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5"/>
  </p:notesMasterIdLst>
  <p:sldIdLst>
    <p:sldId id="256" r:id="rId2"/>
    <p:sldId id="257" r:id="rId3"/>
    <p:sldId id="258" r:id="rId4"/>
    <p:sldId id="259" r:id="rId5"/>
    <p:sldId id="260" r:id="rId6"/>
    <p:sldId id="261" r:id="rId7"/>
    <p:sldId id="262" r:id="rId8"/>
    <p:sldId id="350" r:id="rId9"/>
    <p:sldId id="351" r:id="rId10"/>
    <p:sldId id="263" r:id="rId11"/>
    <p:sldId id="264" r:id="rId12"/>
    <p:sldId id="265" r:id="rId13"/>
    <p:sldId id="266" r:id="rId14"/>
    <p:sldId id="267" r:id="rId15"/>
    <p:sldId id="268" r:id="rId16"/>
    <p:sldId id="269" r:id="rId17"/>
    <p:sldId id="270" r:id="rId18"/>
    <p:sldId id="352" r:id="rId19"/>
    <p:sldId id="271" r:id="rId20"/>
    <p:sldId id="272" r:id="rId21"/>
    <p:sldId id="273" r:id="rId22"/>
    <p:sldId id="274" r:id="rId23"/>
    <p:sldId id="275" r:id="rId24"/>
    <p:sldId id="276" r:id="rId25"/>
    <p:sldId id="277" r:id="rId26"/>
    <p:sldId id="353" r:id="rId27"/>
    <p:sldId id="279" r:id="rId28"/>
    <p:sldId id="280"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1" r:id="rId48"/>
    <p:sldId id="300" r:id="rId49"/>
    <p:sldId id="354" r:id="rId50"/>
    <p:sldId id="302" r:id="rId51"/>
    <p:sldId id="303" r:id="rId52"/>
    <p:sldId id="304" r:id="rId53"/>
    <p:sldId id="305" r:id="rId54"/>
    <p:sldId id="306" r:id="rId55"/>
    <p:sldId id="307" r:id="rId56"/>
    <p:sldId id="308" r:id="rId57"/>
    <p:sldId id="309" r:id="rId58"/>
    <p:sldId id="310" r:id="rId59"/>
    <p:sldId id="311" r:id="rId60"/>
    <p:sldId id="312" r:id="rId61"/>
    <p:sldId id="355"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56" r:id="rId98"/>
    <p:sldId id="358" r:id="rId99"/>
    <p:sldId id="359" r:id="rId100"/>
    <p:sldId id="360" r:id="rId101"/>
    <p:sldId id="361" r:id="rId102"/>
    <p:sldId id="348" r:id="rId103"/>
    <p:sldId id="349" r:id="rId10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_rels/data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73.svg"/></Relationships>
</file>

<file path=ppt/diagrams/_rels/data5.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7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F3FD26C-EC52-4E72-8F7E-2155032DF23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CA0FC2B-19A4-41E5-8266-D8B865317FA2}">
      <dgm:prSet/>
      <dgm:spPr/>
      <dgm:t>
        <a:bodyPr/>
        <a:lstStyle/>
        <a:p>
          <a:r>
            <a:rPr lang="en-US" b="0" i="0" baseline="0"/>
            <a:t>Under Copyright typically </a:t>
          </a:r>
          <a:endParaRPr lang="en-US"/>
        </a:p>
      </dgm:t>
    </dgm:pt>
    <dgm:pt modelId="{DCDF894C-5481-4366-97E8-B3DCA2E3A026}" type="parTrans" cxnId="{55BB7AE0-1675-451E-AB0E-463A32E66109}">
      <dgm:prSet/>
      <dgm:spPr/>
      <dgm:t>
        <a:bodyPr/>
        <a:lstStyle/>
        <a:p>
          <a:endParaRPr lang="en-US"/>
        </a:p>
      </dgm:t>
    </dgm:pt>
    <dgm:pt modelId="{FC74D920-7EFC-46BF-B1E1-2F6F163A69EC}" type="sibTrans" cxnId="{55BB7AE0-1675-451E-AB0E-463A32E66109}">
      <dgm:prSet/>
      <dgm:spPr/>
      <dgm:t>
        <a:bodyPr/>
        <a:lstStyle/>
        <a:p>
          <a:endParaRPr lang="en-US"/>
        </a:p>
      </dgm:t>
    </dgm:pt>
    <dgm:pt modelId="{08650493-1D41-41D7-BFCB-4A8D3970F5AA}">
      <dgm:prSet/>
      <dgm:spPr/>
      <dgm:t>
        <a:bodyPr/>
        <a:lstStyle/>
        <a:p>
          <a:r>
            <a:rPr lang="en-US" b="0" i="0" baseline="0"/>
            <a:t>If hardware only runs on a particular software and process then it can be theoretically be included in the patent but this is very specific terms</a:t>
          </a:r>
          <a:endParaRPr lang="en-US"/>
        </a:p>
      </dgm:t>
    </dgm:pt>
    <dgm:pt modelId="{58733095-E4CC-48DA-BC2C-E04F647993FA}" type="parTrans" cxnId="{E1B39D6F-FD45-4D4C-9378-868DF1A4456A}">
      <dgm:prSet/>
      <dgm:spPr/>
      <dgm:t>
        <a:bodyPr/>
        <a:lstStyle/>
        <a:p>
          <a:endParaRPr lang="en-US"/>
        </a:p>
      </dgm:t>
    </dgm:pt>
    <dgm:pt modelId="{7533183E-86E1-44E0-8AB7-275FF19FD6B9}" type="sibTrans" cxnId="{E1B39D6F-FD45-4D4C-9378-868DF1A4456A}">
      <dgm:prSet/>
      <dgm:spPr/>
      <dgm:t>
        <a:bodyPr/>
        <a:lstStyle/>
        <a:p>
          <a:endParaRPr lang="en-US"/>
        </a:p>
      </dgm:t>
    </dgm:pt>
    <dgm:pt modelId="{3B5C0A4A-C3B3-4772-8EFA-1EC597980E93}" type="pres">
      <dgm:prSet presAssocID="{7F3FD26C-EC52-4E72-8F7E-2155032DF231}" presName="linear" presStyleCnt="0">
        <dgm:presLayoutVars>
          <dgm:animLvl val="lvl"/>
          <dgm:resizeHandles val="exact"/>
        </dgm:presLayoutVars>
      </dgm:prSet>
      <dgm:spPr/>
    </dgm:pt>
    <dgm:pt modelId="{191E2412-4A12-4E2D-9071-0DA2DFC05178}" type="pres">
      <dgm:prSet presAssocID="{0CA0FC2B-19A4-41E5-8266-D8B865317FA2}" presName="parentText" presStyleLbl="node1" presStyleIdx="0" presStyleCnt="2">
        <dgm:presLayoutVars>
          <dgm:chMax val="0"/>
          <dgm:bulletEnabled val="1"/>
        </dgm:presLayoutVars>
      </dgm:prSet>
      <dgm:spPr/>
    </dgm:pt>
    <dgm:pt modelId="{FAEC94AC-0D69-40B6-8023-2118E4EE9726}" type="pres">
      <dgm:prSet presAssocID="{FC74D920-7EFC-46BF-B1E1-2F6F163A69EC}" presName="spacer" presStyleCnt="0"/>
      <dgm:spPr/>
    </dgm:pt>
    <dgm:pt modelId="{5215A1B4-1748-461F-86E8-D52E78DDF95B}" type="pres">
      <dgm:prSet presAssocID="{08650493-1D41-41D7-BFCB-4A8D3970F5AA}" presName="parentText" presStyleLbl="node1" presStyleIdx="1" presStyleCnt="2">
        <dgm:presLayoutVars>
          <dgm:chMax val="0"/>
          <dgm:bulletEnabled val="1"/>
        </dgm:presLayoutVars>
      </dgm:prSet>
      <dgm:spPr/>
    </dgm:pt>
  </dgm:ptLst>
  <dgm:cxnLst>
    <dgm:cxn modelId="{E59DA91A-BBF4-4AAC-B5FD-6EC6681586BA}" type="presOf" srcId="{08650493-1D41-41D7-BFCB-4A8D3970F5AA}" destId="{5215A1B4-1748-461F-86E8-D52E78DDF95B}" srcOrd="0" destOrd="0" presId="urn:microsoft.com/office/officeart/2005/8/layout/vList2"/>
    <dgm:cxn modelId="{E1B39D6F-FD45-4D4C-9378-868DF1A4456A}" srcId="{7F3FD26C-EC52-4E72-8F7E-2155032DF231}" destId="{08650493-1D41-41D7-BFCB-4A8D3970F5AA}" srcOrd="1" destOrd="0" parTransId="{58733095-E4CC-48DA-BC2C-E04F647993FA}" sibTransId="{7533183E-86E1-44E0-8AB7-275FF19FD6B9}"/>
    <dgm:cxn modelId="{57C19790-0FF1-44AF-95A6-22203D56AEFE}" type="presOf" srcId="{7F3FD26C-EC52-4E72-8F7E-2155032DF231}" destId="{3B5C0A4A-C3B3-4772-8EFA-1EC597980E93}" srcOrd="0" destOrd="0" presId="urn:microsoft.com/office/officeart/2005/8/layout/vList2"/>
    <dgm:cxn modelId="{EB5667AE-16BB-47A7-B348-EC4CE9F3B81E}" type="presOf" srcId="{0CA0FC2B-19A4-41E5-8266-D8B865317FA2}" destId="{191E2412-4A12-4E2D-9071-0DA2DFC05178}" srcOrd="0" destOrd="0" presId="urn:microsoft.com/office/officeart/2005/8/layout/vList2"/>
    <dgm:cxn modelId="{55BB7AE0-1675-451E-AB0E-463A32E66109}" srcId="{7F3FD26C-EC52-4E72-8F7E-2155032DF231}" destId="{0CA0FC2B-19A4-41E5-8266-D8B865317FA2}" srcOrd="0" destOrd="0" parTransId="{DCDF894C-5481-4366-97E8-B3DCA2E3A026}" sibTransId="{FC74D920-7EFC-46BF-B1E1-2F6F163A69EC}"/>
    <dgm:cxn modelId="{D0CF3D35-624D-4DC8-B9B2-6E75305AD4E3}" type="presParOf" srcId="{3B5C0A4A-C3B3-4772-8EFA-1EC597980E93}" destId="{191E2412-4A12-4E2D-9071-0DA2DFC05178}" srcOrd="0" destOrd="0" presId="urn:microsoft.com/office/officeart/2005/8/layout/vList2"/>
    <dgm:cxn modelId="{7D014EE6-299A-40AE-9322-8C285FA78920}" type="presParOf" srcId="{3B5C0A4A-C3B3-4772-8EFA-1EC597980E93}" destId="{FAEC94AC-0D69-40B6-8023-2118E4EE9726}" srcOrd="1" destOrd="0" presId="urn:microsoft.com/office/officeart/2005/8/layout/vList2"/>
    <dgm:cxn modelId="{CEADF453-C44B-459F-9600-D780788A1DB1}" type="presParOf" srcId="{3B5C0A4A-C3B3-4772-8EFA-1EC597980E93}" destId="{5215A1B4-1748-461F-86E8-D52E78DDF95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35C226-1A2D-4B27-851F-40E5220CFE0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43679F1-37DB-420A-A24A-1CB04352AB24}">
      <dgm:prSet/>
      <dgm:spPr/>
      <dgm:t>
        <a:bodyPr/>
        <a:lstStyle/>
        <a:p>
          <a:r>
            <a:rPr lang="en-GB" b="0" i="0" baseline="0"/>
            <a:t>Requires a good lawyer / law firm to conduct</a:t>
          </a:r>
          <a:endParaRPr lang="en-US"/>
        </a:p>
      </dgm:t>
    </dgm:pt>
    <dgm:pt modelId="{008A2BB1-FF66-4ED9-8678-B1B95909154F}" type="parTrans" cxnId="{296B07B0-CFBD-4351-B44D-22CC3A8D86A1}">
      <dgm:prSet/>
      <dgm:spPr/>
      <dgm:t>
        <a:bodyPr/>
        <a:lstStyle/>
        <a:p>
          <a:endParaRPr lang="en-US"/>
        </a:p>
      </dgm:t>
    </dgm:pt>
    <dgm:pt modelId="{FDFD9144-0570-4C6C-AB0E-122363678B89}" type="sibTrans" cxnId="{296B07B0-CFBD-4351-B44D-22CC3A8D86A1}">
      <dgm:prSet/>
      <dgm:spPr/>
      <dgm:t>
        <a:bodyPr/>
        <a:lstStyle/>
        <a:p>
          <a:endParaRPr lang="en-US"/>
        </a:p>
      </dgm:t>
    </dgm:pt>
    <dgm:pt modelId="{0F51A7EE-D08B-44D8-B806-2719E6928E40}">
      <dgm:prSet/>
      <dgm:spPr/>
      <dgm:t>
        <a:bodyPr/>
        <a:lstStyle/>
        <a:p>
          <a:r>
            <a:rPr lang="en-GB" b="0" i="0" baseline="0"/>
            <a:t>Requires money to spend to allow the legal process to go thru its paces.</a:t>
          </a:r>
          <a:endParaRPr lang="en-US"/>
        </a:p>
      </dgm:t>
    </dgm:pt>
    <dgm:pt modelId="{E07254BD-D201-4583-AE35-21D55CCBDA5B}" type="parTrans" cxnId="{14DE85BA-69CC-41D2-BCCF-EBB1E23FAD16}">
      <dgm:prSet/>
      <dgm:spPr/>
      <dgm:t>
        <a:bodyPr/>
        <a:lstStyle/>
        <a:p>
          <a:endParaRPr lang="en-US"/>
        </a:p>
      </dgm:t>
    </dgm:pt>
    <dgm:pt modelId="{2A4ED259-E711-4475-9380-05A13DCCC610}" type="sibTrans" cxnId="{14DE85BA-69CC-41D2-BCCF-EBB1E23FAD16}">
      <dgm:prSet/>
      <dgm:spPr/>
      <dgm:t>
        <a:bodyPr/>
        <a:lstStyle/>
        <a:p>
          <a:endParaRPr lang="en-US"/>
        </a:p>
      </dgm:t>
    </dgm:pt>
    <dgm:pt modelId="{61E2E1F3-7E51-460B-87A3-5D7865893FBC}">
      <dgm:prSet/>
      <dgm:spPr/>
      <dgm:t>
        <a:bodyPr/>
        <a:lstStyle/>
        <a:p>
          <a:r>
            <a:rPr lang="en-GB" b="0" i="0" baseline="0"/>
            <a:t>Different Patents in Different Territories will require different law firms to conduct defense of patent rights.</a:t>
          </a:r>
          <a:endParaRPr lang="en-US"/>
        </a:p>
      </dgm:t>
    </dgm:pt>
    <dgm:pt modelId="{17914F4C-5A49-4DC7-9A93-787EF11D0F0F}" type="parTrans" cxnId="{F501D4E5-3FC9-4851-B559-9C16755986A3}">
      <dgm:prSet/>
      <dgm:spPr/>
      <dgm:t>
        <a:bodyPr/>
        <a:lstStyle/>
        <a:p>
          <a:endParaRPr lang="en-US"/>
        </a:p>
      </dgm:t>
    </dgm:pt>
    <dgm:pt modelId="{D0078C1C-5EC1-462B-BE1A-DE432BEA1BD6}" type="sibTrans" cxnId="{F501D4E5-3FC9-4851-B559-9C16755986A3}">
      <dgm:prSet/>
      <dgm:spPr/>
      <dgm:t>
        <a:bodyPr/>
        <a:lstStyle/>
        <a:p>
          <a:endParaRPr lang="en-US"/>
        </a:p>
      </dgm:t>
    </dgm:pt>
    <dgm:pt modelId="{9ECF1E48-2FCF-4BDA-ADB3-5511758AD2DF}" type="pres">
      <dgm:prSet presAssocID="{6D35C226-1A2D-4B27-851F-40E5220CFE00}" presName="linear" presStyleCnt="0">
        <dgm:presLayoutVars>
          <dgm:animLvl val="lvl"/>
          <dgm:resizeHandles val="exact"/>
        </dgm:presLayoutVars>
      </dgm:prSet>
      <dgm:spPr/>
    </dgm:pt>
    <dgm:pt modelId="{96DE86B7-0753-4C02-B1BA-2A7C5B0683A0}" type="pres">
      <dgm:prSet presAssocID="{D43679F1-37DB-420A-A24A-1CB04352AB24}" presName="parentText" presStyleLbl="node1" presStyleIdx="0" presStyleCnt="3">
        <dgm:presLayoutVars>
          <dgm:chMax val="0"/>
          <dgm:bulletEnabled val="1"/>
        </dgm:presLayoutVars>
      </dgm:prSet>
      <dgm:spPr/>
    </dgm:pt>
    <dgm:pt modelId="{8655DABC-A98A-4169-8D2F-C79912738264}" type="pres">
      <dgm:prSet presAssocID="{FDFD9144-0570-4C6C-AB0E-122363678B89}" presName="spacer" presStyleCnt="0"/>
      <dgm:spPr/>
    </dgm:pt>
    <dgm:pt modelId="{0ABC2367-2D74-48AC-8E31-6CE9E6CBB10E}" type="pres">
      <dgm:prSet presAssocID="{0F51A7EE-D08B-44D8-B806-2719E6928E40}" presName="parentText" presStyleLbl="node1" presStyleIdx="1" presStyleCnt="3">
        <dgm:presLayoutVars>
          <dgm:chMax val="0"/>
          <dgm:bulletEnabled val="1"/>
        </dgm:presLayoutVars>
      </dgm:prSet>
      <dgm:spPr/>
    </dgm:pt>
    <dgm:pt modelId="{853D51C2-4583-4A80-8364-DBA8B418417C}" type="pres">
      <dgm:prSet presAssocID="{2A4ED259-E711-4475-9380-05A13DCCC610}" presName="spacer" presStyleCnt="0"/>
      <dgm:spPr/>
    </dgm:pt>
    <dgm:pt modelId="{99FEC09E-5AC3-4979-8899-FC36BF94E5C6}" type="pres">
      <dgm:prSet presAssocID="{61E2E1F3-7E51-460B-87A3-5D7865893FBC}" presName="parentText" presStyleLbl="node1" presStyleIdx="2" presStyleCnt="3">
        <dgm:presLayoutVars>
          <dgm:chMax val="0"/>
          <dgm:bulletEnabled val="1"/>
        </dgm:presLayoutVars>
      </dgm:prSet>
      <dgm:spPr/>
    </dgm:pt>
  </dgm:ptLst>
  <dgm:cxnLst>
    <dgm:cxn modelId="{B3D8BA45-E20A-4BFF-B97E-230BA41F8A5B}" type="presOf" srcId="{6D35C226-1A2D-4B27-851F-40E5220CFE00}" destId="{9ECF1E48-2FCF-4BDA-ADB3-5511758AD2DF}" srcOrd="0" destOrd="0" presId="urn:microsoft.com/office/officeart/2005/8/layout/vList2"/>
    <dgm:cxn modelId="{037DA875-55EF-4AF3-A573-71B712F6B712}" type="presOf" srcId="{D43679F1-37DB-420A-A24A-1CB04352AB24}" destId="{96DE86B7-0753-4C02-B1BA-2A7C5B0683A0}" srcOrd="0" destOrd="0" presId="urn:microsoft.com/office/officeart/2005/8/layout/vList2"/>
    <dgm:cxn modelId="{D5486E88-CB5C-4E38-84A3-872B65172774}" type="presOf" srcId="{0F51A7EE-D08B-44D8-B806-2719E6928E40}" destId="{0ABC2367-2D74-48AC-8E31-6CE9E6CBB10E}" srcOrd="0" destOrd="0" presId="urn:microsoft.com/office/officeart/2005/8/layout/vList2"/>
    <dgm:cxn modelId="{296B07B0-CFBD-4351-B44D-22CC3A8D86A1}" srcId="{6D35C226-1A2D-4B27-851F-40E5220CFE00}" destId="{D43679F1-37DB-420A-A24A-1CB04352AB24}" srcOrd="0" destOrd="0" parTransId="{008A2BB1-FF66-4ED9-8678-B1B95909154F}" sibTransId="{FDFD9144-0570-4C6C-AB0E-122363678B89}"/>
    <dgm:cxn modelId="{14DE85BA-69CC-41D2-BCCF-EBB1E23FAD16}" srcId="{6D35C226-1A2D-4B27-851F-40E5220CFE00}" destId="{0F51A7EE-D08B-44D8-B806-2719E6928E40}" srcOrd="1" destOrd="0" parTransId="{E07254BD-D201-4583-AE35-21D55CCBDA5B}" sibTransId="{2A4ED259-E711-4475-9380-05A13DCCC610}"/>
    <dgm:cxn modelId="{F501D4E5-3FC9-4851-B559-9C16755986A3}" srcId="{6D35C226-1A2D-4B27-851F-40E5220CFE00}" destId="{61E2E1F3-7E51-460B-87A3-5D7865893FBC}" srcOrd="2" destOrd="0" parTransId="{17914F4C-5A49-4DC7-9A93-787EF11D0F0F}" sibTransId="{D0078C1C-5EC1-462B-BE1A-DE432BEA1BD6}"/>
    <dgm:cxn modelId="{827F3DF0-6912-4C02-9235-E165A7365621}" type="presOf" srcId="{61E2E1F3-7E51-460B-87A3-5D7865893FBC}" destId="{99FEC09E-5AC3-4979-8899-FC36BF94E5C6}" srcOrd="0" destOrd="0" presId="urn:microsoft.com/office/officeart/2005/8/layout/vList2"/>
    <dgm:cxn modelId="{7787E7D0-BBE6-4B07-A097-86D089A97EBD}" type="presParOf" srcId="{9ECF1E48-2FCF-4BDA-ADB3-5511758AD2DF}" destId="{96DE86B7-0753-4C02-B1BA-2A7C5B0683A0}" srcOrd="0" destOrd="0" presId="urn:microsoft.com/office/officeart/2005/8/layout/vList2"/>
    <dgm:cxn modelId="{B4BB9580-F8C2-4FA2-81FE-876614F214BA}" type="presParOf" srcId="{9ECF1E48-2FCF-4BDA-ADB3-5511758AD2DF}" destId="{8655DABC-A98A-4169-8D2F-C79912738264}" srcOrd="1" destOrd="0" presId="urn:microsoft.com/office/officeart/2005/8/layout/vList2"/>
    <dgm:cxn modelId="{D5FB0246-45F4-4631-A8E3-352C48391E2B}" type="presParOf" srcId="{9ECF1E48-2FCF-4BDA-ADB3-5511758AD2DF}" destId="{0ABC2367-2D74-48AC-8E31-6CE9E6CBB10E}" srcOrd="2" destOrd="0" presId="urn:microsoft.com/office/officeart/2005/8/layout/vList2"/>
    <dgm:cxn modelId="{24784C6C-4944-4388-A6B5-B844B5BC0E38}" type="presParOf" srcId="{9ECF1E48-2FCF-4BDA-ADB3-5511758AD2DF}" destId="{853D51C2-4583-4A80-8364-DBA8B418417C}" srcOrd="3" destOrd="0" presId="urn:microsoft.com/office/officeart/2005/8/layout/vList2"/>
    <dgm:cxn modelId="{89CD85D5-9A94-4B63-A098-AB22394FB126}" type="presParOf" srcId="{9ECF1E48-2FCF-4BDA-ADB3-5511758AD2DF}" destId="{99FEC09E-5AC3-4979-8899-FC36BF94E5C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CD0D48-6201-460D-9EEE-76BE87D2F586}"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D5A53AC-CFDD-4330-8C54-0C119E7527F7}">
      <dgm:prSet/>
      <dgm:spPr/>
      <dgm:t>
        <a:bodyPr/>
        <a:lstStyle/>
        <a:p>
          <a:pPr>
            <a:defRPr b="1"/>
          </a:pPr>
          <a:r>
            <a:rPr lang="en-GB"/>
            <a:t>Engineering Track Training Lacks</a:t>
          </a:r>
          <a:endParaRPr lang="en-US"/>
        </a:p>
      </dgm:t>
    </dgm:pt>
    <dgm:pt modelId="{807EF2AD-F7A3-4A86-B692-A98B97D4A6E7}" type="parTrans" cxnId="{69DFF7A8-0DDC-43C8-81C2-5478E547A8A7}">
      <dgm:prSet/>
      <dgm:spPr/>
      <dgm:t>
        <a:bodyPr/>
        <a:lstStyle/>
        <a:p>
          <a:endParaRPr lang="en-US"/>
        </a:p>
      </dgm:t>
    </dgm:pt>
    <dgm:pt modelId="{605C18DC-486E-48E1-82C7-713F7AE5F7CB}" type="sibTrans" cxnId="{69DFF7A8-0DDC-43C8-81C2-5478E547A8A7}">
      <dgm:prSet/>
      <dgm:spPr/>
      <dgm:t>
        <a:bodyPr/>
        <a:lstStyle/>
        <a:p>
          <a:endParaRPr lang="en-US"/>
        </a:p>
      </dgm:t>
    </dgm:pt>
    <dgm:pt modelId="{DB4FA4BD-DBBD-4C4B-9481-1CA180BB21F8}">
      <dgm:prSet/>
      <dgm:spPr/>
      <dgm:t>
        <a:bodyPr/>
        <a:lstStyle/>
        <a:p>
          <a:r>
            <a:rPr lang="en-GB"/>
            <a:t>Biology Subjects</a:t>
          </a:r>
          <a:endParaRPr lang="en-US"/>
        </a:p>
      </dgm:t>
    </dgm:pt>
    <dgm:pt modelId="{616D1C05-7506-4209-B073-0AA4F1C6DBBB}" type="parTrans" cxnId="{89BA6330-C5B2-447A-BE10-98009BED33B1}">
      <dgm:prSet/>
      <dgm:spPr/>
      <dgm:t>
        <a:bodyPr/>
        <a:lstStyle/>
        <a:p>
          <a:endParaRPr lang="en-US"/>
        </a:p>
      </dgm:t>
    </dgm:pt>
    <dgm:pt modelId="{1578828B-8881-4421-A4D1-FED8341B80B0}" type="sibTrans" cxnId="{89BA6330-C5B2-447A-BE10-98009BED33B1}">
      <dgm:prSet/>
      <dgm:spPr/>
      <dgm:t>
        <a:bodyPr/>
        <a:lstStyle/>
        <a:p>
          <a:endParaRPr lang="en-US"/>
        </a:p>
      </dgm:t>
    </dgm:pt>
    <dgm:pt modelId="{B3C0BC5F-675A-4671-82AD-5E6B7E25B2A4}">
      <dgm:prSet/>
      <dgm:spPr/>
      <dgm:t>
        <a:bodyPr/>
        <a:lstStyle/>
        <a:p>
          <a:r>
            <a:rPr lang="en-GB"/>
            <a:t>Physiology related Subjects</a:t>
          </a:r>
          <a:endParaRPr lang="en-US"/>
        </a:p>
      </dgm:t>
    </dgm:pt>
    <dgm:pt modelId="{7117C008-A055-4ABF-9D25-8EBCEFA2AB30}" type="parTrans" cxnId="{3C1937D1-6115-4F71-B603-7732DBFAF0C4}">
      <dgm:prSet/>
      <dgm:spPr/>
      <dgm:t>
        <a:bodyPr/>
        <a:lstStyle/>
        <a:p>
          <a:endParaRPr lang="en-US"/>
        </a:p>
      </dgm:t>
    </dgm:pt>
    <dgm:pt modelId="{6CC52C4A-FA8F-4420-8F32-5D4775A3310E}" type="sibTrans" cxnId="{3C1937D1-6115-4F71-B603-7732DBFAF0C4}">
      <dgm:prSet/>
      <dgm:spPr/>
      <dgm:t>
        <a:bodyPr/>
        <a:lstStyle/>
        <a:p>
          <a:endParaRPr lang="en-US"/>
        </a:p>
      </dgm:t>
    </dgm:pt>
    <dgm:pt modelId="{7B9914BF-836D-4195-A565-2E02022E37B3}">
      <dgm:prSet/>
      <dgm:spPr/>
      <dgm:t>
        <a:bodyPr/>
        <a:lstStyle/>
        <a:p>
          <a:r>
            <a:rPr lang="en-GB"/>
            <a:t>Practical Medical Device Design </a:t>
          </a:r>
          <a:endParaRPr lang="en-US"/>
        </a:p>
      </dgm:t>
    </dgm:pt>
    <dgm:pt modelId="{48F645DD-7696-42E8-9DC8-9244B30FD973}" type="parTrans" cxnId="{454D2DA5-4A5F-4654-8026-5EAB2DE6BE23}">
      <dgm:prSet/>
      <dgm:spPr/>
      <dgm:t>
        <a:bodyPr/>
        <a:lstStyle/>
        <a:p>
          <a:endParaRPr lang="en-US"/>
        </a:p>
      </dgm:t>
    </dgm:pt>
    <dgm:pt modelId="{711AADF5-5F0C-4812-880E-A1A2E820B6AE}" type="sibTrans" cxnId="{454D2DA5-4A5F-4654-8026-5EAB2DE6BE23}">
      <dgm:prSet/>
      <dgm:spPr/>
      <dgm:t>
        <a:bodyPr/>
        <a:lstStyle/>
        <a:p>
          <a:endParaRPr lang="en-US"/>
        </a:p>
      </dgm:t>
    </dgm:pt>
    <dgm:pt modelId="{66948975-8B23-4F53-B13D-DAD53E6C0A62}">
      <dgm:prSet/>
      <dgm:spPr/>
      <dgm:t>
        <a:bodyPr/>
        <a:lstStyle/>
        <a:p>
          <a:r>
            <a:rPr lang="en-GB"/>
            <a:t>Clinical Orientation</a:t>
          </a:r>
          <a:endParaRPr lang="en-US"/>
        </a:p>
      </dgm:t>
    </dgm:pt>
    <dgm:pt modelId="{6E94A9E3-05A3-44B6-8AA2-D468AC595215}" type="parTrans" cxnId="{909A3710-2929-4D48-A685-B6373C30882F}">
      <dgm:prSet/>
      <dgm:spPr/>
      <dgm:t>
        <a:bodyPr/>
        <a:lstStyle/>
        <a:p>
          <a:endParaRPr lang="en-US"/>
        </a:p>
      </dgm:t>
    </dgm:pt>
    <dgm:pt modelId="{6C7E9F3C-B70F-4991-9BB0-9B803096C269}" type="sibTrans" cxnId="{909A3710-2929-4D48-A685-B6373C30882F}">
      <dgm:prSet/>
      <dgm:spPr/>
      <dgm:t>
        <a:bodyPr/>
        <a:lstStyle/>
        <a:p>
          <a:endParaRPr lang="en-US"/>
        </a:p>
      </dgm:t>
    </dgm:pt>
    <dgm:pt modelId="{4104FF68-D62B-4B4F-9A82-58FF3C23CA5A}">
      <dgm:prSet/>
      <dgm:spPr/>
      <dgm:t>
        <a:bodyPr/>
        <a:lstStyle/>
        <a:p>
          <a:pPr>
            <a:defRPr b="1"/>
          </a:pPr>
          <a:r>
            <a:rPr lang="en-GB"/>
            <a:t>Issues</a:t>
          </a:r>
          <a:endParaRPr lang="en-US"/>
        </a:p>
      </dgm:t>
    </dgm:pt>
    <dgm:pt modelId="{656406A1-8F27-4389-BFF4-AF64BE9B0836}" type="parTrans" cxnId="{E1B4D244-8ACC-47AD-8D04-770E1933A62C}">
      <dgm:prSet/>
      <dgm:spPr/>
      <dgm:t>
        <a:bodyPr/>
        <a:lstStyle/>
        <a:p>
          <a:endParaRPr lang="en-US"/>
        </a:p>
      </dgm:t>
    </dgm:pt>
    <dgm:pt modelId="{A94BBAD7-F6C6-4FFC-A2C5-5FE13F35ABE1}" type="sibTrans" cxnId="{E1B4D244-8ACC-47AD-8D04-770E1933A62C}">
      <dgm:prSet/>
      <dgm:spPr/>
      <dgm:t>
        <a:bodyPr/>
        <a:lstStyle/>
        <a:p>
          <a:endParaRPr lang="en-US"/>
        </a:p>
      </dgm:t>
    </dgm:pt>
    <dgm:pt modelId="{4DB09312-ABF8-4FF2-A52B-828EE7CA693D}">
      <dgm:prSet/>
      <dgm:spPr/>
      <dgm:t>
        <a:bodyPr/>
        <a:lstStyle/>
        <a:p>
          <a:r>
            <a:rPr lang="en-GB"/>
            <a:t>Unit Load Limits</a:t>
          </a:r>
          <a:endParaRPr lang="en-US"/>
        </a:p>
      </dgm:t>
    </dgm:pt>
    <dgm:pt modelId="{9AEAA615-4A42-487A-9D49-45D1BE7FD4EC}" type="parTrans" cxnId="{9F61866A-2AF3-4445-827D-2016FB93FA33}">
      <dgm:prSet/>
      <dgm:spPr/>
      <dgm:t>
        <a:bodyPr/>
        <a:lstStyle/>
        <a:p>
          <a:endParaRPr lang="en-US"/>
        </a:p>
      </dgm:t>
    </dgm:pt>
    <dgm:pt modelId="{E3E30B13-3243-454F-908D-64C5F69B2C22}" type="sibTrans" cxnId="{9F61866A-2AF3-4445-827D-2016FB93FA33}">
      <dgm:prSet/>
      <dgm:spPr/>
      <dgm:t>
        <a:bodyPr/>
        <a:lstStyle/>
        <a:p>
          <a:endParaRPr lang="en-US"/>
        </a:p>
      </dgm:t>
    </dgm:pt>
    <dgm:pt modelId="{C87E664F-E88F-4B02-B929-0447B6BB855E}" type="pres">
      <dgm:prSet presAssocID="{49CD0D48-6201-460D-9EEE-76BE87D2F586}" presName="root" presStyleCnt="0">
        <dgm:presLayoutVars>
          <dgm:dir/>
          <dgm:resizeHandles val="exact"/>
        </dgm:presLayoutVars>
      </dgm:prSet>
      <dgm:spPr/>
    </dgm:pt>
    <dgm:pt modelId="{A12B3AC1-CAC9-48B6-95EA-0E500176239A}" type="pres">
      <dgm:prSet presAssocID="{CD5A53AC-CFDD-4330-8C54-0C119E7527F7}" presName="compNode" presStyleCnt="0"/>
      <dgm:spPr/>
    </dgm:pt>
    <dgm:pt modelId="{75997508-8A7D-4D0C-B10E-E839CA82C122}" type="pres">
      <dgm:prSet presAssocID="{CD5A53AC-CFDD-4330-8C54-0C119E7527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1ECF224-EC6C-4CFD-8137-3AC9D8D52D1B}" type="pres">
      <dgm:prSet presAssocID="{CD5A53AC-CFDD-4330-8C54-0C119E7527F7}" presName="iconSpace" presStyleCnt="0"/>
      <dgm:spPr/>
    </dgm:pt>
    <dgm:pt modelId="{BD476FD5-0FBB-49D2-A795-26F59EE47C91}" type="pres">
      <dgm:prSet presAssocID="{CD5A53AC-CFDD-4330-8C54-0C119E7527F7}" presName="parTx" presStyleLbl="revTx" presStyleIdx="0" presStyleCnt="4">
        <dgm:presLayoutVars>
          <dgm:chMax val="0"/>
          <dgm:chPref val="0"/>
        </dgm:presLayoutVars>
      </dgm:prSet>
      <dgm:spPr/>
    </dgm:pt>
    <dgm:pt modelId="{A3CA735A-B81D-4E7E-BDE4-385D18930D6E}" type="pres">
      <dgm:prSet presAssocID="{CD5A53AC-CFDD-4330-8C54-0C119E7527F7}" presName="txSpace" presStyleCnt="0"/>
      <dgm:spPr/>
    </dgm:pt>
    <dgm:pt modelId="{4B40BBD7-F594-40A6-B534-DA518DBB4B97}" type="pres">
      <dgm:prSet presAssocID="{CD5A53AC-CFDD-4330-8C54-0C119E7527F7}" presName="desTx" presStyleLbl="revTx" presStyleIdx="1" presStyleCnt="4">
        <dgm:presLayoutVars/>
      </dgm:prSet>
      <dgm:spPr/>
    </dgm:pt>
    <dgm:pt modelId="{DDA1E152-B0B0-4F32-B549-AC6053C2FF12}" type="pres">
      <dgm:prSet presAssocID="{605C18DC-486E-48E1-82C7-713F7AE5F7CB}" presName="sibTrans" presStyleCnt="0"/>
      <dgm:spPr/>
    </dgm:pt>
    <dgm:pt modelId="{314AA5EF-4867-4CDF-B17E-FF96CADAD278}" type="pres">
      <dgm:prSet presAssocID="{4104FF68-D62B-4B4F-9A82-58FF3C23CA5A}" presName="compNode" presStyleCnt="0"/>
      <dgm:spPr/>
    </dgm:pt>
    <dgm:pt modelId="{C1424619-CA79-4BD8-8D1C-F00DFB28146F}" type="pres">
      <dgm:prSet presAssocID="{4104FF68-D62B-4B4F-9A82-58FF3C23CA5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869A3579-9BA3-4E0A-A7DC-2DAC8BE561A4}" type="pres">
      <dgm:prSet presAssocID="{4104FF68-D62B-4B4F-9A82-58FF3C23CA5A}" presName="iconSpace" presStyleCnt="0"/>
      <dgm:spPr/>
    </dgm:pt>
    <dgm:pt modelId="{38E9B922-C225-423B-B4AA-080795E2E9B5}" type="pres">
      <dgm:prSet presAssocID="{4104FF68-D62B-4B4F-9A82-58FF3C23CA5A}" presName="parTx" presStyleLbl="revTx" presStyleIdx="2" presStyleCnt="4">
        <dgm:presLayoutVars>
          <dgm:chMax val="0"/>
          <dgm:chPref val="0"/>
        </dgm:presLayoutVars>
      </dgm:prSet>
      <dgm:spPr/>
    </dgm:pt>
    <dgm:pt modelId="{86440EC5-3436-4278-A1F4-33A51F39EF50}" type="pres">
      <dgm:prSet presAssocID="{4104FF68-D62B-4B4F-9A82-58FF3C23CA5A}" presName="txSpace" presStyleCnt="0"/>
      <dgm:spPr/>
    </dgm:pt>
    <dgm:pt modelId="{B4C8F615-5E8F-4472-94CE-7C36BA07AFAB}" type="pres">
      <dgm:prSet presAssocID="{4104FF68-D62B-4B4F-9A82-58FF3C23CA5A}" presName="desTx" presStyleLbl="revTx" presStyleIdx="3" presStyleCnt="4">
        <dgm:presLayoutVars/>
      </dgm:prSet>
      <dgm:spPr/>
    </dgm:pt>
  </dgm:ptLst>
  <dgm:cxnLst>
    <dgm:cxn modelId="{909A3710-2929-4D48-A685-B6373C30882F}" srcId="{CD5A53AC-CFDD-4330-8C54-0C119E7527F7}" destId="{66948975-8B23-4F53-B13D-DAD53E6C0A62}" srcOrd="3" destOrd="0" parTransId="{6E94A9E3-05A3-44B6-8AA2-D468AC595215}" sibTransId="{6C7E9F3C-B70F-4991-9BB0-9B803096C269}"/>
    <dgm:cxn modelId="{11030817-A325-49B8-9974-2BCBAEFD22F9}" type="presOf" srcId="{DB4FA4BD-DBBD-4C4B-9481-1CA180BB21F8}" destId="{4B40BBD7-F594-40A6-B534-DA518DBB4B97}" srcOrd="0" destOrd="0" presId="urn:microsoft.com/office/officeart/2018/5/layout/CenteredIconLabelDescriptionList"/>
    <dgm:cxn modelId="{7AC6B927-132D-4D3F-AF3E-9E58DAD6BF7E}" type="presOf" srcId="{49CD0D48-6201-460D-9EEE-76BE87D2F586}" destId="{C87E664F-E88F-4B02-B929-0447B6BB855E}" srcOrd="0" destOrd="0" presId="urn:microsoft.com/office/officeart/2018/5/layout/CenteredIconLabelDescriptionList"/>
    <dgm:cxn modelId="{89BA6330-C5B2-447A-BE10-98009BED33B1}" srcId="{CD5A53AC-CFDD-4330-8C54-0C119E7527F7}" destId="{DB4FA4BD-DBBD-4C4B-9481-1CA180BB21F8}" srcOrd="0" destOrd="0" parTransId="{616D1C05-7506-4209-B073-0AA4F1C6DBBB}" sibTransId="{1578828B-8881-4421-A4D1-FED8341B80B0}"/>
    <dgm:cxn modelId="{6719C334-5639-46E1-83C6-DB1C1EF50597}" type="presOf" srcId="{B3C0BC5F-675A-4671-82AD-5E6B7E25B2A4}" destId="{4B40BBD7-F594-40A6-B534-DA518DBB4B97}" srcOrd="0" destOrd="1" presId="urn:microsoft.com/office/officeart/2018/5/layout/CenteredIconLabelDescriptionList"/>
    <dgm:cxn modelId="{E1B4D244-8ACC-47AD-8D04-770E1933A62C}" srcId="{49CD0D48-6201-460D-9EEE-76BE87D2F586}" destId="{4104FF68-D62B-4B4F-9A82-58FF3C23CA5A}" srcOrd="1" destOrd="0" parTransId="{656406A1-8F27-4389-BFF4-AF64BE9B0836}" sibTransId="{A94BBAD7-F6C6-4FFC-A2C5-5FE13F35ABE1}"/>
    <dgm:cxn modelId="{9F61866A-2AF3-4445-827D-2016FB93FA33}" srcId="{4104FF68-D62B-4B4F-9A82-58FF3C23CA5A}" destId="{4DB09312-ABF8-4FF2-A52B-828EE7CA693D}" srcOrd="0" destOrd="0" parTransId="{9AEAA615-4A42-487A-9D49-45D1BE7FD4EC}" sibTransId="{E3E30B13-3243-454F-908D-64C5F69B2C22}"/>
    <dgm:cxn modelId="{09E63271-D739-450F-A43C-AA30A3DB6ECB}" type="presOf" srcId="{4104FF68-D62B-4B4F-9A82-58FF3C23CA5A}" destId="{38E9B922-C225-423B-B4AA-080795E2E9B5}" srcOrd="0" destOrd="0" presId="urn:microsoft.com/office/officeart/2018/5/layout/CenteredIconLabelDescriptionList"/>
    <dgm:cxn modelId="{559C5A73-B948-4ECA-8DF5-5D7D130237EF}" type="presOf" srcId="{4DB09312-ABF8-4FF2-A52B-828EE7CA693D}" destId="{B4C8F615-5E8F-4472-94CE-7C36BA07AFAB}" srcOrd="0" destOrd="0" presId="urn:microsoft.com/office/officeart/2018/5/layout/CenteredIconLabelDescriptionList"/>
    <dgm:cxn modelId="{B5747A8A-C034-4160-AFE0-147B086E520E}" type="presOf" srcId="{66948975-8B23-4F53-B13D-DAD53E6C0A62}" destId="{4B40BBD7-F594-40A6-B534-DA518DBB4B97}" srcOrd="0" destOrd="3" presId="urn:microsoft.com/office/officeart/2018/5/layout/CenteredIconLabelDescriptionList"/>
    <dgm:cxn modelId="{CC80659E-6745-44C2-AB07-0BBA6721BF1C}" type="presOf" srcId="{CD5A53AC-CFDD-4330-8C54-0C119E7527F7}" destId="{BD476FD5-0FBB-49D2-A795-26F59EE47C91}" srcOrd="0" destOrd="0" presId="urn:microsoft.com/office/officeart/2018/5/layout/CenteredIconLabelDescriptionList"/>
    <dgm:cxn modelId="{454D2DA5-4A5F-4654-8026-5EAB2DE6BE23}" srcId="{CD5A53AC-CFDD-4330-8C54-0C119E7527F7}" destId="{7B9914BF-836D-4195-A565-2E02022E37B3}" srcOrd="2" destOrd="0" parTransId="{48F645DD-7696-42E8-9DC8-9244B30FD973}" sibTransId="{711AADF5-5F0C-4812-880E-A1A2E820B6AE}"/>
    <dgm:cxn modelId="{69DFF7A8-0DDC-43C8-81C2-5478E547A8A7}" srcId="{49CD0D48-6201-460D-9EEE-76BE87D2F586}" destId="{CD5A53AC-CFDD-4330-8C54-0C119E7527F7}" srcOrd="0" destOrd="0" parTransId="{807EF2AD-F7A3-4A86-B692-A98B97D4A6E7}" sibTransId="{605C18DC-486E-48E1-82C7-713F7AE5F7CB}"/>
    <dgm:cxn modelId="{3C1937D1-6115-4F71-B603-7732DBFAF0C4}" srcId="{CD5A53AC-CFDD-4330-8C54-0C119E7527F7}" destId="{B3C0BC5F-675A-4671-82AD-5E6B7E25B2A4}" srcOrd="1" destOrd="0" parTransId="{7117C008-A055-4ABF-9D25-8EBCEFA2AB30}" sibTransId="{6CC52C4A-FA8F-4420-8F32-5D4775A3310E}"/>
    <dgm:cxn modelId="{387844EF-840C-4F69-93F3-224B4972CA61}" type="presOf" srcId="{7B9914BF-836D-4195-A565-2E02022E37B3}" destId="{4B40BBD7-F594-40A6-B534-DA518DBB4B97}" srcOrd="0" destOrd="2" presId="urn:microsoft.com/office/officeart/2018/5/layout/CenteredIconLabelDescriptionList"/>
    <dgm:cxn modelId="{86EA52D5-687B-449C-A850-AF467885AAFA}" type="presParOf" srcId="{C87E664F-E88F-4B02-B929-0447B6BB855E}" destId="{A12B3AC1-CAC9-48B6-95EA-0E500176239A}" srcOrd="0" destOrd="0" presId="urn:microsoft.com/office/officeart/2018/5/layout/CenteredIconLabelDescriptionList"/>
    <dgm:cxn modelId="{F643BCA7-905C-4B65-885B-72290DACF991}" type="presParOf" srcId="{A12B3AC1-CAC9-48B6-95EA-0E500176239A}" destId="{75997508-8A7D-4D0C-B10E-E839CA82C122}" srcOrd="0" destOrd="0" presId="urn:microsoft.com/office/officeart/2018/5/layout/CenteredIconLabelDescriptionList"/>
    <dgm:cxn modelId="{DFA2877D-17FA-4C4E-AC01-3E97471838A3}" type="presParOf" srcId="{A12B3AC1-CAC9-48B6-95EA-0E500176239A}" destId="{61ECF224-EC6C-4CFD-8137-3AC9D8D52D1B}" srcOrd="1" destOrd="0" presId="urn:microsoft.com/office/officeart/2018/5/layout/CenteredIconLabelDescriptionList"/>
    <dgm:cxn modelId="{333EA470-883C-4496-B961-26D5DBAFAB93}" type="presParOf" srcId="{A12B3AC1-CAC9-48B6-95EA-0E500176239A}" destId="{BD476FD5-0FBB-49D2-A795-26F59EE47C91}" srcOrd="2" destOrd="0" presId="urn:microsoft.com/office/officeart/2018/5/layout/CenteredIconLabelDescriptionList"/>
    <dgm:cxn modelId="{86BE29A0-31DC-4FFF-97AC-AD18F1FB89AA}" type="presParOf" srcId="{A12B3AC1-CAC9-48B6-95EA-0E500176239A}" destId="{A3CA735A-B81D-4E7E-BDE4-385D18930D6E}" srcOrd="3" destOrd="0" presId="urn:microsoft.com/office/officeart/2018/5/layout/CenteredIconLabelDescriptionList"/>
    <dgm:cxn modelId="{E7BA2C05-2AEA-4CF2-92DB-C3B8C084C9F1}" type="presParOf" srcId="{A12B3AC1-CAC9-48B6-95EA-0E500176239A}" destId="{4B40BBD7-F594-40A6-B534-DA518DBB4B97}" srcOrd="4" destOrd="0" presId="urn:microsoft.com/office/officeart/2018/5/layout/CenteredIconLabelDescriptionList"/>
    <dgm:cxn modelId="{E6845998-B74D-4334-95F8-52F3409FD0F6}" type="presParOf" srcId="{C87E664F-E88F-4B02-B929-0447B6BB855E}" destId="{DDA1E152-B0B0-4F32-B549-AC6053C2FF12}" srcOrd="1" destOrd="0" presId="urn:microsoft.com/office/officeart/2018/5/layout/CenteredIconLabelDescriptionList"/>
    <dgm:cxn modelId="{ADAF3023-6817-46A2-8487-3C4869ED7092}" type="presParOf" srcId="{C87E664F-E88F-4B02-B929-0447B6BB855E}" destId="{314AA5EF-4867-4CDF-B17E-FF96CADAD278}" srcOrd="2" destOrd="0" presId="urn:microsoft.com/office/officeart/2018/5/layout/CenteredIconLabelDescriptionList"/>
    <dgm:cxn modelId="{36C9CEEA-707C-4825-BEB1-59AF3259A5B7}" type="presParOf" srcId="{314AA5EF-4867-4CDF-B17E-FF96CADAD278}" destId="{C1424619-CA79-4BD8-8D1C-F00DFB28146F}" srcOrd="0" destOrd="0" presId="urn:microsoft.com/office/officeart/2018/5/layout/CenteredIconLabelDescriptionList"/>
    <dgm:cxn modelId="{BB30296C-9CF3-4B02-8921-1592FC682077}" type="presParOf" srcId="{314AA5EF-4867-4CDF-B17E-FF96CADAD278}" destId="{869A3579-9BA3-4E0A-A7DC-2DAC8BE561A4}" srcOrd="1" destOrd="0" presId="urn:microsoft.com/office/officeart/2018/5/layout/CenteredIconLabelDescriptionList"/>
    <dgm:cxn modelId="{95A9CAEA-6D35-4A29-9606-70BB2DC6DA47}" type="presParOf" srcId="{314AA5EF-4867-4CDF-B17E-FF96CADAD278}" destId="{38E9B922-C225-423B-B4AA-080795E2E9B5}" srcOrd="2" destOrd="0" presId="urn:microsoft.com/office/officeart/2018/5/layout/CenteredIconLabelDescriptionList"/>
    <dgm:cxn modelId="{846FD520-ED6D-4D23-B375-DA1F6F2DE410}" type="presParOf" srcId="{314AA5EF-4867-4CDF-B17E-FF96CADAD278}" destId="{86440EC5-3436-4278-A1F4-33A51F39EF50}" srcOrd="3" destOrd="0" presId="urn:microsoft.com/office/officeart/2018/5/layout/CenteredIconLabelDescriptionList"/>
    <dgm:cxn modelId="{62CA5BA9-5471-43E8-AA0F-AAA9D5096704}" type="presParOf" srcId="{314AA5EF-4867-4CDF-B17E-FF96CADAD278}" destId="{B4C8F615-5E8F-4472-94CE-7C36BA07AFA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14333C-2952-40DC-AA45-24F39D3318B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EBDE537-5BB5-4AD7-AF8D-741D7CF32D3F}">
      <dgm:prSet/>
      <dgm:spPr/>
      <dgm:t>
        <a:bodyPr/>
        <a:lstStyle/>
        <a:p>
          <a:r>
            <a:rPr lang="en-US"/>
            <a:t>Standardized Testing</a:t>
          </a:r>
        </a:p>
      </dgm:t>
    </dgm:pt>
    <dgm:pt modelId="{46C008D9-B528-4BC1-A107-ABD157B4A760}" type="parTrans" cxnId="{DEA96907-4825-4DF8-B3AF-5116675A8A49}">
      <dgm:prSet/>
      <dgm:spPr/>
      <dgm:t>
        <a:bodyPr/>
        <a:lstStyle/>
        <a:p>
          <a:endParaRPr lang="en-US"/>
        </a:p>
      </dgm:t>
    </dgm:pt>
    <dgm:pt modelId="{F5010849-A7C8-464F-9AFE-A52C9CE63AEF}" type="sibTrans" cxnId="{DEA96907-4825-4DF8-B3AF-5116675A8A49}">
      <dgm:prSet/>
      <dgm:spPr/>
      <dgm:t>
        <a:bodyPr/>
        <a:lstStyle/>
        <a:p>
          <a:endParaRPr lang="en-US"/>
        </a:p>
      </dgm:t>
    </dgm:pt>
    <dgm:pt modelId="{02159B84-4BAD-42D3-9986-000C109FA814}">
      <dgm:prSet/>
      <dgm:spPr/>
      <dgm:t>
        <a:bodyPr/>
        <a:lstStyle/>
        <a:p>
          <a:r>
            <a:rPr lang="en-US"/>
            <a:t>EPDC</a:t>
          </a:r>
        </a:p>
      </dgm:t>
    </dgm:pt>
    <dgm:pt modelId="{6107F0A4-8DC6-4E50-9960-92ADDB5E470B}" type="parTrans" cxnId="{124B29FF-97F2-49F1-9F2A-44CE06CEC688}">
      <dgm:prSet/>
      <dgm:spPr/>
      <dgm:t>
        <a:bodyPr/>
        <a:lstStyle/>
        <a:p>
          <a:endParaRPr lang="en-US"/>
        </a:p>
      </dgm:t>
    </dgm:pt>
    <dgm:pt modelId="{C0F6F1FA-854D-4D4B-8AFA-CD5802DCBF84}" type="sibTrans" cxnId="{124B29FF-97F2-49F1-9F2A-44CE06CEC688}">
      <dgm:prSet/>
      <dgm:spPr/>
      <dgm:t>
        <a:bodyPr/>
        <a:lstStyle/>
        <a:p>
          <a:endParaRPr lang="en-US"/>
        </a:p>
      </dgm:t>
    </dgm:pt>
    <dgm:pt modelId="{3C219167-28E6-43F1-85E8-039C507110B7}">
      <dgm:prSet/>
      <dgm:spPr/>
      <dgm:t>
        <a:bodyPr/>
        <a:lstStyle/>
        <a:p>
          <a:r>
            <a:rPr lang="en-US"/>
            <a:t>Fabricators</a:t>
          </a:r>
        </a:p>
      </dgm:t>
    </dgm:pt>
    <dgm:pt modelId="{FFE648C5-0455-40BC-9416-A2CC44A63D40}" type="parTrans" cxnId="{4664E9DE-4349-4554-BB4D-895D144E5D48}">
      <dgm:prSet/>
      <dgm:spPr/>
      <dgm:t>
        <a:bodyPr/>
        <a:lstStyle/>
        <a:p>
          <a:endParaRPr lang="en-US"/>
        </a:p>
      </dgm:t>
    </dgm:pt>
    <dgm:pt modelId="{E63FCD0C-4D84-4152-B712-503835194355}" type="sibTrans" cxnId="{4664E9DE-4349-4554-BB4D-895D144E5D48}">
      <dgm:prSet/>
      <dgm:spPr/>
      <dgm:t>
        <a:bodyPr/>
        <a:lstStyle/>
        <a:p>
          <a:endParaRPr lang="en-US"/>
        </a:p>
      </dgm:t>
    </dgm:pt>
    <dgm:pt modelId="{239906C3-C395-4D73-81D3-95A432FBD163}">
      <dgm:prSet/>
      <dgm:spPr/>
      <dgm:t>
        <a:bodyPr/>
        <a:lstStyle/>
        <a:p>
          <a:r>
            <a:rPr lang="en-US"/>
            <a:t>Additive/Deductive Process</a:t>
          </a:r>
        </a:p>
      </dgm:t>
    </dgm:pt>
    <dgm:pt modelId="{EEAB02B5-48A3-444F-9338-70AB92645A7D}" type="parTrans" cxnId="{7BE29455-312D-40A7-883A-FD3D499A0F80}">
      <dgm:prSet/>
      <dgm:spPr/>
      <dgm:t>
        <a:bodyPr/>
        <a:lstStyle/>
        <a:p>
          <a:endParaRPr lang="en-US"/>
        </a:p>
      </dgm:t>
    </dgm:pt>
    <dgm:pt modelId="{40AC937C-BDB2-4626-B744-A20B5798F307}" type="sibTrans" cxnId="{7BE29455-312D-40A7-883A-FD3D499A0F80}">
      <dgm:prSet/>
      <dgm:spPr/>
      <dgm:t>
        <a:bodyPr/>
        <a:lstStyle/>
        <a:p>
          <a:endParaRPr lang="en-US"/>
        </a:p>
      </dgm:t>
    </dgm:pt>
    <dgm:pt modelId="{B5DD49E3-2D23-4252-8FCB-3B7567A946C2}">
      <dgm:prSet/>
      <dgm:spPr/>
      <dgm:t>
        <a:bodyPr/>
        <a:lstStyle/>
        <a:p>
          <a:r>
            <a:rPr lang="en-US"/>
            <a:t>Machine Insurance Providers</a:t>
          </a:r>
        </a:p>
      </dgm:t>
    </dgm:pt>
    <dgm:pt modelId="{F9B6674C-D843-44E2-A6E9-09F7045584E3}" type="parTrans" cxnId="{30161C20-E7EF-40F5-998A-F6E38D145488}">
      <dgm:prSet/>
      <dgm:spPr/>
      <dgm:t>
        <a:bodyPr/>
        <a:lstStyle/>
        <a:p>
          <a:endParaRPr lang="en-US"/>
        </a:p>
      </dgm:t>
    </dgm:pt>
    <dgm:pt modelId="{5F29B550-8933-47C3-BF41-4A1CE29FE8B6}" type="sibTrans" cxnId="{30161C20-E7EF-40F5-998A-F6E38D145488}">
      <dgm:prSet/>
      <dgm:spPr/>
      <dgm:t>
        <a:bodyPr/>
        <a:lstStyle/>
        <a:p>
          <a:endParaRPr lang="en-US"/>
        </a:p>
      </dgm:t>
    </dgm:pt>
    <dgm:pt modelId="{4E1C6402-7646-41BF-B4AC-C20F3C13A734}">
      <dgm:prSet/>
      <dgm:spPr/>
      <dgm:t>
        <a:bodyPr/>
        <a:lstStyle/>
        <a:p>
          <a:r>
            <a:rPr lang="en-GB"/>
            <a:t>Medical Insurance Providers for Healthy Test Participants</a:t>
          </a:r>
          <a:endParaRPr lang="en-US"/>
        </a:p>
      </dgm:t>
    </dgm:pt>
    <dgm:pt modelId="{FC814C07-1B10-4E2A-A61E-51534014B2B1}" type="parTrans" cxnId="{067173FA-C2AC-454D-9A0B-B6CA3BDC0FA5}">
      <dgm:prSet/>
      <dgm:spPr/>
      <dgm:t>
        <a:bodyPr/>
        <a:lstStyle/>
        <a:p>
          <a:endParaRPr lang="en-US"/>
        </a:p>
      </dgm:t>
    </dgm:pt>
    <dgm:pt modelId="{BECC0724-FB76-4FA7-9FFA-7865589AB8EE}" type="sibTrans" cxnId="{067173FA-C2AC-454D-9A0B-B6CA3BDC0FA5}">
      <dgm:prSet/>
      <dgm:spPr/>
      <dgm:t>
        <a:bodyPr/>
        <a:lstStyle/>
        <a:p>
          <a:endParaRPr lang="en-US"/>
        </a:p>
      </dgm:t>
    </dgm:pt>
    <dgm:pt modelId="{4739F98A-6DE0-4E82-B9B8-91B5BC7A9811}">
      <dgm:prSet/>
      <dgm:spPr/>
      <dgm:t>
        <a:bodyPr/>
        <a:lstStyle/>
        <a:p>
          <a:r>
            <a:rPr lang="en-GB"/>
            <a:t>Third Party Evaluation Facility for Medical Devices</a:t>
          </a:r>
          <a:endParaRPr lang="en-US"/>
        </a:p>
      </dgm:t>
    </dgm:pt>
    <dgm:pt modelId="{2C716DFC-9B85-48AF-BFC5-B559C7C1878D}" type="parTrans" cxnId="{F687F2A6-43E8-4B2D-874B-9F0B3FE47B09}">
      <dgm:prSet/>
      <dgm:spPr/>
      <dgm:t>
        <a:bodyPr/>
        <a:lstStyle/>
        <a:p>
          <a:endParaRPr lang="en-US"/>
        </a:p>
      </dgm:t>
    </dgm:pt>
    <dgm:pt modelId="{A4CD2742-AE27-469B-91A2-63F5ED541F6A}" type="sibTrans" cxnId="{F687F2A6-43E8-4B2D-874B-9F0B3FE47B09}">
      <dgm:prSet/>
      <dgm:spPr/>
      <dgm:t>
        <a:bodyPr/>
        <a:lstStyle/>
        <a:p>
          <a:endParaRPr lang="en-US"/>
        </a:p>
      </dgm:t>
    </dgm:pt>
    <dgm:pt modelId="{BC79D1AD-899D-4966-AEE5-BAFBFC27AF44}" type="pres">
      <dgm:prSet presAssocID="{5814333C-2952-40DC-AA45-24F39D3318BD}" presName="linear" presStyleCnt="0">
        <dgm:presLayoutVars>
          <dgm:animLvl val="lvl"/>
          <dgm:resizeHandles val="exact"/>
        </dgm:presLayoutVars>
      </dgm:prSet>
      <dgm:spPr/>
    </dgm:pt>
    <dgm:pt modelId="{534D9A03-89F8-48B8-B65A-F0C5D39F1539}" type="pres">
      <dgm:prSet presAssocID="{FEBDE537-5BB5-4AD7-AF8D-741D7CF32D3F}" presName="parentText" presStyleLbl="node1" presStyleIdx="0" presStyleCnt="5">
        <dgm:presLayoutVars>
          <dgm:chMax val="0"/>
          <dgm:bulletEnabled val="1"/>
        </dgm:presLayoutVars>
      </dgm:prSet>
      <dgm:spPr/>
    </dgm:pt>
    <dgm:pt modelId="{6AB39C44-1D46-4EE4-A0A7-F18EFB64D655}" type="pres">
      <dgm:prSet presAssocID="{FEBDE537-5BB5-4AD7-AF8D-741D7CF32D3F}" presName="childText" presStyleLbl="revTx" presStyleIdx="0" presStyleCnt="2">
        <dgm:presLayoutVars>
          <dgm:bulletEnabled val="1"/>
        </dgm:presLayoutVars>
      </dgm:prSet>
      <dgm:spPr/>
    </dgm:pt>
    <dgm:pt modelId="{BD4760CC-76BD-4151-89D3-292705D5A3D2}" type="pres">
      <dgm:prSet presAssocID="{3C219167-28E6-43F1-85E8-039C507110B7}" presName="parentText" presStyleLbl="node1" presStyleIdx="1" presStyleCnt="5">
        <dgm:presLayoutVars>
          <dgm:chMax val="0"/>
          <dgm:bulletEnabled val="1"/>
        </dgm:presLayoutVars>
      </dgm:prSet>
      <dgm:spPr/>
    </dgm:pt>
    <dgm:pt modelId="{D313FFCF-9B96-48D7-B36B-9E40EC0457AE}" type="pres">
      <dgm:prSet presAssocID="{3C219167-28E6-43F1-85E8-039C507110B7}" presName="childText" presStyleLbl="revTx" presStyleIdx="1" presStyleCnt="2">
        <dgm:presLayoutVars>
          <dgm:bulletEnabled val="1"/>
        </dgm:presLayoutVars>
      </dgm:prSet>
      <dgm:spPr/>
    </dgm:pt>
    <dgm:pt modelId="{2149EF5D-7F4D-45AD-A547-13A4FE158350}" type="pres">
      <dgm:prSet presAssocID="{B5DD49E3-2D23-4252-8FCB-3B7567A946C2}" presName="parentText" presStyleLbl="node1" presStyleIdx="2" presStyleCnt="5">
        <dgm:presLayoutVars>
          <dgm:chMax val="0"/>
          <dgm:bulletEnabled val="1"/>
        </dgm:presLayoutVars>
      </dgm:prSet>
      <dgm:spPr/>
    </dgm:pt>
    <dgm:pt modelId="{ACF7B0A7-5152-4ACF-93FB-83055C62CDA9}" type="pres">
      <dgm:prSet presAssocID="{5F29B550-8933-47C3-BF41-4A1CE29FE8B6}" presName="spacer" presStyleCnt="0"/>
      <dgm:spPr/>
    </dgm:pt>
    <dgm:pt modelId="{15B927A3-7570-4F3C-B225-A6F767AB0A4B}" type="pres">
      <dgm:prSet presAssocID="{4E1C6402-7646-41BF-B4AC-C20F3C13A734}" presName="parentText" presStyleLbl="node1" presStyleIdx="3" presStyleCnt="5">
        <dgm:presLayoutVars>
          <dgm:chMax val="0"/>
          <dgm:bulletEnabled val="1"/>
        </dgm:presLayoutVars>
      </dgm:prSet>
      <dgm:spPr/>
    </dgm:pt>
    <dgm:pt modelId="{4B62A193-3862-48E6-B335-ADDA6C9F0536}" type="pres">
      <dgm:prSet presAssocID="{BECC0724-FB76-4FA7-9FFA-7865589AB8EE}" presName="spacer" presStyleCnt="0"/>
      <dgm:spPr/>
    </dgm:pt>
    <dgm:pt modelId="{7391D49A-C925-492D-973E-3308A41C3FA8}" type="pres">
      <dgm:prSet presAssocID="{4739F98A-6DE0-4E82-B9B8-91B5BC7A9811}" presName="parentText" presStyleLbl="node1" presStyleIdx="4" presStyleCnt="5">
        <dgm:presLayoutVars>
          <dgm:chMax val="0"/>
          <dgm:bulletEnabled val="1"/>
        </dgm:presLayoutVars>
      </dgm:prSet>
      <dgm:spPr/>
    </dgm:pt>
  </dgm:ptLst>
  <dgm:cxnLst>
    <dgm:cxn modelId="{DEA96907-4825-4DF8-B3AF-5116675A8A49}" srcId="{5814333C-2952-40DC-AA45-24F39D3318BD}" destId="{FEBDE537-5BB5-4AD7-AF8D-741D7CF32D3F}" srcOrd="0" destOrd="0" parTransId="{46C008D9-B528-4BC1-A107-ABD157B4A760}" sibTransId="{F5010849-A7C8-464F-9AFE-A52C9CE63AEF}"/>
    <dgm:cxn modelId="{73B7720B-19F6-4712-B9F6-295F8F278BB1}" type="presOf" srcId="{4E1C6402-7646-41BF-B4AC-C20F3C13A734}" destId="{15B927A3-7570-4F3C-B225-A6F767AB0A4B}" srcOrd="0" destOrd="0" presId="urn:microsoft.com/office/officeart/2005/8/layout/vList2"/>
    <dgm:cxn modelId="{30161C20-E7EF-40F5-998A-F6E38D145488}" srcId="{5814333C-2952-40DC-AA45-24F39D3318BD}" destId="{B5DD49E3-2D23-4252-8FCB-3B7567A946C2}" srcOrd="2" destOrd="0" parTransId="{F9B6674C-D843-44E2-A6E9-09F7045584E3}" sibTransId="{5F29B550-8933-47C3-BF41-4A1CE29FE8B6}"/>
    <dgm:cxn modelId="{6B8EC035-F9AA-4E02-B146-EFC669BBB1B9}" type="presOf" srcId="{4739F98A-6DE0-4E82-B9B8-91B5BC7A9811}" destId="{7391D49A-C925-492D-973E-3308A41C3FA8}" srcOrd="0" destOrd="0" presId="urn:microsoft.com/office/officeart/2005/8/layout/vList2"/>
    <dgm:cxn modelId="{D85E514B-411B-4756-B708-58C65FB3AFC8}" type="presOf" srcId="{3C219167-28E6-43F1-85E8-039C507110B7}" destId="{BD4760CC-76BD-4151-89D3-292705D5A3D2}" srcOrd="0" destOrd="0" presId="urn:microsoft.com/office/officeart/2005/8/layout/vList2"/>
    <dgm:cxn modelId="{BF5C946D-FE29-45C7-A37B-A032EA340FEC}" type="presOf" srcId="{239906C3-C395-4D73-81D3-95A432FBD163}" destId="{D313FFCF-9B96-48D7-B36B-9E40EC0457AE}" srcOrd="0" destOrd="0" presId="urn:microsoft.com/office/officeart/2005/8/layout/vList2"/>
    <dgm:cxn modelId="{7BE29455-312D-40A7-883A-FD3D499A0F80}" srcId="{3C219167-28E6-43F1-85E8-039C507110B7}" destId="{239906C3-C395-4D73-81D3-95A432FBD163}" srcOrd="0" destOrd="0" parTransId="{EEAB02B5-48A3-444F-9338-70AB92645A7D}" sibTransId="{40AC937C-BDB2-4626-B744-A20B5798F307}"/>
    <dgm:cxn modelId="{21EFC98C-AF66-467D-8B9E-0A76986FC3B7}" type="presOf" srcId="{5814333C-2952-40DC-AA45-24F39D3318BD}" destId="{BC79D1AD-899D-4966-AEE5-BAFBFC27AF44}" srcOrd="0" destOrd="0" presId="urn:microsoft.com/office/officeart/2005/8/layout/vList2"/>
    <dgm:cxn modelId="{F687F2A6-43E8-4B2D-874B-9F0B3FE47B09}" srcId="{5814333C-2952-40DC-AA45-24F39D3318BD}" destId="{4739F98A-6DE0-4E82-B9B8-91B5BC7A9811}" srcOrd="4" destOrd="0" parTransId="{2C716DFC-9B85-48AF-BFC5-B559C7C1878D}" sibTransId="{A4CD2742-AE27-469B-91A2-63F5ED541F6A}"/>
    <dgm:cxn modelId="{63AA38CC-2A47-463E-86DE-8A9C7769677D}" type="presOf" srcId="{FEBDE537-5BB5-4AD7-AF8D-741D7CF32D3F}" destId="{534D9A03-89F8-48B8-B65A-F0C5D39F1539}" srcOrd="0" destOrd="0" presId="urn:microsoft.com/office/officeart/2005/8/layout/vList2"/>
    <dgm:cxn modelId="{C23BFAD0-63C6-4D27-AC3F-EB69AB71C8CB}" type="presOf" srcId="{B5DD49E3-2D23-4252-8FCB-3B7567A946C2}" destId="{2149EF5D-7F4D-45AD-A547-13A4FE158350}" srcOrd="0" destOrd="0" presId="urn:microsoft.com/office/officeart/2005/8/layout/vList2"/>
    <dgm:cxn modelId="{4664E9DE-4349-4554-BB4D-895D144E5D48}" srcId="{5814333C-2952-40DC-AA45-24F39D3318BD}" destId="{3C219167-28E6-43F1-85E8-039C507110B7}" srcOrd="1" destOrd="0" parTransId="{FFE648C5-0455-40BC-9416-A2CC44A63D40}" sibTransId="{E63FCD0C-4D84-4152-B712-503835194355}"/>
    <dgm:cxn modelId="{FBB818E2-EE72-4D01-9E1A-7C6CE8827632}" type="presOf" srcId="{02159B84-4BAD-42D3-9986-000C109FA814}" destId="{6AB39C44-1D46-4EE4-A0A7-F18EFB64D655}" srcOrd="0" destOrd="0" presId="urn:microsoft.com/office/officeart/2005/8/layout/vList2"/>
    <dgm:cxn modelId="{067173FA-C2AC-454D-9A0B-B6CA3BDC0FA5}" srcId="{5814333C-2952-40DC-AA45-24F39D3318BD}" destId="{4E1C6402-7646-41BF-B4AC-C20F3C13A734}" srcOrd="3" destOrd="0" parTransId="{FC814C07-1B10-4E2A-A61E-51534014B2B1}" sibTransId="{BECC0724-FB76-4FA7-9FFA-7865589AB8EE}"/>
    <dgm:cxn modelId="{124B29FF-97F2-49F1-9F2A-44CE06CEC688}" srcId="{FEBDE537-5BB5-4AD7-AF8D-741D7CF32D3F}" destId="{02159B84-4BAD-42D3-9986-000C109FA814}" srcOrd="0" destOrd="0" parTransId="{6107F0A4-8DC6-4E50-9960-92ADDB5E470B}" sibTransId="{C0F6F1FA-854D-4D4B-8AFA-CD5802DCBF84}"/>
    <dgm:cxn modelId="{7C7B9738-023F-49E1-809F-4C6C2A7B1D3B}" type="presParOf" srcId="{BC79D1AD-899D-4966-AEE5-BAFBFC27AF44}" destId="{534D9A03-89F8-48B8-B65A-F0C5D39F1539}" srcOrd="0" destOrd="0" presId="urn:microsoft.com/office/officeart/2005/8/layout/vList2"/>
    <dgm:cxn modelId="{75978479-2663-4939-8568-B075C06D417F}" type="presParOf" srcId="{BC79D1AD-899D-4966-AEE5-BAFBFC27AF44}" destId="{6AB39C44-1D46-4EE4-A0A7-F18EFB64D655}" srcOrd="1" destOrd="0" presId="urn:microsoft.com/office/officeart/2005/8/layout/vList2"/>
    <dgm:cxn modelId="{8415C4B1-09FE-4E39-83B8-40304739C669}" type="presParOf" srcId="{BC79D1AD-899D-4966-AEE5-BAFBFC27AF44}" destId="{BD4760CC-76BD-4151-89D3-292705D5A3D2}" srcOrd="2" destOrd="0" presId="urn:microsoft.com/office/officeart/2005/8/layout/vList2"/>
    <dgm:cxn modelId="{1E6FE99C-85FA-4E1A-90E8-527215A4E931}" type="presParOf" srcId="{BC79D1AD-899D-4966-AEE5-BAFBFC27AF44}" destId="{D313FFCF-9B96-48D7-B36B-9E40EC0457AE}" srcOrd="3" destOrd="0" presId="urn:microsoft.com/office/officeart/2005/8/layout/vList2"/>
    <dgm:cxn modelId="{595F706A-705B-4608-B58D-BF5F9BE4CD2F}" type="presParOf" srcId="{BC79D1AD-899D-4966-AEE5-BAFBFC27AF44}" destId="{2149EF5D-7F4D-45AD-A547-13A4FE158350}" srcOrd="4" destOrd="0" presId="urn:microsoft.com/office/officeart/2005/8/layout/vList2"/>
    <dgm:cxn modelId="{A3B7D85A-B9F0-4373-9896-60630FF1B3A3}" type="presParOf" srcId="{BC79D1AD-899D-4966-AEE5-BAFBFC27AF44}" destId="{ACF7B0A7-5152-4ACF-93FB-83055C62CDA9}" srcOrd="5" destOrd="0" presId="urn:microsoft.com/office/officeart/2005/8/layout/vList2"/>
    <dgm:cxn modelId="{31503C5C-3B08-4282-8946-51815EA57B31}" type="presParOf" srcId="{BC79D1AD-899D-4966-AEE5-BAFBFC27AF44}" destId="{15B927A3-7570-4F3C-B225-A6F767AB0A4B}" srcOrd="6" destOrd="0" presId="urn:microsoft.com/office/officeart/2005/8/layout/vList2"/>
    <dgm:cxn modelId="{2A044DF7-C3D4-4A1E-A248-97450C791DEF}" type="presParOf" srcId="{BC79D1AD-899D-4966-AEE5-BAFBFC27AF44}" destId="{4B62A193-3862-48E6-B335-ADDA6C9F0536}" srcOrd="7" destOrd="0" presId="urn:microsoft.com/office/officeart/2005/8/layout/vList2"/>
    <dgm:cxn modelId="{023E8F31-E7DA-433E-929A-1E3ED7E0BE71}" type="presParOf" srcId="{BC79D1AD-899D-4966-AEE5-BAFBFC27AF44}" destId="{7391D49A-C925-492D-973E-3308A41C3FA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655488-F7E6-4CC3-A568-672B6E23908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7799FB8-4B92-48EE-B815-0F57AC053F7D}">
      <dgm:prSet/>
      <dgm:spPr/>
      <dgm:t>
        <a:bodyPr/>
        <a:lstStyle/>
        <a:p>
          <a:pPr>
            <a:lnSpc>
              <a:spcPct val="100000"/>
            </a:lnSpc>
          </a:pPr>
          <a:r>
            <a:rPr lang="en-US" b="0" i="0" baseline="0"/>
            <a:t>Evaluation Facilities for Bio-compatibility</a:t>
          </a:r>
          <a:endParaRPr lang="en-US"/>
        </a:p>
      </dgm:t>
    </dgm:pt>
    <dgm:pt modelId="{0F827881-F340-4DC6-98BA-0C2DA52C99BE}" type="parTrans" cxnId="{9C6D2A6C-63B7-4A5C-AC53-FFCDDD5D6F61}">
      <dgm:prSet/>
      <dgm:spPr/>
      <dgm:t>
        <a:bodyPr/>
        <a:lstStyle/>
        <a:p>
          <a:endParaRPr lang="en-US"/>
        </a:p>
      </dgm:t>
    </dgm:pt>
    <dgm:pt modelId="{F3DC5A7E-BCAE-451B-A7B2-A3CC3574693D}" type="sibTrans" cxnId="{9C6D2A6C-63B7-4A5C-AC53-FFCDDD5D6F61}">
      <dgm:prSet/>
      <dgm:spPr/>
      <dgm:t>
        <a:bodyPr/>
        <a:lstStyle/>
        <a:p>
          <a:endParaRPr lang="en-US"/>
        </a:p>
      </dgm:t>
    </dgm:pt>
    <dgm:pt modelId="{D577510D-93D4-4BCB-8261-4642A463236C}">
      <dgm:prSet/>
      <dgm:spPr/>
      <dgm:t>
        <a:bodyPr/>
        <a:lstStyle/>
        <a:p>
          <a:pPr>
            <a:lnSpc>
              <a:spcPct val="100000"/>
            </a:lnSpc>
          </a:pPr>
          <a:r>
            <a:rPr lang="en-US" b="0" i="0" baseline="0"/>
            <a:t>Liability Insurance Provider</a:t>
          </a:r>
          <a:endParaRPr lang="en-US"/>
        </a:p>
      </dgm:t>
    </dgm:pt>
    <dgm:pt modelId="{A888671B-C4A9-4F2E-B746-3A7D8EBA3B75}" type="parTrans" cxnId="{D4F9BDD8-ADC0-43EF-8865-4C2F19AEF07D}">
      <dgm:prSet/>
      <dgm:spPr/>
      <dgm:t>
        <a:bodyPr/>
        <a:lstStyle/>
        <a:p>
          <a:endParaRPr lang="en-US"/>
        </a:p>
      </dgm:t>
    </dgm:pt>
    <dgm:pt modelId="{737D9D84-E3B4-486C-AEFC-0DD9D6AB9E4A}" type="sibTrans" cxnId="{D4F9BDD8-ADC0-43EF-8865-4C2F19AEF07D}">
      <dgm:prSet/>
      <dgm:spPr/>
      <dgm:t>
        <a:bodyPr/>
        <a:lstStyle/>
        <a:p>
          <a:endParaRPr lang="en-US"/>
        </a:p>
      </dgm:t>
    </dgm:pt>
    <dgm:pt modelId="{A400A264-AC87-4801-8A72-AEB01A8F22C7}">
      <dgm:prSet/>
      <dgm:spPr/>
      <dgm:t>
        <a:bodyPr/>
        <a:lstStyle/>
        <a:p>
          <a:pPr>
            <a:lnSpc>
              <a:spcPct val="100000"/>
            </a:lnSpc>
          </a:pPr>
          <a:r>
            <a:rPr lang="en-US" b="0" i="0" baseline="0"/>
            <a:t>Value Engineering Provider with a long history of </a:t>
          </a:r>
          <a:r>
            <a:rPr lang="en-GB" b="0" i="0" baseline="0"/>
            <a:t>BME </a:t>
          </a:r>
          <a:r>
            <a:rPr lang="en-US" b="0" i="0" baseline="0"/>
            <a:t>projects</a:t>
          </a:r>
          <a:endParaRPr lang="en-US"/>
        </a:p>
      </dgm:t>
    </dgm:pt>
    <dgm:pt modelId="{21887CF8-5869-4F87-94BD-C51A9A32CA2A}" type="parTrans" cxnId="{6A241558-AC86-46CA-B276-BBD9F612B5C2}">
      <dgm:prSet/>
      <dgm:spPr/>
      <dgm:t>
        <a:bodyPr/>
        <a:lstStyle/>
        <a:p>
          <a:endParaRPr lang="en-US"/>
        </a:p>
      </dgm:t>
    </dgm:pt>
    <dgm:pt modelId="{6E79FDEE-1B68-49CF-BB9E-06AB58C13C25}" type="sibTrans" cxnId="{6A241558-AC86-46CA-B276-BBD9F612B5C2}">
      <dgm:prSet/>
      <dgm:spPr/>
      <dgm:t>
        <a:bodyPr/>
        <a:lstStyle/>
        <a:p>
          <a:endParaRPr lang="en-US"/>
        </a:p>
      </dgm:t>
    </dgm:pt>
    <dgm:pt modelId="{1E31422B-20E2-4D7F-AB79-F29E79733723}">
      <dgm:prSet/>
      <dgm:spPr/>
      <dgm:t>
        <a:bodyPr/>
        <a:lstStyle/>
        <a:p>
          <a:pPr>
            <a:lnSpc>
              <a:spcPct val="100000"/>
            </a:lnSpc>
          </a:pPr>
          <a:r>
            <a:rPr lang="en-GB" b="0" i="0" baseline="0"/>
            <a:t>Locally Available Trained Personnel to Handle</a:t>
          </a:r>
          <a:endParaRPr lang="en-US"/>
        </a:p>
      </dgm:t>
    </dgm:pt>
    <dgm:pt modelId="{E2036F4E-D656-456A-B544-E4B931C3BDDB}" type="parTrans" cxnId="{04CD26E3-811F-4CC7-BEE8-A1C482FBEE95}">
      <dgm:prSet/>
      <dgm:spPr/>
      <dgm:t>
        <a:bodyPr/>
        <a:lstStyle/>
        <a:p>
          <a:endParaRPr lang="en-US"/>
        </a:p>
      </dgm:t>
    </dgm:pt>
    <dgm:pt modelId="{E1312136-342B-4F76-8D23-5E99F801EECE}" type="sibTrans" cxnId="{04CD26E3-811F-4CC7-BEE8-A1C482FBEE95}">
      <dgm:prSet/>
      <dgm:spPr/>
      <dgm:t>
        <a:bodyPr/>
        <a:lstStyle/>
        <a:p>
          <a:endParaRPr lang="en-US"/>
        </a:p>
      </dgm:t>
    </dgm:pt>
    <dgm:pt modelId="{54AF5296-F095-4C84-B736-8E6097E181EB}">
      <dgm:prSet/>
      <dgm:spPr/>
      <dgm:t>
        <a:bodyPr/>
        <a:lstStyle/>
        <a:p>
          <a:pPr>
            <a:lnSpc>
              <a:spcPct val="100000"/>
            </a:lnSpc>
          </a:pPr>
          <a:r>
            <a:rPr lang="en-GB" b="0" i="0" baseline="0"/>
            <a:t>Engineers who are oriented to do the Preparation Work for Clinical Studies</a:t>
          </a:r>
          <a:endParaRPr lang="en-US"/>
        </a:p>
      </dgm:t>
    </dgm:pt>
    <dgm:pt modelId="{E03A5DA4-95B6-4FB3-B3B5-F108995432A3}" type="parTrans" cxnId="{8DEACA05-DEF7-4A74-99D8-DBFB7979BD35}">
      <dgm:prSet/>
      <dgm:spPr/>
      <dgm:t>
        <a:bodyPr/>
        <a:lstStyle/>
        <a:p>
          <a:endParaRPr lang="en-US"/>
        </a:p>
      </dgm:t>
    </dgm:pt>
    <dgm:pt modelId="{30A5E0F5-1FBB-40B6-A326-F8B27665BCFF}" type="sibTrans" cxnId="{8DEACA05-DEF7-4A74-99D8-DBFB7979BD35}">
      <dgm:prSet/>
      <dgm:spPr/>
      <dgm:t>
        <a:bodyPr/>
        <a:lstStyle/>
        <a:p>
          <a:endParaRPr lang="en-US"/>
        </a:p>
      </dgm:t>
    </dgm:pt>
    <dgm:pt modelId="{9D961DAA-5483-4A54-8372-CAB3C0BA333B}">
      <dgm:prSet/>
      <dgm:spPr/>
      <dgm:t>
        <a:bodyPr/>
        <a:lstStyle/>
        <a:p>
          <a:pPr>
            <a:lnSpc>
              <a:spcPct val="100000"/>
            </a:lnSpc>
          </a:pPr>
          <a:r>
            <a:rPr lang="en-GB" b="0" i="0" baseline="0" dirty="0"/>
            <a:t>Business Incubators with the Manufacturing Ability</a:t>
          </a:r>
          <a:endParaRPr lang="en-US" dirty="0"/>
        </a:p>
      </dgm:t>
    </dgm:pt>
    <dgm:pt modelId="{7FA6A6C1-FDE0-4F1E-86DE-42120C1AFC1E}" type="parTrans" cxnId="{5FE169DC-016C-4083-89C8-DACFAEA5B9F6}">
      <dgm:prSet/>
      <dgm:spPr/>
      <dgm:t>
        <a:bodyPr/>
        <a:lstStyle/>
        <a:p>
          <a:endParaRPr lang="en-US"/>
        </a:p>
      </dgm:t>
    </dgm:pt>
    <dgm:pt modelId="{BB860CC8-9AA1-4727-8C83-C2D91374957F}" type="sibTrans" cxnId="{5FE169DC-016C-4083-89C8-DACFAEA5B9F6}">
      <dgm:prSet/>
      <dgm:spPr/>
      <dgm:t>
        <a:bodyPr/>
        <a:lstStyle/>
        <a:p>
          <a:endParaRPr lang="en-US"/>
        </a:p>
      </dgm:t>
    </dgm:pt>
    <dgm:pt modelId="{CD085D2E-4FB5-456F-A23E-5D20479CB6B1}">
      <dgm:prSet/>
      <dgm:spPr/>
      <dgm:t>
        <a:bodyPr/>
        <a:lstStyle/>
        <a:p>
          <a:pPr>
            <a:lnSpc>
              <a:spcPct val="100000"/>
            </a:lnSpc>
          </a:pPr>
          <a:r>
            <a:rPr lang="en-US" dirty="0"/>
            <a:t>Local Standards that make it easier for people to find out what to comply to</a:t>
          </a:r>
        </a:p>
      </dgm:t>
    </dgm:pt>
    <dgm:pt modelId="{6D37CE30-5216-4AC4-BEFB-7B2717BC58B3}" type="parTrans" cxnId="{27F36E98-55F6-426E-A3E6-21DE9C9EA8D7}">
      <dgm:prSet/>
      <dgm:spPr/>
      <dgm:t>
        <a:bodyPr/>
        <a:lstStyle/>
        <a:p>
          <a:endParaRPr lang="en-GB"/>
        </a:p>
      </dgm:t>
    </dgm:pt>
    <dgm:pt modelId="{34B98785-9E6C-408F-9D2C-FB50749CDE4B}" type="sibTrans" cxnId="{27F36E98-55F6-426E-A3E6-21DE9C9EA8D7}">
      <dgm:prSet/>
      <dgm:spPr/>
      <dgm:t>
        <a:bodyPr/>
        <a:lstStyle/>
        <a:p>
          <a:endParaRPr lang="en-GB"/>
        </a:p>
      </dgm:t>
    </dgm:pt>
    <dgm:pt modelId="{A77911E4-90CD-4FC2-AB63-B560A427157F}" type="pres">
      <dgm:prSet presAssocID="{E0655488-F7E6-4CC3-A568-672B6E23908E}" presName="root" presStyleCnt="0">
        <dgm:presLayoutVars>
          <dgm:dir/>
          <dgm:resizeHandles val="exact"/>
        </dgm:presLayoutVars>
      </dgm:prSet>
      <dgm:spPr/>
    </dgm:pt>
    <dgm:pt modelId="{9D78F6C5-57EC-43F0-8C28-F0B222A7F472}" type="pres">
      <dgm:prSet presAssocID="{57799FB8-4B92-48EE-B815-0F57AC053F7D}" presName="compNode" presStyleCnt="0"/>
      <dgm:spPr/>
    </dgm:pt>
    <dgm:pt modelId="{52A253BA-4BAE-4BD6-A298-462E821B585D}" type="pres">
      <dgm:prSet presAssocID="{57799FB8-4B92-48EE-B815-0F57AC053F7D}" presName="bgRect" presStyleLbl="bgShp" presStyleIdx="0" presStyleCnt="6"/>
      <dgm:spPr/>
    </dgm:pt>
    <dgm:pt modelId="{7051EEFA-3CC7-45B6-AC09-BC3A4F9B9F57}" type="pres">
      <dgm:prSet presAssocID="{57799FB8-4B92-48EE-B815-0F57AC053F7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A308652-A759-4E86-B765-8ABBF388803D}" type="pres">
      <dgm:prSet presAssocID="{57799FB8-4B92-48EE-B815-0F57AC053F7D}" presName="spaceRect" presStyleCnt="0"/>
      <dgm:spPr/>
    </dgm:pt>
    <dgm:pt modelId="{22BCCCEC-884F-4262-AF01-B06878CEA07B}" type="pres">
      <dgm:prSet presAssocID="{57799FB8-4B92-48EE-B815-0F57AC053F7D}" presName="parTx" presStyleLbl="revTx" presStyleIdx="0" presStyleCnt="7">
        <dgm:presLayoutVars>
          <dgm:chMax val="0"/>
          <dgm:chPref val="0"/>
        </dgm:presLayoutVars>
      </dgm:prSet>
      <dgm:spPr/>
    </dgm:pt>
    <dgm:pt modelId="{2977182B-0479-4E4A-83AD-9CB82CA79DD2}" type="pres">
      <dgm:prSet presAssocID="{F3DC5A7E-BCAE-451B-A7B2-A3CC3574693D}" presName="sibTrans" presStyleCnt="0"/>
      <dgm:spPr/>
    </dgm:pt>
    <dgm:pt modelId="{F95E9DDE-717D-4BAD-938E-C4164C649C05}" type="pres">
      <dgm:prSet presAssocID="{D577510D-93D4-4BCB-8261-4642A463236C}" presName="compNode" presStyleCnt="0"/>
      <dgm:spPr/>
    </dgm:pt>
    <dgm:pt modelId="{DAA72C51-A996-4822-B16F-EB011C6B2F58}" type="pres">
      <dgm:prSet presAssocID="{D577510D-93D4-4BCB-8261-4642A463236C}" presName="bgRect" presStyleLbl="bgShp" presStyleIdx="1" presStyleCnt="6"/>
      <dgm:spPr/>
    </dgm:pt>
    <dgm:pt modelId="{A4758D00-0C97-4BA6-A886-FF5FC8429AA8}" type="pres">
      <dgm:prSet presAssocID="{D577510D-93D4-4BCB-8261-4642A463236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al"/>
        </a:ext>
      </dgm:extLst>
    </dgm:pt>
    <dgm:pt modelId="{53794E99-D85F-4927-B1C2-23F679F67ABF}" type="pres">
      <dgm:prSet presAssocID="{D577510D-93D4-4BCB-8261-4642A463236C}" presName="spaceRect" presStyleCnt="0"/>
      <dgm:spPr/>
    </dgm:pt>
    <dgm:pt modelId="{B9366BE4-EDAB-4AFA-AE7C-49ED8A26D5BF}" type="pres">
      <dgm:prSet presAssocID="{D577510D-93D4-4BCB-8261-4642A463236C}" presName="parTx" presStyleLbl="revTx" presStyleIdx="1" presStyleCnt="7">
        <dgm:presLayoutVars>
          <dgm:chMax val="0"/>
          <dgm:chPref val="0"/>
        </dgm:presLayoutVars>
      </dgm:prSet>
      <dgm:spPr/>
    </dgm:pt>
    <dgm:pt modelId="{E199F278-3170-45B6-98CF-1AEC5931AD59}" type="pres">
      <dgm:prSet presAssocID="{737D9D84-E3B4-486C-AEFC-0DD9D6AB9E4A}" presName="sibTrans" presStyleCnt="0"/>
      <dgm:spPr/>
    </dgm:pt>
    <dgm:pt modelId="{F9965166-3C09-4922-BD2E-FF0F6DB7F163}" type="pres">
      <dgm:prSet presAssocID="{A400A264-AC87-4801-8A72-AEB01A8F22C7}" presName="compNode" presStyleCnt="0"/>
      <dgm:spPr/>
    </dgm:pt>
    <dgm:pt modelId="{42A67FCC-6933-43F1-AD05-868CEE012984}" type="pres">
      <dgm:prSet presAssocID="{A400A264-AC87-4801-8A72-AEB01A8F22C7}" presName="bgRect" presStyleLbl="bgShp" presStyleIdx="2" presStyleCnt="6"/>
      <dgm:spPr/>
    </dgm:pt>
    <dgm:pt modelId="{5272A847-1A29-493D-B74E-758EF2045797}" type="pres">
      <dgm:prSet presAssocID="{A400A264-AC87-4801-8A72-AEB01A8F22C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8798BBB-E71C-4B6A-A298-73E245E622B6}" type="pres">
      <dgm:prSet presAssocID="{A400A264-AC87-4801-8A72-AEB01A8F22C7}" presName="spaceRect" presStyleCnt="0"/>
      <dgm:spPr/>
    </dgm:pt>
    <dgm:pt modelId="{5255A3DD-C42D-477D-B8F6-CA8882B76DAA}" type="pres">
      <dgm:prSet presAssocID="{A400A264-AC87-4801-8A72-AEB01A8F22C7}" presName="parTx" presStyleLbl="revTx" presStyleIdx="2" presStyleCnt="7">
        <dgm:presLayoutVars>
          <dgm:chMax val="0"/>
          <dgm:chPref val="0"/>
        </dgm:presLayoutVars>
      </dgm:prSet>
      <dgm:spPr/>
    </dgm:pt>
    <dgm:pt modelId="{62207EDD-9EB8-41DF-AB3A-E25AA7F93BCE}" type="pres">
      <dgm:prSet presAssocID="{6E79FDEE-1B68-49CF-BB9E-06AB58C13C25}" presName="sibTrans" presStyleCnt="0"/>
      <dgm:spPr/>
    </dgm:pt>
    <dgm:pt modelId="{BF3EE2F3-DD0C-4279-A504-91A8EC2F3788}" type="pres">
      <dgm:prSet presAssocID="{1E31422B-20E2-4D7F-AB79-F29E79733723}" presName="compNode" presStyleCnt="0"/>
      <dgm:spPr/>
    </dgm:pt>
    <dgm:pt modelId="{C5589F28-934C-4B13-86E7-00B900423769}" type="pres">
      <dgm:prSet presAssocID="{1E31422B-20E2-4D7F-AB79-F29E79733723}" presName="bgRect" presStyleLbl="bgShp" presStyleIdx="3" presStyleCnt="6"/>
      <dgm:spPr/>
    </dgm:pt>
    <dgm:pt modelId="{727269EC-2891-4A47-9D5D-CFF646A79572}" type="pres">
      <dgm:prSet presAssocID="{1E31422B-20E2-4D7F-AB79-F29E7973372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B7948756-E577-43E4-B513-7145677E8D49}" type="pres">
      <dgm:prSet presAssocID="{1E31422B-20E2-4D7F-AB79-F29E79733723}" presName="spaceRect" presStyleCnt="0"/>
      <dgm:spPr/>
    </dgm:pt>
    <dgm:pt modelId="{6B07D685-115E-4AA0-A73A-67B058E3122E}" type="pres">
      <dgm:prSet presAssocID="{1E31422B-20E2-4D7F-AB79-F29E79733723}" presName="parTx" presStyleLbl="revTx" presStyleIdx="3" presStyleCnt="7">
        <dgm:presLayoutVars>
          <dgm:chMax val="0"/>
          <dgm:chPref val="0"/>
        </dgm:presLayoutVars>
      </dgm:prSet>
      <dgm:spPr/>
    </dgm:pt>
    <dgm:pt modelId="{7DA43D27-F0C7-42AA-A14E-13085660E77C}" type="pres">
      <dgm:prSet presAssocID="{1E31422B-20E2-4D7F-AB79-F29E79733723}" presName="desTx" presStyleLbl="revTx" presStyleIdx="4" presStyleCnt="7">
        <dgm:presLayoutVars/>
      </dgm:prSet>
      <dgm:spPr/>
    </dgm:pt>
    <dgm:pt modelId="{EFF36A83-8D0E-42D0-8884-1455CA20A164}" type="pres">
      <dgm:prSet presAssocID="{E1312136-342B-4F76-8D23-5E99F801EECE}" presName="sibTrans" presStyleCnt="0"/>
      <dgm:spPr/>
    </dgm:pt>
    <dgm:pt modelId="{F39A4BCF-AEB9-4C38-9358-84438D2C17B7}" type="pres">
      <dgm:prSet presAssocID="{9D961DAA-5483-4A54-8372-CAB3C0BA333B}" presName="compNode" presStyleCnt="0"/>
      <dgm:spPr/>
    </dgm:pt>
    <dgm:pt modelId="{EB54E501-3CA5-479D-B275-7290C562B55B}" type="pres">
      <dgm:prSet presAssocID="{9D961DAA-5483-4A54-8372-CAB3C0BA333B}" presName="bgRect" presStyleLbl="bgShp" presStyleIdx="4" presStyleCnt="6"/>
      <dgm:spPr/>
    </dgm:pt>
    <dgm:pt modelId="{5FB63ABB-CA1E-4455-846D-3000C28861DE}" type="pres">
      <dgm:prSet presAssocID="{9D961DAA-5483-4A54-8372-CAB3C0BA333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ctory"/>
        </a:ext>
      </dgm:extLst>
    </dgm:pt>
    <dgm:pt modelId="{6501E529-0CDF-4DCD-B68A-FCD775B1886A}" type="pres">
      <dgm:prSet presAssocID="{9D961DAA-5483-4A54-8372-CAB3C0BA333B}" presName="spaceRect" presStyleCnt="0"/>
      <dgm:spPr/>
    </dgm:pt>
    <dgm:pt modelId="{A05D9158-19C7-4C12-9E82-0E9464F6ACEB}" type="pres">
      <dgm:prSet presAssocID="{9D961DAA-5483-4A54-8372-CAB3C0BA333B}" presName="parTx" presStyleLbl="revTx" presStyleIdx="5" presStyleCnt="7">
        <dgm:presLayoutVars>
          <dgm:chMax val="0"/>
          <dgm:chPref val="0"/>
        </dgm:presLayoutVars>
      </dgm:prSet>
      <dgm:spPr/>
    </dgm:pt>
    <dgm:pt modelId="{EC000DAD-3B47-4A7B-9A39-4B7E3D18FB7A}" type="pres">
      <dgm:prSet presAssocID="{BB860CC8-9AA1-4727-8C83-C2D91374957F}" presName="sibTrans" presStyleCnt="0"/>
      <dgm:spPr/>
    </dgm:pt>
    <dgm:pt modelId="{81F00FC7-B921-4F06-8428-6E6A6455FB07}" type="pres">
      <dgm:prSet presAssocID="{CD085D2E-4FB5-456F-A23E-5D20479CB6B1}" presName="compNode" presStyleCnt="0"/>
      <dgm:spPr/>
    </dgm:pt>
    <dgm:pt modelId="{FD7AEB9D-9A49-4207-B109-25ED0E0E1590}" type="pres">
      <dgm:prSet presAssocID="{CD085D2E-4FB5-456F-A23E-5D20479CB6B1}" presName="bgRect" presStyleLbl="bgShp" presStyleIdx="5" presStyleCnt="6"/>
      <dgm:spPr/>
    </dgm:pt>
    <dgm:pt modelId="{EB5E977B-5BEB-4155-B2A3-01D2D7303532}" type="pres">
      <dgm:prSet presAssocID="{CD085D2E-4FB5-456F-A23E-5D20479CB6B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uilding Brick Wall outline"/>
        </a:ext>
      </dgm:extLst>
    </dgm:pt>
    <dgm:pt modelId="{551E8534-278D-4CA5-AE97-95C878957714}" type="pres">
      <dgm:prSet presAssocID="{CD085D2E-4FB5-456F-A23E-5D20479CB6B1}" presName="spaceRect" presStyleCnt="0"/>
      <dgm:spPr/>
    </dgm:pt>
    <dgm:pt modelId="{A64017CF-0ACC-44BE-92F3-244F480DF09A}" type="pres">
      <dgm:prSet presAssocID="{CD085D2E-4FB5-456F-A23E-5D20479CB6B1}" presName="parTx" presStyleLbl="revTx" presStyleIdx="6" presStyleCnt="7">
        <dgm:presLayoutVars>
          <dgm:chMax val="0"/>
          <dgm:chPref val="0"/>
        </dgm:presLayoutVars>
      </dgm:prSet>
      <dgm:spPr/>
    </dgm:pt>
  </dgm:ptLst>
  <dgm:cxnLst>
    <dgm:cxn modelId="{8DEACA05-DEF7-4A74-99D8-DBFB7979BD35}" srcId="{1E31422B-20E2-4D7F-AB79-F29E79733723}" destId="{54AF5296-F095-4C84-B736-8E6097E181EB}" srcOrd="0" destOrd="0" parTransId="{E03A5DA4-95B6-4FB3-B3B5-F108995432A3}" sibTransId="{30A5E0F5-1FBB-40B6-A326-F8B27665BCFF}"/>
    <dgm:cxn modelId="{E2BD875D-6BCA-4A40-885C-93A947907643}" type="presOf" srcId="{E0655488-F7E6-4CC3-A568-672B6E23908E}" destId="{A77911E4-90CD-4FC2-AB63-B560A427157F}" srcOrd="0" destOrd="0" presId="urn:microsoft.com/office/officeart/2018/2/layout/IconVerticalSolidList"/>
    <dgm:cxn modelId="{9C6D2A6C-63B7-4A5C-AC53-FFCDDD5D6F61}" srcId="{E0655488-F7E6-4CC3-A568-672B6E23908E}" destId="{57799FB8-4B92-48EE-B815-0F57AC053F7D}" srcOrd="0" destOrd="0" parTransId="{0F827881-F340-4DC6-98BA-0C2DA52C99BE}" sibTransId="{F3DC5A7E-BCAE-451B-A7B2-A3CC3574693D}"/>
    <dgm:cxn modelId="{15D1854D-F756-43E2-92FF-8C3D30EB2C0B}" type="presOf" srcId="{57799FB8-4B92-48EE-B815-0F57AC053F7D}" destId="{22BCCCEC-884F-4262-AF01-B06878CEA07B}" srcOrd="0" destOrd="0" presId="urn:microsoft.com/office/officeart/2018/2/layout/IconVerticalSolidList"/>
    <dgm:cxn modelId="{6A241558-AC86-46CA-B276-BBD9F612B5C2}" srcId="{E0655488-F7E6-4CC3-A568-672B6E23908E}" destId="{A400A264-AC87-4801-8A72-AEB01A8F22C7}" srcOrd="2" destOrd="0" parTransId="{21887CF8-5869-4F87-94BD-C51A9A32CA2A}" sibTransId="{6E79FDEE-1B68-49CF-BB9E-06AB58C13C25}"/>
    <dgm:cxn modelId="{1D85458F-273D-4603-9D7D-94F363AF2DCB}" type="presOf" srcId="{9D961DAA-5483-4A54-8372-CAB3C0BA333B}" destId="{A05D9158-19C7-4C12-9E82-0E9464F6ACEB}" srcOrd="0" destOrd="0" presId="urn:microsoft.com/office/officeart/2018/2/layout/IconVerticalSolidList"/>
    <dgm:cxn modelId="{27F36E98-55F6-426E-A3E6-21DE9C9EA8D7}" srcId="{E0655488-F7E6-4CC3-A568-672B6E23908E}" destId="{CD085D2E-4FB5-456F-A23E-5D20479CB6B1}" srcOrd="5" destOrd="0" parTransId="{6D37CE30-5216-4AC4-BEFB-7B2717BC58B3}" sibTransId="{34B98785-9E6C-408F-9D2C-FB50749CDE4B}"/>
    <dgm:cxn modelId="{703842A8-EB75-4009-8FF8-427AEE8310A6}" type="presOf" srcId="{CD085D2E-4FB5-456F-A23E-5D20479CB6B1}" destId="{A64017CF-0ACC-44BE-92F3-244F480DF09A}" srcOrd="0" destOrd="0" presId="urn:microsoft.com/office/officeart/2018/2/layout/IconVerticalSolidList"/>
    <dgm:cxn modelId="{6C52F0B2-F017-41CF-BD92-DDEDCC65180A}" type="presOf" srcId="{D577510D-93D4-4BCB-8261-4642A463236C}" destId="{B9366BE4-EDAB-4AFA-AE7C-49ED8A26D5BF}" srcOrd="0" destOrd="0" presId="urn:microsoft.com/office/officeart/2018/2/layout/IconVerticalSolidList"/>
    <dgm:cxn modelId="{D4F9BDD8-ADC0-43EF-8865-4C2F19AEF07D}" srcId="{E0655488-F7E6-4CC3-A568-672B6E23908E}" destId="{D577510D-93D4-4BCB-8261-4642A463236C}" srcOrd="1" destOrd="0" parTransId="{A888671B-C4A9-4F2E-B746-3A7D8EBA3B75}" sibTransId="{737D9D84-E3B4-486C-AEFC-0DD9D6AB9E4A}"/>
    <dgm:cxn modelId="{5FE169DC-016C-4083-89C8-DACFAEA5B9F6}" srcId="{E0655488-F7E6-4CC3-A568-672B6E23908E}" destId="{9D961DAA-5483-4A54-8372-CAB3C0BA333B}" srcOrd="4" destOrd="0" parTransId="{7FA6A6C1-FDE0-4F1E-86DE-42120C1AFC1E}" sibTransId="{BB860CC8-9AA1-4727-8C83-C2D91374957F}"/>
    <dgm:cxn modelId="{F9A26BDE-058C-423B-9F97-DAFE60FDF7A7}" type="presOf" srcId="{54AF5296-F095-4C84-B736-8E6097E181EB}" destId="{7DA43D27-F0C7-42AA-A14E-13085660E77C}" srcOrd="0" destOrd="0" presId="urn:microsoft.com/office/officeart/2018/2/layout/IconVerticalSolidList"/>
    <dgm:cxn modelId="{04CD26E3-811F-4CC7-BEE8-A1C482FBEE95}" srcId="{E0655488-F7E6-4CC3-A568-672B6E23908E}" destId="{1E31422B-20E2-4D7F-AB79-F29E79733723}" srcOrd="3" destOrd="0" parTransId="{E2036F4E-D656-456A-B544-E4B931C3BDDB}" sibTransId="{E1312136-342B-4F76-8D23-5E99F801EECE}"/>
    <dgm:cxn modelId="{195AADE7-C3D8-4F43-8B4A-1C2A490BD92B}" type="presOf" srcId="{A400A264-AC87-4801-8A72-AEB01A8F22C7}" destId="{5255A3DD-C42D-477D-B8F6-CA8882B76DAA}" srcOrd="0" destOrd="0" presId="urn:microsoft.com/office/officeart/2018/2/layout/IconVerticalSolidList"/>
    <dgm:cxn modelId="{1D5309F2-A5B0-4B89-8864-BFE6352BF3F8}" type="presOf" srcId="{1E31422B-20E2-4D7F-AB79-F29E79733723}" destId="{6B07D685-115E-4AA0-A73A-67B058E3122E}" srcOrd="0" destOrd="0" presId="urn:microsoft.com/office/officeart/2018/2/layout/IconVerticalSolidList"/>
    <dgm:cxn modelId="{33F604EF-812B-4F79-BABF-BF73A6B1A516}" type="presParOf" srcId="{A77911E4-90CD-4FC2-AB63-B560A427157F}" destId="{9D78F6C5-57EC-43F0-8C28-F0B222A7F472}" srcOrd="0" destOrd="0" presId="urn:microsoft.com/office/officeart/2018/2/layout/IconVerticalSolidList"/>
    <dgm:cxn modelId="{4577F72D-B808-4755-B5BC-18EEFF8A0251}" type="presParOf" srcId="{9D78F6C5-57EC-43F0-8C28-F0B222A7F472}" destId="{52A253BA-4BAE-4BD6-A298-462E821B585D}" srcOrd="0" destOrd="0" presId="urn:microsoft.com/office/officeart/2018/2/layout/IconVerticalSolidList"/>
    <dgm:cxn modelId="{6B0F1425-A528-465F-B494-91388D9DD6D2}" type="presParOf" srcId="{9D78F6C5-57EC-43F0-8C28-F0B222A7F472}" destId="{7051EEFA-3CC7-45B6-AC09-BC3A4F9B9F57}" srcOrd="1" destOrd="0" presId="urn:microsoft.com/office/officeart/2018/2/layout/IconVerticalSolidList"/>
    <dgm:cxn modelId="{92492026-06C6-405A-B53F-720193B7281C}" type="presParOf" srcId="{9D78F6C5-57EC-43F0-8C28-F0B222A7F472}" destId="{4A308652-A759-4E86-B765-8ABBF388803D}" srcOrd="2" destOrd="0" presId="urn:microsoft.com/office/officeart/2018/2/layout/IconVerticalSolidList"/>
    <dgm:cxn modelId="{C21716E0-B698-449F-9213-6FA301F2DFD3}" type="presParOf" srcId="{9D78F6C5-57EC-43F0-8C28-F0B222A7F472}" destId="{22BCCCEC-884F-4262-AF01-B06878CEA07B}" srcOrd="3" destOrd="0" presId="urn:microsoft.com/office/officeart/2018/2/layout/IconVerticalSolidList"/>
    <dgm:cxn modelId="{E2D4A0DB-3906-478F-ACAD-50626456AB60}" type="presParOf" srcId="{A77911E4-90CD-4FC2-AB63-B560A427157F}" destId="{2977182B-0479-4E4A-83AD-9CB82CA79DD2}" srcOrd="1" destOrd="0" presId="urn:microsoft.com/office/officeart/2018/2/layout/IconVerticalSolidList"/>
    <dgm:cxn modelId="{FFD4EDC7-0E68-4E76-A8EF-A379A2C3E366}" type="presParOf" srcId="{A77911E4-90CD-4FC2-AB63-B560A427157F}" destId="{F95E9DDE-717D-4BAD-938E-C4164C649C05}" srcOrd="2" destOrd="0" presId="urn:microsoft.com/office/officeart/2018/2/layout/IconVerticalSolidList"/>
    <dgm:cxn modelId="{A70758FE-9D72-433A-A54F-5F9407BC3D48}" type="presParOf" srcId="{F95E9DDE-717D-4BAD-938E-C4164C649C05}" destId="{DAA72C51-A996-4822-B16F-EB011C6B2F58}" srcOrd="0" destOrd="0" presId="urn:microsoft.com/office/officeart/2018/2/layout/IconVerticalSolidList"/>
    <dgm:cxn modelId="{D2181D85-8999-48B5-AAD9-7A68C26FD1AA}" type="presParOf" srcId="{F95E9DDE-717D-4BAD-938E-C4164C649C05}" destId="{A4758D00-0C97-4BA6-A886-FF5FC8429AA8}" srcOrd="1" destOrd="0" presId="urn:microsoft.com/office/officeart/2018/2/layout/IconVerticalSolidList"/>
    <dgm:cxn modelId="{43BD5AAA-AB98-4FBC-AFED-CA5D48E2671E}" type="presParOf" srcId="{F95E9DDE-717D-4BAD-938E-C4164C649C05}" destId="{53794E99-D85F-4927-B1C2-23F679F67ABF}" srcOrd="2" destOrd="0" presId="urn:microsoft.com/office/officeart/2018/2/layout/IconVerticalSolidList"/>
    <dgm:cxn modelId="{65B1DC06-F507-431B-BED4-80AC0E33308C}" type="presParOf" srcId="{F95E9DDE-717D-4BAD-938E-C4164C649C05}" destId="{B9366BE4-EDAB-4AFA-AE7C-49ED8A26D5BF}" srcOrd="3" destOrd="0" presId="urn:microsoft.com/office/officeart/2018/2/layout/IconVerticalSolidList"/>
    <dgm:cxn modelId="{70AE041D-717C-402D-A719-9FAB76D69351}" type="presParOf" srcId="{A77911E4-90CD-4FC2-AB63-B560A427157F}" destId="{E199F278-3170-45B6-98CF-1AEC5931AD59}" srcOrd="3" destOrd="0" presId="urn:microsoft.com/office/officeart/2018/2/layout/IconVerticalSolidList"/>
    <dgm:cxn modelId="{00137756-FE6F-4CA6-94C6-D0E9F28961F7}" type="presParOf" srcId="{A77911E4-90CD-4FC2-AB63-B560A427157F}" destId="{F9965166-3C09-4922-BD2E-FF0F6DB7F163}" srcOrd="4" destOrd="0" presId="urn:microsoft.com/office/officeart/2018/2/layout/IconVerticalSolidList"/>
    <dgm:cxn modelId="{FF47E90E-F716-4706-8E24-8F18AF3FEB34}" type="presParOf" srcId="{F9965166-3C09-4922-BD2E-FF0F6DB7F163}" destId="{42A67FCC-6933-43F1-AD05-868CEE012984}" srcOrd="0" destOrd="0" presId="urn:microsoft.com/office/officeart/2018/2/layout/IconVerticalSolidList"/>
    <dgm:cxn modelId="{59BCBCC5-5AD1-4276-BF06-254AABD20B64}" type="presParOf" srcId="{F9965166-3C09-4922-BD2E-FF0F6DB7F163}" destId="{5272A847-1A29-493D-B74E-758EF2045797}" srcOrd="1" destOrd="0" presId="urn:microsoft.com/office/officeart/2018/2/layout/IconVerticalSolidList"/>
    <dgm:cxn modelId="{32DBFBE3-97A3-40CC-B4D9-D018A8548E42}" type="presParOf" srcId="{F9965166-3C09-4922-BD2E-FF0F6DB7F163}" destId="{18798BBB-E71C-4B6A-A298-73E245E622B6}" srcOrd="2" destOrd="0" presId="urn:microsoft.com/office/officeart/2018/2/layout/IconVerticalSolidList"/>
    <dgm:cxn modelId="{F0F29DC5-CB4C-499F-B60D-167776B83C62}" type="presParOf" srcId="{F9965166-3C09-4922-BD2E-FF0F6DB7F163}" destId="{5255A3DD-C42D-477D-B8F6-CA8882B76DAA}" srcOrd="3" destOrd="0" presId="urn:microsoft.com/office/officeart/2018/2/layout/IconVerticalSolidList"/>
    <dgm:cxn modelId="{41D32711-8892-4B0B-AFC1-CF0C668C6F57}" type="presParOf" srcId="{A77911E4-90CD-4FC2-AB63-B560A427157F}" destId="{62207EDD-9EB8-41DF-AB3A-E25AA7F93BCE}" srcOrd="5" destOrd="0" presId="urn:microsoft.com/office/officeart/2018/2/layout/IconVerticalSolidList"/>
    <dgm:cxn modelId="{6D2169C2-E7FC-4773-8D8D-AACF60833F94}" type="presParOf" srcId="{A77911E4-90CD-4FC2-AB63-B560A427157F}" destId="{BF3EE2F3-DD0C-4279-A504-91A8EC2F3788}" srcOrd="6" destOrd="0" presId="urn:microsoft.com/office/officeart/2018/2/layout/IconVerticalSolidList"/>
    <dgm:cxn modelId="{139DB1A5-E680-4D09-B5E8-64B002204918}" type="presParOf" srcId="{BF3EE2F3-DD0C-4279-A504-91A8EC2F3788}" destId="{C5589F28-934C-4B13-86E7-00B900423769}" srcOrd="0" destOrd="0" presId="urn:microsoft.com/office/officeart/2018/2/layout/IconVerticalSolidList"/>
    <dgm:cxn modelId="{9034CDEC-8691-47AA-BB71-A77022CB351B}" type="presParOf" srcId="{BF3EE2F3-DD0C-4279-A504-91A8EC2F3788}" destId="{727269EC-2891-4A47-9D5D-CFF646A79572}" srcOrd="1" destOrd="0" presId="urn:microsoft.com/office/officeart/2018/2/layout/IconVerticalSolidList"/>
    <dgm:cxn modelId="{E0572DEB-2511-4C57-8F3A-52EE0DE717EA}" type="presParOf" srcId="{BF3EE2F3-DD0C-4279-A504-91A8EC2F3788}" destId="{B7948756-E577-43E4-B513-7145677E8D49}" srcOrd="2" destOrd="0" presId="urn:microsoft.com/office/officeart/2018/2/layout/IconVerticalSolidList"/>
    <dgm:cxn modelId="{6DDDCD59-8F9A-489A-9F5F-CD971C813F48}" type="presParOf" srcId="{BF3EE2F3-DD0C-4279-A504-91A8EC2F3788}" destId="{6B07D685-115E-4AA0-A73A-67B058E3122E}" srcOrd="3" destOrd="0" presId="urn:microsoft.com/office/officeart/2018/2/layout/IconVerticalSolidList"/>
    <dgm:cxn modelId="{4D1484A0-5BA6-4631-B513-7177E99DB58B}" type="presParOf" srcId="{BF3EE2F3-DD0C-4279-A504-91A8EC2F3788}" destId="{7DA43D27-F0C7-42AA-A14E-13085660E77C}" srcOrd="4" destOrd="0" presId="urn:microsoft.com/office/officeart/2018/2/layout/IconVerticalSolidList"/>
    <dgm:cxn modelId="{4E160861-AA15-4F3A-818A-60788E7644DB}" type="presParOf" srcId="{A77911E4-90CD-4FC2-AB63-B560A427157F}" destId="{EFF36A83-8D0E-42D0-8884-1455CA20A164}" srcOrd="7" destOrd="0" presId="urn:microsoft.com/office/officeart/2018/2/layout/IconVerticalSolidList"/>
    <dgm:cxn modelId="{16933F34-2016-45DA-8652-1615F4132AAB}" type="presParOf" srcId="{A77911E4-90CD-4FC2-AB63-B560A427157F}" destId="{F39A4BCF-AEB9-4C38-9358-84438D2C17B7}" srcOrd="8" destOrd="0" presId="urn:microsoft.com/office/officeart/2018/2/layout/IconVerticalSolidList"/>
    <dgm:cxn modelId="{4284ACCF-9A89-40E0-8020-3A0FC6A35313}" type="presParOf" srcId="{F39A4BCF-AEB9-4C38-9358-84438D2C17B7}" destId="{EB54E501-3CA5-479D-B275-7290C562B55B}" srcOrd="0" destOrd="0" presId="urn:microsoft.com/office/officeart/2018/2/layout/IconVerticalSolidList"/>
    <dgm:cxn modelId="{056A095B-4045-4AB9-A2E9-E4AC55AF4444}" type="presParOf" srcId="{F39A4BCF-AEB9-4C38-9358-84438D2C17B7}" destId="{5FB63ABB-CA1E-4455-846D-3000C28861DE}" srcOrd="1" destOrd="0" presId="urn:microsoft.com/office/officeart/2018/2/layout/IconVerticalSolidList"/>
    <dgm:cxn modelId="{3735AEB9-A45B-4D3B-AB68-A664BECBD40C}" type="presParOf" srcId="{F39A4BCF-AEB9-4C38-9358-84438D2C17B7}" destId="{6501E529-0CDF-4DCD-B68A-FCD775B1886A}" srcOrd="2" destOrd="0" presId="urn:microsoft.com/office/officeart/2018/2/layout/IconVerticalSolidList"/>
    <dgm:cxn modelId="{CF0BF4ED-DFB1-4DBC-A7A0-38A8A1F12129}" type="presParOf" srcId="{F39A4BCF-AEB9-4C38-9358-84438D2C17B7}" destId="{A05D9158-19C7-4C12-9E82-0E9464F6ACEB}" srcOrd="3" destOrd="0" presId="urn:microsoft.com/office/officeart/2018/2/layout/IconVerticalSolidList"/>
    <dgm:cxn modelId="{4141029C-949F-46DC-899D-AB29D1AB9B3E}" type="presParOf" srcId="{A77911E4-90CD-4FC2-AB63-B560A427157F}" destId="{EC000DAD-3B47-4A7B-9A39-4B7E3D18FB7A}" srcOrd="9" destOrd="0" presId="urn:microsoft.com/office/officeart/2018/2/layout/IconVerticalSolidList"/>
    <dgm:cxn modelId="{7BBB2D67-0859-404F-93FD-CD3CCC9E5D5D}" type="presParOf" srcId="{A77911E4-90CD-4FC2-AB63-B560A427157F}" destId="{81F00FC7-B921-4F06-8428-6E6A6455FB07}" srcOrd="10" destOrd="0" presId="urn:microsoft.com/office/officeart/2018/2/layout/IconVerticalSolidList"/>
    <dgm:cxn modelId="{6D9CA735-6B71-4072-92DC-F804BBD2FAD6}" type="presParOf" srcId="{81F00FC7-B921-4F06-8428-6E6A6455FB07}" destId="{FD7AEB9D-9A49-4207-B109-25ED0E0E1590}" srcOrd="0" destOrd="0" presId="urn:microsoft.com/office/officeart/2018/2/layout/IconVerticalSolidList"/>
    <dgm:cxn modelId="{2540657A-3E27-43F8-9DBC-3502695292FE}" type="presParOf" srcId="{81F00FC7-B921-4F06-8428-6E6A6455FB07}" destId="{EB5E977B-5BEB-4155-B2A3-01D2D7303532}" srcOrd="1" destOrd="0" presId="urn:microsoft.com/office/officeart/2018/2/layout/IconVerticalSolidList"/>
    <dgm:cxn modelId="{77C709E1-3FB5-4CD3-880B-7346F7B14082}" type="presParOf" srcId="{81F00FC7-B921-4F06-8428-6E6A6455FB07}" destId="{551E8534-278D-4CA5-AE97-95C878957714}" srcOrd="2" destOrd="0" presId="urn:microsoft.com/office/officeart/2018/2/layout/IconVerticalSolidList"/>
    <dgm:cxn modelId="{D01D4BF4-666F-479E-ADD0-3A86B55975EF}" type="presParOf" srcId="{81F00FC7-B921-4F06-8428-6E6A6455FB07}" destId="{A64017CF-0ACC-44BE-92F3-244F480DF0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E2412-4A12-4E2D-9071-0DA2DFC05178}">
      <dsp:nvSpPr>
        <dsp:cNvPr id="0" name=""/>
        <dsp:cNvSpPr/>
      </dsp:nvSpPr>
      <dsp:spPr>
        <a:xfrm>
          <a:off x="0" y="85463"/>
          <a:ext cx="6263640" cy="2620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baseline="0"/>
            <a:t>Under Copyright typically </a:t>
          </a:r>
          <a:endParaRPr lang="en-US" sz="3200" kern="1200"/>
        </a:p>
      </dsp:txBody>
      <dsp:txXfrm>
        <a:off x="127937" y="213400"/>
        <a:ext cx="6007766" cy="2364926"/>
      </dsp:txXfrm>
    </dsp:sp>
    <dsp:sp modelId="{5215A1B4-1748-461F-86E8-D52E78DDF95B}">
      <dsp:nvSpPr>
        <dsp:cNvPr id="0" name=""/>
        <dsp:cNvSpPr/>
      </dsp:nvSpPr>
      <dsp:spPr>
        <a:xfrm>
          <a:off x="0" y="2798423"/>
          <a:ext cx="6263640" cy="2620800"/>
        </a:xfrm>
        <a:prstGeom prst="roundRect">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baseline="0"/>
            <a:t>If hardware only runs on a particular software and process then it can be theoretically be included in the patent but this is very specific terms</a:t>
          </a:r>
          <a:endParaRPr lang="en-US" sz="3200" kern="1200"/>
        </a:p>
      </dsp:txBody>
      <dsp:txXfrm>
        <a:off x="127937" y="2926360"/>
        <a:ext cx="6007766" cy="23649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E86B7-0753-4C02-B1BA-2A7C5B0683A0}">
      <dsp:nvSpPr>
        <dsp:cNvPr id="0" name=""/>
        <dsp:cNvSpPr/>
      </dsp:nvSpPr>
      <dsp:spPr>
        <a:xfrm>
          <a:off x="0" y="524489"/>
          <a:ext cx="6263640" cy="143339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baseline="0"/>
            <a:t>Requires a good lawyer / law firm to conduct</a:t>
          </a:r>
          <a:endParaRPr lang="en-US" sz="2700" kern="1200"/>
        </a:p>
      </dsp:txBody>
      <dsp:txXfrm>
        <a:off x="69973" y="594462"/>
        <a:ext cx="6123694" cy="1293450"/>
      </dsp:txXfrm>
    </dsp:sp>
    <dsp:sp modelId="{0ABC2367-2D74-48AC-8E31-6CE9E6CBB10E}">
      <dsp:nvSpPr>
        <dsp:cNvPr id="0" name=""/>
        <dsp:cNvSpPr/>
      </dsp:nvSpPr>
      <dsp:spPr>
        <a:xfrm>
          <a:off x="0" y="2035645"/>
          <a:ext cx="6263640" cy="1433396"/>
        </a:xfrm>
        <a:prstGeom prst="roundRect">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baseline="0"/>
            <a:t>Requires money to spend to allow the legal process to go thru its paces.</a:t>
          </a:r>
          <a:endParaRPr lang="en-US" sz="2700" kern="1200"/>
        </a:p>
      </dsp:txBody>
      <dsp:txXfrm>
        <a:off x="69973" y="2105618"/>
        <a:ext cx="6123694" cy="1293450"/>
      </dsp:txXfrm>
    </dsp:sp>
    <dsp:sp modelId="{99FEC09E-5AC3-4979-8899-FC36BF94E5C6}">
      <dsp:nvSpPr>
        <dsp:cNvPr id="0" name=""/>
        <dsp:cNvSpPr/>
      </dsp:nvSpPr>
      <dsp:spPr>
        <a:xfrm>
          <a:off x="0" y="3546802"/>
          <a:ext cx="6263640" cy="1433396"/>
        </a:xfrm>
        <a:prstGeom prst="roundRect">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b="0" i="0" kern="1200" baseline="0"/>
            <a:t>Different Patents in Different Territories will require different law firms to conduct defense of patent rights.</a:t>
          </a:r>
          <a:endParaRPr lang="en-US" sz="2700" kern="1200"/>
        </a:p>
      </dsp:txBody>
      <dsp:txXfrm>
        <a:off x="69973" y="3616775"/>
        <a:ext cx="6123694" cy="1293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97508-8A7D-4D0C-B10E-E839CA82C122}">
      <dsp:nvSpPr>
        <dsp:cNvPr id="0" name=""/>
        <dsp:cNvSpPr/>
      </dsp:nvSpPr>
      <dsp:spPr>
        <a:xfrm>
          <a:off x="1963800" y="40400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476FD5-0FBB-49D2-A795-26F59EE47C91}">
      <dsp:nvSpPr>
        <dsp:cNvPr id="0" name=""/>
        <dsp:cNvSpPr/>
      </dsp:nvSpPr>
      <dsp:spPr>
        <a:xfrm>
          <a:off x="559800" y="20683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GB" sz="2400" kern="1200"/>
            <a:t>Engineering Track Training Lacks</a:t>
          </a:r>
          <a:endParaRPr lang="en-US" sz="2400" kern="1200"/>
        </a:p>
      </dsp:txBody>
      <dsp:txXfrm>
        <a:off x="559800" y="2068370"/>
        <a:ext cx="4320000" cy="648000"/>
      </dsp:txXfrm>
    </dsp:sp>
    <dsp:sp modelId="{4B40BBD7-F594-40A6-B534-DA518DBB4B97}">
      <dsp:nvSpPr>
        <dsp:cNvPr id="0" name=""/>
        <dsp:cNvSpPr/>
      </dsp:nvSpPr>
      <dsp:spPr>
        <a:xfrm>
          <a:off x="559800" y="2787236"/>
          <a:ext cx="4320000" cy="1160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Biology Subjects</a:t>
          </a:r>
          <a:endParaRPr lang="en-US" sz="1700" kern="1200"/>
        </a:p>
        <a:p>
          <a:pPr marL="0" lvl="0" indent="0" algn="ctr" defTabSz="755650">
            <a:lnSpc>
              <a:spcPct val="90000"/>
            </a:lnSpc>
            <a:spcBef>
              <a:spcPct val="0"/>
            </a:spcBef>
            <a:spcAft>
              <a:spcPct val="35000"/>
            </a:spcAft>
            <a:buNone/>
          </a:pPr>
          <a:r>
            <a:rPr lang="en-GB" sz="1700" kern="1200"/>
            <a:t>Physiology related Subjects</a:t>
          </a:r>
          <a:endParaRPr lang="en-US" sz="1700" kern="1200"/>
        </a:p>
        <a:p>
          <a:pPr marL="0" lvl="0" indent="0" algn="ctr" defTabSz="755650">
            <a:lnSpc>
              <a:spcPct val="90000"/>
            </a:lnSpc>
            <a:spcBef>
              <a:spcPct val="0"/>
            </a:spcBef>
            <a:spcAft>
              <a:spcPct val="35000"/>
            </a:spcAft>
            <a:buNone/>
          </a:pPr>
          <a:r>
            <a:rPr lang="en-GB" sz="1700" kern="1200"/>
            <a:t>Practical Medical Device Design </a:t>
          </a:r>
          <a:endParaRPr lang="en-US" sz="1700" kern="1200"/>
        </a:p>
        <a:p>
          <a:pPr marL="0" lvl="0" indent="0" algn="ctr" defTabSz="755650">
            <a:lnSpc>
              <a:spcPct val="90000"/>
            </a:lnSpc>
            <a:spcBef>
              <a:spcPct val="0"/>
            </a:spcBef>
            <a:spcAft>
              <a:spcPct val="35000"/>
            </a:spcAft>
            <a:buNone/>
          </a:pPr>
          <a:r>
            <a:rPr lang="en-GB" sz="1700" kern="1200"/>
            <a:t>Clinical Orientation</a:t>
          </a:r>
          <a:endParaRPr lang="en-US" sz="1700" kern="1200"/>
        </a:p>
      </dsp:txBody>
      <dsp:txXfrm>
        <a:off x="559800" y="2787236"/>
        <a:ext cx="4320000" cy="1160094"/>
      </dsp:txXfrm>
    </dsp:sp>
    <dsp:sp modelId="{C1424619-CA79-4BD8-8D1C-F00DFB28146F}">
      <dsp:nvSpPr>
        <dsp:cNvPr id="0" name=""/>
        <dsp:cNvSpPr/>
      </dsp:nvSpPr>
      <dsp:spPr>
        <a:xfrm>
          <a:off x="7039800" y="40400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E9B922-C225-423B-B4AA-080795E2E9B5}">
      <dsp:nvSpPr>
        <dsp:cNvPr id="0" name=""/>
        <dsp:cNvSpPr/>
      </dsp:nvSpPr>
      <dsp:spPr>
        <a:xfrm>
          <a:off x="5635800" y="20683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GB" sz="2400" kern="1200"/>
            <a:t>Issues</a:t>
          </a:r>
          <a:endParaRPr lang="en-US" sz="2400" kern="1200"/>
        </a:p>
      </dsp:txBody>
      <dsp:txXfrm>
        <a:off x="5635800" y="2068370"/>
        <a:ext cx="4320000" cy="648000"/>
      </dsp:txXfrm>
    </dsp:sp>
    <dsp:sp modelId="{B4C8F615-5E8F-4472-94CE-7C36BA07AFAB}">
      <dsp:nvSpPr>
        <dsp:cNvPr id="0" name=""/>
        <dsp:cNvSpPr/>
      </dsp:nvSpPr>
      <dsp:spPr>
        <a:xfrm>
          <a:off x="5635800" y="2787236"/>
          <a:ext cx="4320000" cy="1160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Unit Load Limits</a:t>
          </a:r>
          <a:endParaRPr lang="en-US" sz="1700" kern="1200"/>
        </a:p>
      </dsp:txBody>
      <dsp:txXfrm>
        <a:off x="5635800" y="2787236"/>
        <a:ext cx="4320000" cy="1160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D9A03-89F8-48B8-B65A-F0C5D39F1539}">
      <dsp:nvSpPr>
        <dsp:cNvPr id="0" name=""/>
        <dsp:cNvSpPr/>
      </dsp:nvSpPr>
      <dsp:spPr>
        <a:xfrm>
          <a:off x="0" y="100296"/>
          <a:ext cx="6117335" cy="9126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Standardized Testing</a:t>
          </a:r>
        </a:p>
      </dsp:txBody>
      <dsp:txXfrm>
        <a:off x="44549" y="144845"/>
        <a:ext cx="6028237" cy="823502"/>
      </dsp:txXfrm>
    </dsp:sp>
    <dsp:sp modelId="{6AB39C44-1D46-4EE4-A0A7-F18EFB64D655}">
      <dsp:nvSpPr>
        <dsp:cNvPr id="0" name=""/>
        <dsp:cNvSpPr/>
      </dsp:nvSpPr>
      <dsp:spPr>
        <a:xfrm>
          <a:off x="0" y="1012896"/>
          <a:ext cx="6117335"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22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EPDC</a:t>
          </a:r>
        </a:p>
      </dsp:txBody>
      <dsp:txXfrm>
        <a:off x="0" y="1012896"/>
        <a:ext cx="6117335" cy="397440"/>
      </dsp:txXfrm>
    </dsp:sp>
    <dsp:sp modelId="{BD4760CC-76BD-4151-89D3-292705D5A3D2}">
      <dsp:nvSpPr>
        <dsp:cNvPr id="0" name=""/>
        <dsp:cNvSpPr/>
      </dsp:nvSpPr>
      <dsp:spPr>
        <a:xfrm>
          <a:off x="0" y="1410336"/>
          <a:ext cx="6117335" cy="912600"/>
        </a:xfrm>
        <a:prstGeom prst="roundRect">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Fabricators</a:t>
          </a:r>
        </a:p>
      </dsp:txBody>
      <dsp:txXfrm>
        <a:off x="44549" y="1454885"/>
        <a:ext cx="6028237" cy="823502"/>
      </dsp:txXfrm>
    </dsp:sp>
    <dsp:sp modelId="{D313FFCF-9B96-48D7-B36B-9E40EC0457AE}">
      <dsp:nvSpPr>
        <dsp:cNvPr id="0" name=""/>
        <dsp:cNvSpPr/>
      </dsp:nvSpPr>
      <dsp:spPr>
        <a:xfrm>
          <a:off x="0" y="2322936"/>
          <a:ext cx="6117335"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22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Additive/Deductive Process</a:t>
          </a:r>
        </a:p>
      </dsp:txBody>
      <dsp:txXfrm>
        <a:off x="0" y="2322936"/>
        <a:ext cx="6117335" cy="397440"/>
      </dsp:txXfrm>
    </dsp:sp>
    <dsp:sp modelId="{2149EF5D-7F4D-45AD-A547-13A4FE158350}">
      <dsp:nvSpPr>
        <dsp:cNvPr id="0" name=""/>
        <dsp:cNvSpPr/>
      </dsp:nvSpPr>
      <dsp:spPr>
        <a:xfrm>
          <a:off x="0" y="2720376"/>
          <a:ext cx="6117335" cy="912600"/>
        </a:xfrm>
        <a:prstGeom prst="roundRect">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Machine Insurance Providers</a:t>
          </a:r>
        </a:p>
      </dsp:txBody>
      <dsp:txXfrm>
        <a:off x="44549" y="2764925"/>
        <a:ext cx="6028237" cy="823502"/>
      </dsp:txXfrm>
    </dsp:sp>
    <dsp:sp modelId="{15B927A3-7570-4F3C-B225-A6F767AB0A4B}">
      <dsp:nvSpPr>
        <dsp:cNvPr id="0" name=""/>
        <dsp:cNvSpPr/>
      </dsp:nvSpPr>
      <dsp:spPr>
        <a:xfrm>
          <a:off x="0" y="3702096"/>
          <a:ext cx="6117335" cy="912600"/>
        </a:xfrm>
        <a:prstGeom prst="roundRect">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Medical Insurance Providers for Healthy Test Participants</a:t>
          </a:r>
          <a:endParaRPr lang="en-US" sz="2400" kern="1200"/>
        </a:p>
      </dsp:txBody>
      <dsp:txXfrm>
        <a:off x="44549" y="3746645"/>
        <a:ext cx="6028237" cy="823502"/>
      </dsp:txXfrm>
    </dsp:sp>
    <dsp:sp modelId="{7391D49A-C925-492D-973E-3308A41C3FA8}">
      <dsp:nvSpPr>
        <dsp:cNvPr id="0" name=""/>
        <dsp:cNvSpPr/>
      </dsp:nvSpPr>
      <dsp:spPr>
        <a:xfrm>
          <a:off x="0" y="4683816"/>
          <a:ext cx="6117335" cy="912600"/>
        </a:xfrm>
        <a:prstGeom prst="roundRect">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Third Party Evaluation Facility for Medical Devices</a:t>
          </a:r>
          <a:endParaRPr lang="en-US" sz="2400" kern="1200"/>
        </a:p>
      </dsp:txBody>
      <dsp:txXfrm>
        <a:off x="44549" y="4728365"/>
        <a:ext cx="6028237" cy="823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253BA-4BAE-4BD6-A298-462E821B585D}">
      <dsp:nvSpPr>
        <dsp:cNvPr id="0" name=""/>
        <dsp:cNvSpPr/>
      </dsp:nvSpPr>
      <dsp:spPr>
        <a:xfrm>
          <a:off x="0" y="1842"/>
          <a:ext cx="6117335" cy="7852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51EEFA-3CC7-45B6-AC09-BC3A4F9B9F57}">
      <dsp:nvSpPr>
        <dsp:cNvPr id="0" name=""/>
        <dsp:cNvSpPr/>
      </dsp:nvSpPr>
      <dsp:spPr>
        <a:xfrm>
          <a:off x="237536" y="178522"/>
          <a:ext cx="431884" cy="431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BCCCEC-884F-4262-AF01-B06878CEA07B}">
      <dsp:nvSpPr>
        <dsp:cNvPr id="0" name=""/>
        <dsp:cNvSpPr/>
      </dsp:nvSpPr>
      <dsp:spPr>
        <a:xfrm>
          <a:off x="906957" y="1842"/>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00100">
            <a:lnSpc>
              <a:spcPct val="100000"/>
            </a:lnSpc>
            <a:spcBef>
              <a:spcPct val="0"/>
            </a:spcBef>
            <a:spcAft>
              <a:spcPct val="35000"/>
            </a:spcAft>
            <a:buNone/>
          </a:pPr>
          <a:r>
            <a:rPr lang="en-US" sz="1800" b="0" i="0" kern="1200" baseline="0"/>
            <a:t>Evaluation Facilities for Bio-compatibility</a:t>
          </a:r>
          <a:endParaRPr lang="en-US" sz="1800" kern="1200"/>
        </a:p>
      </dsp:txBody>
      <dsp:txXfrm>
        <a:off x="906957" y="1842"/>
        <a:ext cx="5210378" cy="785245"/>
      </dsp:txXfrm>
    </dsp:sp>
    <dsp:sp modelId="{DAA72C51-A996-4822-B16F-EB011C6B2F58}">
      <dsp:nvSpPr>
        <dsp:cNvPr id="0" name=""/>
        <dsp:cNvSpPr/>
      </dsp:nvSpPr>
      <dsp:spPr>
        <a:xfrm>
          <a:off x="0" y="983399"/>
          <a:ext cx="6117335" cy="78524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58D00-0C97-4BA6-A886-FF5FC8429AA8}">
      <dsp:nvSpPr>
        <dsp:cNvPr id="0" name=""/>
        <dsp:cNvSpPr/>
      </dsp:nvSpPr>
      <dsp:spPr>
        <a:xfrm>
          <a:off x="237536" y="1160079"/>
          <a:ext cx="431884" cy="431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366BE4-EDAB-4AFA-AE7C-49ED8A26D5BF}">
      <dsp:nvSpPr>
        <dsp:cNvPr id="0" name=""/>
        <dsp:cNvSpPr/>
      </dsp:nvSpPr>
      <dsp:spPr>
        <a:xfrm>
          <a:off x="906957" y="983399"/>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00100">
            <a:lnSpc>
              <a:spcPct val="100000"/>
            </a:lnSpc>
            <a:spcBef>
              <a:spcPct val="0"/>
            </a:spcBef>
            <a:spcAft>
              <a:spcPct val="35000"/>
            </a:spcAft>
            <a:buNone/>
          </a:pPr>
          <a:r>
            <a:rPr lang="en-US" sz="1800" b="0" i="0" kern="1200" baseline="0"/>
            <a:t>Liability Insurance Provider</a:t>
          </a:r>
          <a:endParaRPr lang="en-US" sz="1800" kern="1200"/>
        </a:p>
      </dsp:txBody>
      <dsp:txXfrm>
        <a:off x="906957" y="983399"/>
        <a:ext cx="5210378" cy="785245"/>
      </dsp:txXfrm>
    </dsp:sp>
    <dsp:sp modelId="{42A67FCC-6933-43F1-AD05-868CEE012984}">
      <dsp:nvSpPr>
        <dsp:cNvPr id="0" name=""/>
        <dsp:cNvSpPr/>
      </dsp:nvSpPr>
      <dsp:spPr>
        <a:xfrm>
          <a:off x="0" y="1964955"/>
          <a:ext cx="6117335" cy="78524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72A847-1A29-493D-B74E-758EF2045797}">
      <dsp:nvSpPr>
        <dsp:cNvPr id="0" name=""/>
        <dsp:cNvSpPr/>
      </dsp:nvSpPr>
      <dsp:spPr>
        <a:xfrm>
          <a:off x="237536" y="2141635"/>
          <a:ext cx="431884" cy="431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55A3DD-C42D-477D-B8F6-CA8882B76DAA}">
      <dsp:nvSpPr>
        <dsp:cNvPr id="0" name=""/>
        <dsp:cNvSpPr/>
      </dsp:nvSpPr>
      <dsp:spPr>
        <a:xfrm>
          <a:off x="906957" y="1964955"/>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00100">
            <a:lnSpc>
              <a:spcPct val="100000"/>
            </a:lnSpc>
            <a:spcBef>
              <a:spcPct val="0"/>
            </a:spcBef>
            <a:spcAft>
              <a:spcPct val="35000"/>
            </a:spcAft>
            <a:buNone/>
          </a:pPr>
          <a:r>
            <a:rPr lang="en-US" sz="1800" b="0" i="0" kern="1200" baseline="0"/>
            <a:t>Value Engineering Provider with a long history of </a:t>
          </a:r>
          <a:r>
            <a:rPr lang="en-GB" sz="1800" b="0" i="0" kern="1200" baseline="0"/>
            <a:t>BME </a:t>
          </a:r>
          <a:r>
            <a:rPr lang="en-US" sz="1800" b="0" i="0" kern="1200" baseline="0"/>
            <a:t>projects</a:t>
          </a:r>
          <a:endParaRPr lang="en-US" sz="1800" kern="1200"/>
        </a:p>
      </dsp:txBody>
      <dsp:txXfrm>
        <a:off x="906957" y="1964955"/>
        <a:ext cx="5210378" cy="785245"/>
      </dsp:txXfrm>
    </dsp:sp>
    <dsp:sp modelId="{C5589F28-934C-4B13-86E7-00B900423769}">
      <dsp:nvSpPr>
        <dsp:cNvPr id="0" name=""/>
        <dsp:cNvSpPr/>
      </dsp:nvSpPr>
      <dsp:spPr>
        <a:xfrm>
          <a:off x="0" y="2946511"/>
          <a:ext cx="6117335" cy="78524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7269EC-2891-4A47-9D5D-CFF646A79572}">
      <dsp:nvSpPr>
        <dsp:cNvPr id="0" name=""/>
        <dsp:cNvSpPr/>
      </dsp:nvSpPr>
      <dsp:spPr>
        <a:xfrm>
          <a:off x="237536" y="3123191"/>
          <a:ext cx="431884" cy="431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07D685-115E-4AA0-A73A-67B058E3122E}">
      <dsp:nvSpPr>
        <dsp:cNvPr id="0" name=""/>
        <dsp:cNvSpPr/>
      </dsp:nvSpPr>
      <dsp:spPr>
        <a:xfrm>
          <a:off x="906957" y="2946511"/>
          <a:ext cx="2752801"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00100">
            <a:lnSpc>
              <a:spcPct val="100000"/>
            </a:lnSpc>
            <a:spcBef>
              <a:spcPct val="0"/>
            </a:spcBef>
            <a:spcAft>
              <a:spcPct val="35000"/>
            </a:spcAft>
            <a:buNone/>
          </a:pPr>
          <a:r>
            <a:rPr lang="en-GB" sz="1800" b="0" i="0" kern="1200" baseline="0"/>
            <a:t>Locally Available Trained Personnel to Handle</a:t>
          </a:r>
          <a:endParaRPr lang="en-US" sz="1800" kern="1200"/>
        </a:p>
      </dsp:txBody>
      <dsp:txXfrm>
        <a:off x="906957" y="2946511"/>
        <a:ext cx="2752801" cy="785245"/>
      </dsp:txXfrm>
    </dsp:sp>
    <dsp:sp modelId="{7DA43D27-F0C7-42AA-A14E-13085660E77C}">
      <dsp:nvSpPr>
        <dsp:cNvPr id="0" name=""/>
        <dsp:cNvSpPr/>
      </dsp:nvSpPr>
      <dsp:spPr>
        <a:xfrm>
          <a:off x="3659759" y="2946511"/>
          <a:ext cx="2457576"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533400">
            <a:lnSpc>
              <a:spcPct val="100000"/>
            </a:lnSpc>
            <a:spcBef>
              <a:spcPct val="0"/>
            </a:spcBef>
            <a:spcAft>
              <a:spcPct val="35000"/>
            </a:spcAft>
            <a:buNone/>
          </a:pPr>
          <a:r>
            <a:rPr lang="en-GB" sz="1200" b="0" i="0" kern="1200" baseline="0"/>
            <a:t>Engineers who are oriented to do the Preparation Work for Clinical Studies</a:t>
          </a:r>
          <a:endParaRPr lang="en-US" sz="1200" kern="1200"/>
        </a:p>
      </dsp:txBody>
      <dsp:txXfrm>
        <a:off x="3659759" y="2946511"/>
        <a:ext cx="2457576" cy="785245"/>
      </dsp:txXfrm>
    </dsp:sp>
    <dsp:sp modelId="{EB54E501-3CA5-479D-B275-7290C562B55B}">
      <dsp:nvSpPr>
        <dsp:cNvPr id="0" name=""/>
        <dsp:cNvSpPr/>
      </dsp:nvSpPr>
      <dsp:spPr>
        <a:xfrm>
          <a:off x="0" y="3928067"/>
          <a:ext cx="6117335" cy="78524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B63ABB-CA1E-4455-846D-3000C28861DE}">
      <dsp:nvSpPr>
        <dsp:cNvPr id="0" name=""/>
        <dsp:cNvSpPr/>
      </dsp:nvSpPr>
      <dsp:spPr>
        <a:xfrm>
          <a:off x="237536" y="4104748"/>
          <a:ext cx="431884" cy="4318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5D9158-19C7-4C12-9E82-0E9464F6ACEB}">
      <dsp:nvSpPr>
        <dsp:cNvPr id="0" name=""/>
        <dsp:cNvSpPr/>
      </dsp:nvSpPr>
      <dsp:spPr>
        <a:xfrm>
          <a:off x="906957" y="3928067"/>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00100">
            <a:lnSpc>
              <a:spcPct val="100000"/>
            </a:lnSpc>
            <a:spcBef>
              <a:spcPct val="0"/>
            </a:spcBef>
            <a:spcAft>
              <a:spcPct val="35000"/>
            </a:spcAft>
            <a:buNone/>
          </a:pPr>
          <a:r>
            <a:rPr lang="en-GB" sz="1800" b="0" i="0" kern="1200" baseline="0" dirty="0"/>
            <a:t>Business Incubators with the Manufacturing Ability</a:t>
          </a:r>
          <a:endParaRPr lang="en-US" sz="1800" kern="1200" dirty="0"/>
        </a:p>
      </dsp:txBody>
      <dsp:txXfrm>
        <a:off x="906957" y="3928067"/>
        <a:ext cx="5210378" cy="785245"/>
      </dsp:txXfrm>
    </dsp:sp>
    <dsp:sp modelId="{FD7AEB9D-9A49-4207-B109-25ED0E0E1590}">
      <dsp:nvSpPr>
        <dsp:cNvPr id="0" name=""/>
        <dsp:cNvSpPr/>
      </dsp:nvSpPr>
      <dsp:spPr>
        <a:xfrm>
          <a:off x="0" y="4909624"/>
          <a:ext cx="6117335" cy="7852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5E977B-5BEB-4155-B2A3-01D2D7303532}">
      <dsp:nvSpPr>
        <dsp:cNvPr id="0" name=""/>
        <dsp:cNvSpPr/>
      </dsp:nvSpPr>
      <dsp:spPr>
        <a:xfrm>
          <a:off x="237536" y="5086304"/>
          <a:ext cx="431884" cy="4318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4017CF-0ACC-44BE-92F3-244F480DF09A}">
      <dsp:nvSpPr>
        <dsp:cNvPr id="0" name=""/>
        <dsp:cNvSpPr/>
      </dsp:nvSpPr>
      <dsp:spPr>
        <a:xfrm>
          <a:off x="906957" y="4909624"/>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800100">
            <a:lnSpc>
              <a:spcPct val="100000"/>
            </a:lnSpc>
            <a:spcBef>
              <a:spcPct val="0"/>
            </a:spcBef>
            <a:spcAft>
              <a:spcPct val="35000"/>
            </a:spcAft>
            <a:buNone/>
          </a:pPr>
          <a:r>
            <a:rPr lang="en-US" sz="1800" kern="1200" dirty="0"/>
            <a:t>Local Standards that make it easier for people to find out what to comply to</a:t>
          </a:r>
        </a:p>
      </dsp:txBody>
      <dsp:txXfrm>
        <a:off x="906957" y="4909624"/>
        <a:ext cx="5210378" cy="7852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13 Core Subjects are missing</a:t>
            </a:r>
          </a:p>
          <a:p>
            <a:r>
              <a:t>8 Subjects in Engineering Elective Covered</a:t>
            </a:r>
          </a:p>
          <a:p>
            <a:r>
              <a:t>4 Subject in Technical Elective Covered</a:t>
            </a:r>
          </a:p>
          <a:p>
            <a:r>
              <a:t>Science Ethics is covered but mixed with Laws and Norms of Practice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Missing 18 Core Subjects, 2 Engineering Electives, 3 Technical Electives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t>Missing 18 Core Subjects, 2 Engineering Electives, 2 Technical Electives but Scientific Ethics may be required to be retaken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xfrm>
            <a:off x="381000" y="685800"/>
            <a:ext cx="6096000" cy="3429000"/>
          </a:xfrm>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r>
              <a:t>Missing 18 Core Subjects, 2 Engineering Electives, 2 Technical Electives but Scientific Ethics may be required to be retaken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 name="Shape 1502"/>
          <p:cNvSpPr>
            <a:spLocks noGrp="1" noRot="1" noChangeAspect="1"/>
          </p:cNvSpPr>
          <p:nvPr>
            <p:ph type="sldImg"/>
          </p:nvPr>
        </p:nvSpPr>
        <p:spPr>
          <a:xfrm>
            <a:off x="381000" y="685800"/>
            <a:ext cx="6096000" cy="3429000"/>
          </a:xfrm>
          <a:prstGeom prst="rect">
            <a:avLst/>
          </a:prstGeom>
        </p:spPr>
        <p:txBody>
          <a:bodyPr/>
          <a:lstStyle/>
          <a:p>
            <a:endParaRPr/>
          </a:p>
        </p:txBody>
      </p:sp>
      <p:sp>
        <p:nvSpPr>
          <p:cNvPr id="1503" name="Shape 1503"/>
          <p:cNvSpPr>
            <a:spLocks noGrp="1"/>
          </p:cNvSpPr>
          <p:nvPr>
            <p:ph type="body" sz="quarter" idx="1"/>
          </p:nvPr>
        </p:nvSpPr>
        <p:spPr>
          <a:prstGeom prst="rect">
            <a:avLst/>
          </a:prstGeom>
        </p:spPr>
        <p:txBody>
          <a:bodyPr/>
          <a:lstStyle/>
          <a:p>
            <a:r>
              <a:t>Unit 731 was involved in Plague and Anthrax Research involving live humans</a:t>
            </a:r>
          </a:p>
          <a:p>
            <a:r>
              <a:t>Stateville Penitentiary Experiments where legally done but the way the study was done leaves issues on the welfare of the participant as well as the type of participant used in the study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9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0">
    <p:bg>
      <p:bgPr>
        <a:solidFill>
          <a:srgbClr val="414141"/>
        </a:solidFill>
        <a:effectLst/>
      </p:bgPr>
    </p:bg>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48" name="Body Level One…"/>
          <p:cNvSpPr txBox="1">
            <a:spLocks noGrp="1"/>
          </p:cNvSpPr>
          <p:nvPr>
            <p:ph type="body" sz="half" idx="1"/>
          </p:nvPr>
        </p:nvSpPr>
        <p:spPr>
          <a:xfrm>
            <a:off x="838200" y="1825625"/>
            <a:ext cx="5181600" cy="435133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7"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8"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2"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merriam-webster.com/dictionary/biomedical%20engineering" TargetMode="External"/><Relationship Id="rId2" Type="http://schemas.openxmlformats.org/officeDocument/2006/relationships/hyperlink" Target="https://doi.org/10.1016/B978-0-12-374979-6.00001-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ritm.gov.ph/training/laboratory-training/training-on-the-ethical-use-of-lab-animals-in-research/" TargetMode="External"/><Relationship Id="rId2" Type="http://schemas.openxmlformats.org/officeDocument/2006/relationships/hyperlink" Target="https://www.fda.gov/media/93963/download"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i.org/10.1016/B978-0-12-374979-6.00001-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image" Target="../media/image48.jpe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52.jpeg"/><Relationship Id="rId4" Type="http://schemas.openxmlformats.org/officeDocument/2006/relationships/image" Target="../media/image51.jpeg"/></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e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24"/>
          <p:cNvSpPr/>
          <p:nvPr/>
        </p:nvSpPr>
        <p:spPr>
          <a:xfrm>
            <a:off x="-1" y="0"/>
            <a:ext cx="12192003"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4" name="Title 1"/>
          <p:cNvSpPr txBox="1">
            <a:spLocks noGrp="1"/>
          </p:cNvSpPr>
          <p:nvPr>
            <p:ph type="ctrTitle"/>
          </p:nvPr>
        </p:nvSpPr>
        <p:spPr>
          <a:xfrm>
            <a:off x="1033271" y="954283"/>
            <a:ext cx="10513108" cy="2943433"/>
          </a:xfrm>
          <a:prstGeom prst="rect">
            <a:avLst/>
          </a:prstGeom>
        </p:spPr>
        <p:txBody>
          <a:bodyPr/>
          <a:lstStyle>
            <a:lvl1pPr algn="l">
              <a:defRPr sz="6200">
                <a:latin typeface="Segoe UI Historic"/>
                <a:ea typeface="Segoe UI Historic"/>
                <a:cs typeface="Segoe UI Historic"/>
                <a:sym typeface="Segoe UI Historic"/>
              </a:defRPr>
            </a:lvl1pPr>
          </a:lstStyle>
          <a:p>
            <a:r>
              <a:t>State of Research and Development in Biomedical Engineering in the Philippines</a:t>
            </a:r>
          </a:p>
        </p:txBody>
      </p:sp>
      <p:sp>
        <p:nvSpPr>
          <p:cNvPr id="105" name="Subtitle 2"/>
          <p:cNvSpPr txBox="1">
            <a:spLocks noGrp="1"/>
          </p:cNvSpPr>
          <p:nvPr>
            <p:ph type="subTitle" sz="quarter" idx="1"/>
          </p:nvPr>
        </p:nvSpPr>
        <p:spPr>
          <a:xfrm>
            <a:off x="2313319" y="4350013"/>
            <a:ext cx="7251470" cy="1242689"/>
          </a:xfrm>
          <a:prstGeom prst="rect">
            <a:avLst/>
          </a:prstGeom>
        </p:spPr>
        <p:txBody>
          <a:bodyPr/>
          <a:lstStyle/>
          <a:p>
            <a:pPr algn="l">
              <a:defRPr sz="3200"/>
            </a:pPr>
            <a:r>
              <a:rPr dirty="0"/>
              <a:t>Engr. Voltaire B. Dupo, ECE</a:t>
            </a:r>
          </a:p>
          <a:p>
            <a:pPr algn="l">
              <a:defRPr sz="3200"/>
            </a:pPr>
            <a:r>
              <a:rPr dirty="0"/>
              <a:t>Compiled for IECEP </a:t>
            </a:r>
            <a:r>
              <a:rPr lang="en-GB" dirty="0"/>
              <a:t>AGM </a:t>
            </a:r>
            <a:r>
              <a:rPr dirty="0"/>
              <a:t>2022</a:t>
            </a:r>
          </a:p>
        </p:txBody>
      </p:sp>
      <p:sp>
        <p:nvSpPr>
          <p:cNvPr id="106" name="Rectangle 26"/>
          <p:cNvSpPr/>
          <p:nvPr/>
        </p:nvSpPr>
        <p:spPr>
          <a:xfrm>
            <a:off x="-2" y="1"/>
            <a:ext cx="606974" cy="3233984"/>
          </a:xfrm>
          <a:prstGeom prst="rect">
            <a:avLst/>
          </a:prstGeom>
          <a:solidFill>
            <a:srgbClr val="262626"/>
          </a:solidFill>
          <a:ln w="12700">
            <a:miter lim="400000"/>
          </a:ln>
        </p:spPr>
        <p:txBody>
          <a:bodyPr lIns="45719" rIns="45719" anchor="ctr"/>
          <a:lstStyle/>
          <a:p>
            <a:pPr algn="ctr">
              <a:defRPr>
                <a:solidFill>
                  <a:srgbClr val="FFFFFF"/>
                </a:solidFill>
              </a:defRPr>
            </a:pPr>
            <a:endParaRPr/>
          </a:p>
        </p:txBody>
      </p:sp>
      <p:grpSp>
        <p:nvGrpSpPr>
          <p:cNvPr id="127" name="Group 28"/>
          <p:cNvGrpSpPr/>
          <p:nvPr/>
        </p:nvGrpSpPr>
        <p:grpSpPr>
          <a:xfrm>
            <a:off x="1188719" y="73152"/>
            <a:ext cx="1178968" cy="232965"/>
            <a:chOff x="0" y="0"/>
            <a:chExt cx="1178966" cy="232963"/>
          </a:xfrm>
        </p:grpSpPr>
        <p:sp>
          <p:nvSpPr>
            <p:cNvPr id="107" name="Rectangle 64"/>
            <p:cNvSpPr/>
            <p:nvPr/>
          </p:nvSpPr>
          <p:spPr>
            <a:xfrm>
              <a:off x="499820"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tangle 66"/>
            <p:cNvSpPr/>
            <p:nvPr/>
          </p:nvSpPr>
          <p:spPr>
            <a:xfrm>
              <a:off x="499820"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tangle 64"/>
            <p:cNvSpPr/>
            <p:nvPr/>
          </p:nvSpPr>
          <p:spPr>
            <a:xfrm>
              <a:off x="374865"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tangle 66"/>
            <p:cNvSpPr/>
            <p:nvPr/>
          </p:nvSpPr>
          <p:spPr>
            <a:xfrm>
              <a:off x="374865"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tangle 64"/>
            <p:cNvSpPr/>
            <p:nvPr/>
          </p:nvSpPr>
          <p:spPr>
            <a:xfrm>
              <a:off x="249911"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tangle 66"/>
            <p:cNvSpPr/>
            <p:nvPr/>
          </p:nvSpPr>
          <p:spPr>
            <a:xfrm>
              <a:off x="249911"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tangle 64"/>
            <p:cNvSpPr/>
            <p:nvPr/>
          </p:nvSpPr>
          <p:spPr>
            <a:xfrm>
              <a:off x="124955"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tangle 66"/>
            <p:cNvSpPr/>
            <p:nvPr/>
          </p:nvSpPr>
          <p:spPr>
            <a:xfrm>
              <a:off x="124955"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tangle 64"/>
            <p:cNvSpPr/>
            <p:nvPr/>
          </p:nvSpPr>
          <p:spPr>
            <a:xfrm>
              <a:off x="0"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6" name="Rectangle 66"/>
            <p:cNvSpPr/>
            <p:nvPr/>
          </p:nvSpPr>
          <p:spPr>
            <a:xfrm>
              <a:off x="0"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7" name="Rectangle 64"/>
            <p:cNvSpPr/>
            <p:nvPr/>
          </p:nvSpPr>
          <p:spPr>
            <a:xfrm>
              <a:off x="1124598"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8" name="Rectangle 66"/>
            <p:cNvSpPr/>
            <p:nvPr/>
          </p:nvSpPr>
          <p:spPr>
            <a:xfrm>
              <a:off x="1124598"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9" name="Rectangle 64"/>
            <p:cNvSpPr/>
            <p:nvPr/>
          </p:nvSpPr>
          <p:spPr>
            <a:xfrm>
              <a:off x="999643"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0" name="Rectangle 66"/>
            <p:cNvSpPr/>
            <p:nvPr/>
          </p:nvSpPr>
          <p:spPr>
            <a:xfrm>
              <a:off x="999643"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1" name="Rectangle 64"/>
            <p:cNvSpPr/>
            <p:nvPr/>
          </p:nvSpPr>
          <p:spPr>
            <a:xfrm>
              <a:off x="874687"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2" name="Rectangle 66"/>
            <p:cNvSpPr/>
            <p:nvPr/>
          </p:nvSpPr>
          <p:spPr>
            <a:xfrm>
              <a:off x="874687"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3" name="Rectangle 64"/>
            <p:cNvSpPr/>
            <p:nvPr/>
          </p:nvSpPr>
          <p:spPr>
            <a:xfrm>
              <a:off x="749731"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4" name="Rectangle 66"/>
            <p:cNvSpPr/>
            <p:nvPr/>
          </p:nvSpPr>
          <p:spPr>
            <a:xfrm>
              <a:off x="749731"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5" name="Rectangle 64"/>
            <p:cNvSpPr/>
            <p:nvPr/>
          </p:nvSpPr>
          <p:spPr>
            <a:xfrm>
              <a:off x="624777" y="0"/>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6" name="Rectangle 66"/>
            <p:cNvSpPr/>
            <p:nvPr/>
          </p:nvSpPr>
          <p:spPr>
            <a:xfrm>
              <a:off x="624777" y="173736"/>
              <a:ext cx="54369"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28" name="Rectangle 50"/>
          <p:cNvSpPr/>
          <p:nvPr/>
        </p:nvSpPr>
        <p:spPr>
          <a:xfrm>
            <a:off x="-2" y="3233983"/>
            <a:ext cx="606974" cy="3624016"/>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pic>
        <p:nvPicPr>
          <p:cNvPr id="3" name="Picture 2" descr="A person wearing a blue shirt and tie&#10;&#10;Description automatically generated with low confidence">
            <a:extLst>
              <a:ext uri="{FF2B5EF4-FFF2-40B4-BE49-F238E27FC236}">
                <a16:creationId xmlns:a16="http://schemas.microsoft.com/office/drawing/2014/main" id="{976064B8-F92F-FDAE-0AD5-D38131173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62" y="4331705"/>
            <a:ext cx="1428571" cy="142857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83" name="Rectangle 11"/>
          <p:cNvSpPr/>
          <p:nvPr/>
        </p:nvSpPr>
        <p:spPr>
          <a:xfrm rot="5400000" flipH="1">
            <a:off x="-1417539" y="1417538"/>
            <a:ext cx="6875819" cy="4040745"/>
          </a:xfrm>
          <a:prstGeom prst="rect">
            <a:avLst/>
          </a:prstGeom>
          <a:gradFill>
            <a:gsLst>
              <a:gs pos="0">
                <a:srgbClr val="000000"/>
              </a:gs>
              <a:gs pos="100000">
                <a:srgbClr val="2F5597"/>
              </a:gs>
            </a:gsLst>
            <a:lin ang="18600000"/>
          </a:gradFill>
          <a:ln w="12700">
            <a:miter lim="400000"/>
          </a:ln>
        </p:spPr>
        <p:txBody>
          <a:bodyPr lIns="45719" rIns="45719" anchor="ctr"/>
          <a:lstStyle/>
          <a:p>
            <a:pPr algn="ctr">
              <a:defRPr>
                <a:solidFill>
                  <a:srgbClr val="FFFFFF"/>
                </a:solidFill>
              </a:defRPr>
            </a:pPr>
            <a:endParaRPr/>
          </a:p>
        </p:txBody>
      </p:sp>
      <p:sp>
        <p:nvSpPr>
          <p:cNvPr id="184" name="Rectangle 13"/>
          <p:cNvSpPr/>
          <p:nvPr/>
        </p:nvSpPr>
        <p:spPr>
          <a:xfrm rot="16200000">
            <a:off x="-158496" y="2660473"/>
            <a:ext cx="4355595" cy="4038604"/>
          </a:xfrm>
          <a:prstGeom prst="rect">
            <a:avLst/>
          </a:prstGeom>
          <a:gradFill>
            <a:gsLst>
              <a:gs pos="0">
                <a:schemeClr val="accent1">
                  <a:alpha val="50000"/>
                </a:schemeClr>
              </a:gs>
              <a:gs pos="100000">
                <a:srgbClr val="203864">
                  <a:alpha val="0"/>
                </a:srgbClr>
              </a:gs>
            </a:gsLst>
            <a:lin ang="11400000"/>
          </a:gradFill>
          <a:ln w="12700">
            <a:miter lim="400000"/>
          </a:ln>
        </p:spPr>
        <p:txBody>
          <a:bodyPr lIns="45719" rIns="45719" anchor="ctr"/>
          <a:lstStyle/>
          <a:p>
            <a:pPr algn="ctr">
              <a:defRPr>
                <a:solidFill>
                  <a:srgbClr val="FFFFFF"/>
                </a:solidFill>
              </a:defRPr>
            </a:pPr>
            <a:endParaRPr/>
          </a:p>
        </p:txBody>
      </p:sp>
      <p:sp>
        <p:nvSpPr>
          <p:cNvPr id="185" name="Rectangle 15"/>
          <p:cNvSpPr/>
          <p:nvPr/>
        </p:nvSpPr>
        <p:spPr>
          <a:xfrm rot="16200000" flipH="1">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endParaRPr/>
          </a:p>
        </p:txBody>
      </p:sp>
      <p:sp>
        <p:nvSpPr>
          <p:cNvPr id="186" name="Freeform: Shape 17"/>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8FAADC">
                  <a:alpha val="0"/>
                </a:srgbClr>
              </a:gs>
              <a:gs pos="100000">
                <a:srgbClr val="2F5597">
                  <a:alpha val="26000"/>
                </a:srgbClr>
              </a:gs>
            </a:gsLst>
            <a:lin ang="18600000"/>
          </a:gradFill>
          <a:ln w="12700">
            <a:miter lim="400000"/>
          </a:ln>
        </p:spPr>
        <p:txBody>
          <a:bodyPr lIns="45719" rIns="45719" anchor="ctr"/>
          <a:lstStyle/>
          <a:p>
            <a:pPr algn="ctr">
              <a:defRPr>
                <a:solidFill>
                  <a:srgbClr val="FFFFFF"/>
                </a:solidFill>
              </a:defRPr>
            </a:pPr>
            <a:endParaRPr/>
          </a:p>
        </p:txBody>
      </p:sp>
      <p:sp>
        <p:nvSpPr>
          <p:cNvPr id="187" name="Title 1"/>
          <p:cNvSpPr txBox="1">
            <a:spLocks noGrp="1"/>
          </p:cNvSpPr>
          <p:nvPr>
            <p:ph type="title"/>
          </p:nvPr>
        </p:nvSpPr>
        <p:spPr>
          <a:xfrm>
            <a:off x="660041" y="2767105"/>
            <a:ext cx="2880829" cy="3071908"/>
          </a:xfrm>
          <a:prstGeom prst="rect">
            <a:avLst/>
          </a:prstGeom>
        </p:spPr>
        <p:txBody>
          <a:bodyPr anchor="t"/>
          <a:lstStyle>
            <a:lvl1pPr>
              <a:defRPr sz="4000">
                <a:solidFill>
                  <a:srgbClr val="FFFFFF"/>
                </a:solidFill>
              </a:defRPr>
            </a:lvl1pPr>
          </a:lstStyle>
          <a:p>
            <a:r>
              <a:t>Sample Biomedical Engineering Program</a:t>
            </a:r>
          </a:p>
        </p:txBody>
      </p:sp>
      <p:pic>
        <p:nvPicPr>
          <p:cNvPr id="188" name="Content Placeholder 4" descr="Content Placeholder 4"/>
          <p:cNvPicPr>
            <a:picLocks noChangeAspect="1"/>
          </p:cNvPicPr>
          <p:nvPr/>
        </p:nvPicPr>
        <p:blipFill rotWithShape="1">
          <a:blip r:embed="rId2"/>
          <a:srcRect l="65309"/>
          <a:stretch/>
        </p:blipFill>
        <p:spPr>
          <a:xfrm rot="5400000">
            <a:off x="6155497" y="-768383"/>
            <a:ext cx="3528293" cy="7762078"/>
          </a:xfrm>
          <a:prstGeom prst="rect">
            <a:avLst/>
          </a:prstGeom>
          <a:ln w="12700">
            <a:miter lim="400000"/>
          </a:ln>
        </p:spPr>
      </p:pic>
      <p:sp>
        <p:nvSpPr>
          <p:cNvPr id="189"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4576-6B9A-69EE-EB42-1F4DF8BF42DB}"/>
              </a:ext>
            </a:extLst>
          </p:cNvPr>
          <p:cNvSpPr>
            <a:spLocks noGrp="1"/>
          </p:cNvSpPr>
          <p:nvPr>
            <p:ph type="title"/>
          </p:nvPr>
        </p:nvSpPr>
        <p:spPr/>
        <p:txBody>
          <a:bodyPr/>
          <a:lstStyle/>
          <a:p>
            <a:r>
              <a:rPr lang="en-GB" dirty="0"/>
              <a:t>Commercialized Projects</a:t>
            </a:r>
          </a:p>
        </p:txBody>
      </p:sp>
      <p:pic>
        <p:nvPicPr>
          <p:cNvPr id="3076" name="Picture 4">
            <a:extLst>
              <a:ext uri="{FF2B5EF4-FFF2-40B4-BE49-F238E27FC236}">
                <a16:creationId xmlns:a16="http://schemas.microsoft.com/office/drawing/2014/main" id="{EA8A068A-A0C2-1D3D-712B-106BAB3D0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206" y="2138558"/>
            <a:ext cx="5089615" cy="35344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55B3E80-6E9E-A21B-F51C-109620D09026}"/>
              </a:ext>
            </a:extLst>
          </p:cNvPr>
          <p:cNvPicPr>
            <a:picLocks noChangeAspect="1"/>
          </p:cNvPicPr>
          <p:nvPr/>
        </p:nvPicPr>
        <p:blipFill>
          <a:blip r:embed="rId3"/>
          <a:stretch>
            <a:fillRect/>
          </a:stretch>
        </p:blipFill>
        <p:spPr>
          <a:xfrm>
            <a:off x="6594777" y="1926771"/>
            <a:ext cx="4506686" cy="3004457"/>
          </a:xfrm>
          <a:prstGeom prst="rect">
            <a:avLst/>
          </a:prstGeom>
        </p:spPr>
      </p:pic>
      <p:sp>
        <p:nvSpPr>
          <p:cNvPr id="9" name="TextBox 8">
            <a:extLst>
              <a:ext uri="{FF2B5EF4-FFF2-40B4-BE49-F238E27FC236}">
                <a16:creationId xmlns:a16="http://schemas.microsoft.com/office/drawing/2014/main" id="{390732EB-CEEC-89EB-A112-ADC20F340CBE}"/>
              </a:ext>
            </a:extLst>
          </p:cNvPr>
          <p:cNvSpPr txBox="1"/>
          <p:nvPr/>
        </p:nvSpPr>
        <p:spPr>
          <a:xfrm>
            <a:off x="6764694" y="4931228"/>
            <a:ext cx="9916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a:ln>
                  <a:noFill/>
                </a:ln>
                <a:solidFill>
                  <a:srgbClr val="000000"/>
                </a:solidFill>
                <a:effectLst/>
                <a:uFillTx/>
                <a:latin typeface="+mj-lt"/>
                <a:ea typeface="+mj-ea"/>
                <a:cs typeface="+mj-cs"/>
                <a:sym typeface="Calibri"/>
              </a:rPr>
              <a:t>BioTek</a:t>
            </a:r>
            <a:r>
              <a:rPr kumimoji="0" lang="en-GB" sz="1800" b="0" i="0" u="none" strike="noStrike" cap="none" spc="0" normalizeH="0" baseline="0" dirty="0">
                <a:ln>
                  <a:noFill/>
                </a:ln>
                <a:solidFill>
                  <a:srgbClr val="000000"/>
                </a:solidFill>
                <a:effectLst/>
                <a:uFillTx/>
                <a:latin typeface="+mj-lt"/>
                <a:ea typeface="+mj-ea"/>
                <a:cs typeface="+mj-cs"/>
                <a:sym typeface="Calibri"/>
              </a:rPr>
              <a:t>-M</a:t>
            </a:r>
          </a:p>
        </p:txBody>
      </p:sp>
    </p:spTree>
    <p:extLst>
      <p:ext uri="{BB962C8B-B14F-4D97-AF65-F5344CB8AC3E}">
        <p14:creationId xmlns:p14="http://schemas.microsoft.com/office/powerpoint/2010/main" val="41525852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FC000B-4C5C-01FE-6993-DE920BA49C62}"/>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spcBef>
                <a:spcPct val="0"/>
              </a:spcBef>
            </a:pPr>
            <a:r>
              <a:rPr lang="en-US" sz="3600" kern="1200">
                <a:solidFill>
                  <a:schemeClr val="tx1"/>
                </a:solidFill>
                <a:latin typeface="+mj-lt"/>
                <a:ea typeface="+mj-ea"/>
                <a:cs typeface="+mj-cs"/>
              </a:rPr>
              <a:t>Summary – Based on my own professional opinion</a:t>
            </a:r>
          </a:p>
        </p:txBody>
      </p:sp>
      <p:sp>
        <p:nvSpPr>
          <p:cNvPr id="19"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ext Placeholder 2">
            <a:extLst>
              <a:ext uri="{FF2B5EF4-FFF2-40B4-BE49-F238E27FC236}">
                <a16:creationId xmlns:a16="http://schemas.microsoft.com/office/drawing/2014/main" id="{97A4726E-BA80-FFFB-6DE8-CDDDD2C8CA2F}"/>
              </a:ext>
            </a:extLst>
          </p:cNvPr>
          <p:cNvGraphicFramePr/>
          <p:nvPr>
            <p:extLst>
              <p:ext uri="{D42A27DB-BD31-4B8C-83A1-F6EECF244321}">
                <p14:modId xmlns:p14="http://schemas.microsoft.com/office/powerpoint/2010/main" val="2865298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171836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77" name="Rectangle 2176">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Rectangle 2178">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9" name="Summary"/>
          <p:cNvSpPr txBox="1">
            <a:spLocks noGrp="1"/>
          </p:cNvSpPr>
          <p:nvPr>
            <p:ph type="title"/>
          </p:nvPr>
        </p:nvSpPr>
        <p:spPr>
          <a:xfrm>
            <a:off x="594360" y="1209086"/>
            <a:ext cx="3876848" cy="4064925"/>
          </a:xfrm>
          <a:prstGeom prst="rect">
            <a:avLst/>
          </a:prstGeom>
        </p:spPr>
        <p:txBody>
          <a:bodyPr vert="horz" lIns="91440" tIns="45720" rIns="91440" bIns="45720" rtlCol="0" anchor="ctr">
            <a:normAutofit/>
          </a:bodyPr>
          <a:lstStyle/>
          <a:p>
            <a:pPr>
              <a:spcBef>
                <a:spcPct val="0"/>
              </a:spcBef>
            </a:pPr>
            <a:r>
              <a:rPr lang="en-US" sz="3900" kern="1200">
                <a:solidFill>
                  <a:schemeClr val="tx1"/>
                </a:solidFill>
                <a:latin typeface="+mj-lt"/>
                <a:ea typeface="+mj-ea"/>
                <a:cs typeface="+mj-cs"/>
              </a:rPr>
              <a:t>Summary - What we have on hand to support Biomedical Research in the Philippines?</a:t>
            </a:r>
          </a:p>
        </p:txBody>
      </p:sp>
      <p:grpSp>
        <p:nvGrpSpPr>
          <p:cNvPr id="2181" name="Group 2180">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182"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6"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4"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3" name="Rectangle 220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1" name="Medical Insurance Providers for Healthy Test Participants"/>
          <p:cNvSpPr txBox="1"/>
          <p:nvPr/>
        </p:nvSpPr>
        <p:spPr>
          <a:xfrm>
            <a:off x="6330410" y="1825625"/>
            <a:ext cx="4803266"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228600" indent="-228600">
              <a:lnSpc>
                <a:spcPct val="90000"/>
              </a:lnSpc>
              <a:spcBef>
                <a:spcPts val="1000"/>
              </a:spcBef>
              <a:buSzPct val="100000"/>
              <a:buFont typeface="Arial"/>
              <a:buChar char="•"/>
              <a:defRPr sz="2800"/>
            </a:lvl1pPr>
          </a:lstStyle>
          <a:p>
            <a:endParaRPr/>
          </a:p>
        </p:txBody>
      </p:sp>
      <p:graphicFrame>
        <p:nvGraphicFramePr>
          <p:cNvPr id="2173" name="What we have on hand to support Biomedical Research in the Philippines?…">
            <a:extLst>
              <a:ext uri="{FF2B5EF4-FFF2-40B4-BE49-F238E27FC236}">
                <a16:creationId xmlns:a16="http://schemas.microsoft.com/office/drawing/2014/main" id="{2AA6FB3E-2270-C554-1A46-FF710B91BB38}"/>
              </a:ext>
            </a:extLst>
          </p:cNvPr>
          <p:cNvGraphicFramePr/>
          <p:nvPr>
            <p:extLst>
              <p:ext uri="{D42A27DB-BD31-4B8C-83A1-F6EECF244321}">
                <p14:modId xmlns:p14="http://schemas.microsoft.com/office/powerpoint/2010/main" val="953051232"/>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80" name="Rectangle 217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Rectangle 2181">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3" name="q"/>
          <p:cNvSpPr txBox="1">
            <a:spLocks noGrp="1"/>
          </p:cNvSpPr>
          <p:nvPr>
            <p:ph type="title"/>
          </p:nvPr>
        </p:nvSpPr>
        <p:spPr>
          <a:xfrm>
            <a:off x="594360" y="1209086"/>
            <a:ext cx="3876848" cy="4064925"/>
          </a:xfrm>
          <a:prstGeom prst="rect">
            <a:avLst/>
          </a:prstGeom>
        </p:spPr>
        <p:txBody>
          <a:bodyPr vert="horz" lIns="91440" tIns="45720" rIns="91440" bIns="45720" rtlCol="0" anchor="ctr">
            <a:normAutofit/>
          </a:bodyPr>
          <a:lstStyle/>
          <a:p>
            <a:pPr>
              <a:spcBef>
                <a:spcPct val="0"/>
              </a:spcBef>
            </a:pPr>
            <a:r>
              <a:rPr lang="en-US" sz="5000" kern="1200">
                <a:solidFill>
                  <a:schemeClr val="tx1"/>
                </a:solidFill>
                <a:latin typeface="+mj-lt"/>
                <a:ea typeface="+mj-ea"/>
                <a:cs typeface="+mj-cs"/>
              </a:rPr>
              <a:t>Summary – What we currently lack</a:t>
            </a:r>
          </a:p>
        </p:txBody>
      </p:sp>
      <p:grpSp>
        <p:nvGrpSpPr>
          <p:cNvPr id="2184" name="Group 2183">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185"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6"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4"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2"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6" name="Rectangle 2205">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76" name="Evaluation Facilities for Bio-compatibility…">
            <a:extLst>
              <a:ext uri="{FF2B5EF4-FFF2-40B4-BE49-F238E27FC236}">
                <a16:creationId xmlns:a16="http://schemas.microsoft.com/office/drawing/2014/main" id="{6A94E0EC-2061-718C-CCB9-4F8646F0FDDB}"/>
              </a:ext>
            </a:extLst>
          </p:cNvPr>
          <p:cNvGraphicFramePr/>
          <p:nvPr>
            <p:extLst>
              <p:ext uri="{D42A27DB-BD31-4B8C-83A1-F6EECF244321}">
                <p14:modId xmlns:p14="http://schemas.microsoft.com/office/powerpoint/2010/main" val="2397090252"/>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92" name="Rectangle 11"/>
          <p:cNvSpPr/>
          <p:nvPr/>
        </p:nvSpPr>
        <p:spPr>
          <a:xfrm rot="5400000" flipH="1">
            <a:off x="-1417539" y="1417538"/>
            <a:ext cx="6875819" cy="4040745"/>
          </a:xfrm>
          <a:prstGeom prst="rect">
            <a:avLst/>
          </a:prstGeom>
          <a:gradFill>
            <a:gsLst>
              <a:gs pos="0">
                <a:srgbClr val="000000"/>
              </a:gs>
              <a:gs pos="100000">
                <a:srgbClr val="2F5597"/>
              </a:gs>
            </a:gsLst>
            <a:lin ang="18600000"/>
          </a:gradFill>
          <a:ln w="12700">
            <a:miter lim="400000"/>
          </a:ln>
        </p:spPr>
        <p:txBody>
          <a:bodyPr lIns="45719" rIns="45719" anchor="ctr"/>
          <a:lstStyle/>
          <a:p>
            <a:pPr algn="ctr">
              <a:defRPr>
                <a:solidFill>
                  <a:srgbClr val="FFFFFF"/>
                </a:solidFill>
              </a:defRPr>
            </a:pPr>
            <a:endParaRPr/>
          </a:p>
        </p:txBody>
      </p:sp>
      <p:sp>
        <p:nvSpPr>
          <p:cNvPr id="193" name="Rectangle 13"/>
          <p:cNvSpPr/>
          <p:nvPr/>
        </p:nvSpPr>
        <p:spPr>
          <a:xfrm rot="16200000">
            <a:off x="-158496" y="2660473"/>
            <a:ext cx="4355595" cy="4038604"/>
          </a:xfrm>
          <a:prstGeom prst="rect">
            <a:avLst/>
          </a:prstGeom>
          <a:gradFill>
            <a:gsLst>
              <a:gs pos="0">
                <a:schemeClr val="accent1">
                  <a:alpha val="50000"/>
                </a:schemeClr>
              </a:gs>
              <a:gs pos="100000">
                <a:srgbClr val="203864">
                  <a:alpha val="0"/>
                </a:srgbClr>
              </a:gs>
            </a:gsLst>
            <a:lin ang="11400000"/>
          </a:gradFill>
          <a:ln w="12700">
            <a:miter lim="400000"/>
          </a:ln>
        </p:spPr>
        <p:txBody>
          <a:bodyPr lIns="45719" rIns="45719" anchor="ctr"/>
          <a:lstStyle/>
          <a:p>
            <a:pPr algn="ctr">
              <a:defRPr>
                <a:solidFill>
                  <a:srgbClr val="FFFFFF"/>
                </a:solidFill>
              </a:defRPr>
            </a:pPr>
            <a:endParaRPr/>
          </a:p>
        </p:txBody>
      </p:sp>
      <p:sp>
        <p:nvSpPr>
          <p:cNvPr id="194" name="Rectangle 15"/>
          <p:cNvSpPr/>
          <p:nvPr/>
        </p:nvSpPr>
        <p:spPr>
          <a:xfrm rot="16200000" flipH="1">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endParaRPr/>
          </a:p>
        </p:txBody>
      </p:sp>
      <p:sp>
        <p:nvSpPr>
          <p:cNvPr id="195" name="Freeform: Shape 17"/>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8FAADC">
                  <a:alpha val="0"/>
                </a:srgbClr>
              </a:gs>
              <a:gs pos="100000">
                <a:srgbClr val="2F5597">
                  <a:alpha val="26000"/>
                </a:srgbClr>
              </a:gs>
            </a:gsLst>
            <a:lin ang="18600000"/>
          </a:gradFill>
          <a:ln w="12700">
            <a:miter lim="400000"/>
          </a:ln>
        </p:spPr>
        <p:txBody>
          <a:bodyPr lIns="45719" rIns="45719" anchor="ctr"/>
          <a:lstStyle/>
          <a:p>
            <a:pPr algn="ctr">
              <a:defRPr>
                <a:solidFill>
                  <a:srgbClr val="FFFFFF"/>
                </a:solidFill>
              </a:defRPr>
            </a:pPr>
            <a:endParaRPr/>
          </a:p>
        </p:txBody>
      </p:sp>
      <p:sp>
        <p:nvSpPr>
          <p:cNvPr id="196" name="Title 1"/>
          <p:cNvSpPr txBox="1">
            <a:spLocks noGrp="1"/>
          </p:cNvSpPr>
          <p:nvPr>
            <p:ph type="title"/>
          </p:nvPr>
        </p:nvSpPr>
        <p:spPr>
          <a:xfrm>
            <a:off x="660041" y="2767105"/>
            <a:ext cx="2880829" cy="3071908"/>
          </a:xfrm>
          <a:prstGeom prst="rect">
            <a:avLst/>
          </a:prstGeom>
        </p:spPr>
        <p:txBody>
          <a:bodyPr anchor="t"/>
          <a:lstStyle>
            <a:lvl1pPr>
              <a:defRPr sz="4000">
                <a:solidFill>
                  <a:srgbClr val="FFFFFF"/>
                </a:solidFill>
              </a:defRPr>
            </a:lvl1pPr>
          </a:lstStyle>
          <a:p>
            <a:r>
              <a:t>ECE Curriculum Overlayed on Sample BME Curriculum</a:t>
            </a:r>
          </a:p>
        </p:txBody>
      </p:sp>
      <p:pic>
        <p:nvPicPr>
          <p:cNvPr id="197" name="Content Placeholder 4" descr="Content Placeholder 4"/>
          <p:cNvPicPr>
            <a:picLocks noChangeAspect="1"/>
          </p:cNvPicPr>
          <p:nvPr/>
        </p:nvPicPr>
        <p:blipFill>
          <a:blip r:embed="rId3"/>
          <a:stretch>
            <a:fillRect/>
          </a:stretch>
        </p:blipFill>
        <p:spPr>
          <a:xfrm rot="5400000">
            <a:off x="3174485" y="765174"/>
            <a:ext cx="6511986" cy="5160747"/>
          </a:xfrm>
          <a:prstGeom prst="rect">
            <a:avLst/>
          </a:prstGeom>
          <a:ln w="12700">
            <a:miter lim="400000"/>
          </a:ln>
        </p:spPr>
      </p:pic>
      <p:sp>
        <p:nvSpPr>
          <p:cNvPr id="198" name="TextBox 2"/>
          <p:cNvSpPr txBox="1"/>
          <p:nvPr/>
        </p:nvSpPr>
        <p:spPr>
          <a:xfrm>
            <a:off x="5323393" y="6533822"/>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For IECEP AGM 2022 by V. Dupo, ECE from IBEHT DLSU</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03" name="Rectangle 11"/>
          <p:cNvSpPr/>
          <p:nvPr/>
        </p:nvSpPr>
        <p:spPr>
          <a:xfrm rot="5400000" flipH="1">
            <a:off x="-1417539" y="1417538"/>
            <a:ext cx="6875819" cy="4040745"/>
          </a:xfrm>
          <a:prstGeom prst="rect">
            <a:avLst/>
          </a:prstGeom>
          <a:gradFill>
            <a:gsLst>
              <a:gs pos="0">
                <a:srgbClr val="000000"/>
              </a:gs>
              <a:gs pos="100000">
                <a:srgbClr val="2F5597"/>
              </a:gs>
            </a:gsLst>
            <a:lin ang="18600000"/>
          </a:gradFill>
          <a:ln w="12700">
            <a:miter lim="400000"/>
          </a:ln>
        </p:spPr>
        <p:txBody>
          <a:bodyPr lIns="45719" rIns="45719" anchor="ctr"/>
          <a:lstStyle/>
          <a:p>
            <a:pPr algn="ctr">
              <a:defRPr>
                <a:solidFill>
                  <a:srgbClr val="FFFFFF"/>
                </a:solidFill>
              </a:defRPr>
            </a:pPr>
            <a:endParaRPr/>
          </a:p>
        </p:txBody>
      </p:sp>
      <p:sp>
        <p:nvSpPr>
          <p:cNvPr id="204" name="Rectangle 13"/>
          <p:cNvSpPr/>
          <p:nvPr/>
        </p:nvSpPr>
        <p:spPr>
          <a:xfrm rot="16200000">
            <a:off x="-158496" y="2660473"/>
            <a:ext cx="4355595" cy="4038604"/>
          </a:xfrm>
          <a:prstGeom prst="rect">
            <a:avLst/>
          </a:prstGeom>
          <a:gradFill>
            <a:gsLst>
              <a:gs pos="0">
                <a:schemeClr val="accent1">
                  <a:alpha val="50000"/>
                </a:schemeClr>
              </a:gs>
              <a:gs pos="100000">
                <a:srgbClr val="203864">
                  <a:alpha val="0"/>
                </a:srgbClr>
              </a:gs>
            </a:gsLst>
            <a:lin ang="11400000"/>
          </a:gradFill>
          <a:ln w="12700">
            <a:miter lim="400000"/>
          </a:ln>
        </p:spPr>
        <p:txBody>
          <a:bodyPr lIns="45719" rIns="45719" anchor="ctr"/>
          <a:lstStyle/>
          <a:p>
            <a:pPr algn="ctr">
              <a:defRPr>
                <a:solidFill>
                  <a:srgbClr val="FFFFFF"/>
                </a:solidFill>
              </a:defRPr>
            </a:pPr>
            <a:endParaRPr/>
          </a:p>
        </p:txBody>
      </p:sp>
      <p:sp>
        <p:nvSpPr>
          <p:cNvPr id="205" name="Rectangle 15"/>
          <p:cNvSpPr/>
          <p:nvPr/>
        </p:nvSpPr>
        <p:spPr>
          <a:xfrm rot="16200000" flipH="1">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endParaRPr/>
          </a:p>
        </p:txBody>
      </p:sp>
      <p:sp>
        <p:nvSpPr>
          <p:cNvPr id="206" name="Freeform: Shape 17"/>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8FAADC">
                  <a:alpha val="0"/>
                </a:srgbClr>
              </a:gs>
              <a:gs pos="100000">
                <a:srgbClr val="2F5597">
                  <a:alpha val="26000"/>
                </a:srgbClr>
              </a:gs>
            </a:gsLst>
            <a:lin ang="18600000"/>
          </a:gradFill>
          <a:ln w="12700">
            <a:miter lim="400000"/>
          </a:ln>
        </p:spPr>
        <p:txBody>
          <a:bodyPr lIns="45719" rIns="45719" anchor="ctr"/>
          <a:lstStyle/>
          <a:p>
            <a:pPr algn="ctr">
              <a:defRPr>
                <a:solidFill>
                  <a:srgbClr val="FFFFFF"/>
                </a:solidFill>
              </a:defRPr>
            </a:pPr>
            <a:endParaRPr/>
          </a:p>
        </p:txBody>
      </p:sp>
      <p:sp>
        <p:nvSpPr>
          <p:cNvPr id="207" name="Title 1"/>
          <p:cNvSpPr txBox="1">
            <a:spLocks noGrp="1"/>
          </p:cNvSpPr>
          <p:nvPr>
            <p:ph type="title"/>
          </p:nvPr>
        </p:nvSpPr>
        <p:spPr>
          <a:xfrm>
            <a:off x="660041" y="2767105"/>
            <a:ext cx="2880829" cy="3071908"/>
          </a:xfrm>
          <a:prstGeom prst="rect">
            <a:avLst/>
          </a:prstGeom>
        </p:spPr>
        <p:txBody>
          <a:bodyPr anchor="t"/>
          <a:lstStyle>
            <a:lvl1pPr>
              <a:defRPr sz="4000">
                <a:solidFill>
                  <a:srgbClr val="FFFFFF"/>
                </a:solidFill>
              </a:defRPr>
            </a:lvl1pPr>
          </a:lstStyle>
          <a:p>
            <a:r>
              <a:t>Clinical Engineering Pathway</a:t>
            </a:r>
          </a:p>
        </p:txBody>
      </p:sp>
      <p:pic>
        <p:nvPicPr>
          <p:cNvPr id="208" name="Content Placeholder 4" descr="Content Placeholder 4"/>
          <p:cNvPicPr>
            <a:picLocks noChangeAspect="1"/>
          </p:cNvPicPr>
          <p:nvPr/>
        </p:nvPicPr>
        <p:blipFill>
          <a:blip r:embed="rId3"/>
          <a:stretch>
            <a:fillRect/>
          </a:stretch>
        </p:blipFill>
        <p:spPr>
          <a:xfrm>
            <a:off x="3876264" y="55329"/>
            <a:ext cx="5108429" cy="6459814"/>
          </a:xfrm>
          <a:prstGeom prst="rect">
            <a:avLst/>
          </a:prstGeom>
          <a:ln w="12700">
            <a:miter lim="400000"/>
          </a:ln>
        </p:spPr>
      </p:pic>
      <p:sp>
        <p:nvSpPr>
          <p:cNvPr id="209"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14" name="Rectangle 11"/>
          <p:cNvSpPr/>
          <p:nvPr/>
        </p:nvSpPr>
        <p:spPr>
          <a:xfrm rot="5400000" flipH="1">
            <a:off x="-1417539" y="1417538"/>
            <a:ext cx="6875819" cy="4040745"/>
          </a:xfrm>
          <a:prstGeom prst="rect">
            <a:avLst/>
          </a:prstGeom>
          <a:gradFill>
            <a:gsLst>
              <a:gs pos="0">
                <a:srgbClr val="000000"/>
              </a:gs>
              <a:gs pos="100000">
                <a:srgbClr val="2F5597"/>
              </a:gs>
            </a:gsLst>
            <a:lin ang="18600000"/>
          </a:gradFill>
          <a:ln w="12700">
            <a:miter lim="400000"/>
          </a:ln>
        </p:spPr>
        <p:txBody>
          <a:bodyPr lIns="45719" rIns="45719" anchor="ctr"/>
          <a:lstStyle/>
          <a:p>
            <a:pPr algn="ctr">
              <a:defRPr>
                <a:solidFill>
                  <a:srgbClr val="FFFFFF"/>
                </a:solidFill>
              </a:defRPr>
            </a:pPr>
            <a:endParaRPr/>
          </a:p>
        </p:txBody>
      </p:sp>
      <p:sp>
        <p:nvSpPr>
          <p:cNvPr id="215" name="Rectangle 13"/>
          <p:cNvSpPr/>
          <p:nvPr/>
        </p:nvSpPr>
        <p:spPr>
          <a:xfrm rot="16200000">
            <a:off x="-158496" y="2660473"/>
            <a:ext cx="4355595" cy="4038604"/>
          </a:xfrm>
          <a:prstGeom prst="rect">
            <a:avLst/>
          </a:prstGeom>
          <a:gradFill>
            <a:gsLst>
              <a:gs pos="0">
                <a:schemeClr val="accent1">
                  <a:alpha val="50000"/>
                </a:schemeClr>
              </a:gs>
              <a:gs pos="100000">
                <a:srgbClr val="203864">
                  <a:alpha val="0"/>
                </a:srgbClr>
              </a:gs>
            </a:gsLst>
            <a:lin ang="11400000"/>
          </a:gradFill>
          <a:ln w="12700">
            <a:miter lim="400000"/>
          </a:ln>
        </p:spPr>
        <p:txBody>
          <a:bodyPr lIns="45719" rIns="45719" anchor="ctr"/>
          <a:lstStyle/>
          <a:p>
            <a:pPr algn="ctr">
              <a:defRPr>
                <a:solidFill>
                  <a:srgbClr val="FFFFFF"/>
                </a:solidFill>
              </a:defRPr>
            </a:pPr>
            <a:endParaRPr/>
          </a:p>
        </p:txBody>
      </p:sp>
      <p:sp>
        <p:nvSpPr>
          <p:cNvPr id="216" name="Rectangle 15"/>
          <p:cNvSpPr/>
          <p:nvPr/>
        </p:nvSpPr>
        <p:spPr>
          <a:xfrm rot="16200000" flipH="1">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endParaRPr/>
          </a:p>
        </p:txBody>
      </p:sp>
      <p:sp>
        <p:nvSpPr>
          <p:cNvPr id="217" name="Freeform: Shape 17"/>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8FAADC">
                  <a:alpha val="0"/>
                </a:srgbClr>
              </a:gs>
              <a:gs pos="100000">
                <a:srgbClr val="2F5597">
                  <a:alpha val="26000"/>
                </a:srgbClr>
              </a:gs>
            </a:gsLst>
            <a:lin ang="18600000"/>
          </a:gradFill>
          <a:ln w="12700">
            <a:miter lim="400000"/>
          </a:ln>
        </p:spPr>
        <p:txBody>
          <a:bodyPr lIns="45719" rIns="45719" anchor="ctr"/>
          <a:lstStyle/>
          <a:p>
            <a:pPr algn="ctr">
              <a:defRPr>
                <a:solidFill>
                  <a:srgbClr val="FFFFFF"/>
                </a:solidFill>
              </a:defRPr>
            </a:pPr>
            <a:endParaRPr/>
          </a:p>
        </p:txBody>
      </p:sp>
      <p:sp>
        <p:nvSpPr>
          <p:cNvPr id="218" name="Title 1"/>
          <p:cNvSpPr txBox="1">
            <a:spLocks noGrp="1"/>
          </p:cNvSpPr>
          <p:nvPr>
            <p:ph type="title"/>
          </p:nvPr>
        </p:nvSpPr>
        <p:spPr>
          <a:xfrm>
            <a:off x="660041" y="2767105"/>
            <a:ext cx="2880829" cy="3071908"/>
          </a:xfrm>
          <a:prstGeom prst="rect">
            <a:avLst/>
          </a:prstGeom>
        </p:spPr>
        <p:txBody>
          <a:bodyPr anchor="t"/>
          <a:lstStyle>
            <a:lvl1pPr>
              <a:defRPr sz="4000">
                <a:solidFill>
                  <a:srgbClr val="FFFFFF"/>
                </a:solidFill>
              </a:defRPr>
            </a:lvl1pPr>
          </a:lstStyle>
          <a:p>
            <a:r>
              <a:t>Medical Imaging Pathway</a:t>
            </a:r>
          </a:p>
        </p:txBody>
      </p:sp>
      <p:pic>
        <p:nvPicPr>
          <p:cNvPr id="219" name="Content Placeholder 4" descr="Content Placeholder 4"/>
          <p:cNvPicPr>
            <a:picLocks noChangeAspect="1"/>
          </p:cNvPicPr>
          <p:nvPr/>
        </p:nvPicPr>
        <p:blipFill>
          <a:blip r:embed="rId3"/>
          <a:stretch>
            <a:fillRect/>
          </a:stretch>
        </p:blipFill>
        <p:spPr>
          <a:xfrm>
            <a:off x="3819276" y="-91846"/>
            <a:ext cx="5533868" cy="6773534"/>
          </a:xfrm>
          <a:prstGeom prst="rect">
            <a:avLst/>
          </a:prstGeom>
          <a:ln w="12700">
            <a:miter lim="400000"/>
          </a:ln>
        </p:spPr>
      </p:pic>
      <p:sp>
        <p:nvSpPr>
          <p:cNvPr id="220" name="TextBox 2"/>
          <p:cNvSpPr txBox="1"/>
          <p:nvPr/>
        </p:nvSpPr>
        <p:spPr>
          <a:xfrm>
            <a:off x="4242738" y="6597032"/>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For IECEP AGM 2022 by V. Dupo, ECE from IBEHT DLSU</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25" name="Rectangle 11"/>
          <p:cNvSpPr/>
          <p:nvPr/>
        </p:nvSpPr>
        <p:spPr>
          <a:xfrm rot="5400000" flipH="1">
            <a:off x="-1417539" y="1417538"/>
            <a:ext cx="6875819" cy="4040745"/>
          </a:xfrm>
          <a:prstGeom prst="rect">
            <a:avLst/>
          </a:prstGeom>
          <a:gradFill>
            <a:gsLst>
              <a:gs pos="0">
                <a:srgbClr val="000000"/>
              </a:gs>
              <a:gs pos="100000">
                <a:srgbClr val="2F5597"/>
              </a:gs>
            </a:gsLst>
            <a:lin ang="18600000"/>
          </a:gradFill>
          <a:ln w="12700">
            <a:miter lim="400000"/>
          </a:ln>
        </p:spPr>
        <p:txBody>
          <a:bodyPr lIns="45719" rIns="45719" anchor="ctr"/>
          <a:lstStyle/>
          <a:p>
            <a:pPr algn="ctr">
              <a:defRPr>
                <a:solidFill>
                  <a:srgbClr val="FFFFFF"/>
                </a:solidFill>
              </a:defRPr>
            </a:pPr>
            <a:endParaRPr/>
          </a:p>
        </p:txBody>
      </p:sp>
      <p:sp>
        <p:nvSpPr>
          <p:cNvPr id="226" name="Rectangle 13"/>
          <p:cNvSpPr/>
          <p:nvPr/>
        </p:nvSpPr>
        <p:spPr>
          <a:xfrm rot="16200000">
            <a:off x="-158496" y="2660473"/>
            <a:ext cx="4355595" cy="4038604"/>
          </a:xfrm>
          <a:prstGeom prst="rect">
            <a:avLst/>
          </a:prstGeom>
          <a:gradFill>
            <a:gsLst>
              <a:gs pos="0">
                <a:schemeClr val="accent1">
                  <a:alpha val="50000"/>
                </a:schemeClr>
              </a:gs>
              <a:gs pos="100000">
                <a:srgbClr val="203864">
                  <a:alpha val="0"/>
                </a:srgbClr>
              </a:gs>
            </a:gsLst>
            <a:lin ang="11400000"/>
          </a:gradFill>
          <a:ln w="12700">
            <a:miter lim="400000"/>
          </a:ln>
        </p:spPr>
        <p:txBody>
          <a:bodyPr lIns="45719" rIns="45719" anchor="ctr"/>
          <a:lstStyle/>
          <a:p>
            <a:pPr algn="ctr">
              <a:defRPr>
                <a:solidFill>
                  <a:srgbClr val="FFFFFF"/>
                </a:solidFill>
              </a:defRPr>
            </a:pPr>
            <a:endParaRPr/>
          </a:p>
        </p:txBody>
      </p:sp>
      <p:sp>
        <p:nvSpPr>
          <p:cNvPr id="227" name="Rectangle 15"/>
          <p:cNvSpPr/>
          <p:nvPr/>
        </p:nvSpPr>
        <p:spPr>
          <a:xfrm rot="16200000" flipH="1">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endParaRPr/>
          </a:p>
        </p:txBody>
      </p:sp>
      <p:sp>
        <p:nvSpPr>
          <p:cNvPr id="228" name="Freeform: Shape 17"/>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8FAADC">
                  <a:alpha val="0"/>
                </a:srgbClr>
              </a:gs>
              <a:gs pos="100000">
                <a:srgbClr val="2F5597">
                  <a:alpha val="26000"/>
                </a:srgbClr>
              </a:gs>
            </a:gsLst>
            <a:lin ang="18600000"/>
          </a:gradFill>
          <a:ln w="12700">
            <a:miter lim="400000"/>
          </a:ln>
        </p:spPr>
        <p:txBody>
          <a:bodyPr lIns="45719" rIns="45719" anchor="ctr"/>
          <a:lstStyle/>
          <a:p>
            <a:pPr algn="ctr">
              <a:defRPr>
                <a:solidFill>
                  <a:srgbClr val="FFFFFF"/>
                </a:solidFill>
              </a:defRPr>
            </a:pPr>
            <a:endParaRPr/>
          </a:p>
        </p:txBody>
      </p:sp>
      <p:sp>
        <p:nvSpPr>
          <p:cNvPr id="229" name="Title 1"/>
          <p:cNvSpPr txBox="1">
            <a:spLocks noGrp="1"/>
          </p:cNvSpPr>
          <p:nvPr>
            <p:ph type="title"/>
          </p:nvPr>
        </p:nvSpPr>
        <p:spPr>
          <a:xfrm>
            <a:off x="660041" y="2767105"/>
            <a:ext cx="2880829" cy="3071908"/>
          </a:xfrm>
          <a:prstGeom prst="rect">
            <a:avLst/>
          </a:prstGeom>
        </p:spPr>
        <p:txBody>
          <a:bodyPr anchor="t"/>
          <a:lstStyle>
            <a:lvl1pPr>
              <a:defRPr sz="4000">
                <a:solidFill>
                  <a:srgbClr val="FFFFFF"/>
                </a:solidFill>
              </a:defRPr>
            </a:lvl1pPr>
          </a:lstStyle>
          <a:p>
            <a:r>
              <a:t>Vital Signs Monitoring Pathway</a:t>
            </a:r>
          </a:p>
        </p:txBody>
      </p:sp>
      <p:pic>
        <p:nvPicPr>
          <p:cNvPr id="230" name="Content Placeholder 4" descr="Content Placeholder 4"/>
          <p:cNvPicPr>
            <a:picLocks noChangeAspect="1"/>
          </p:cNvPicPr>
          <p:nvPr/>
        </p:nvPicPr>
        <p:blipFill>
          <a:blip r:embed="rId3"/>
          <a:stretch>
            <a:fillRect/>
          </a:stretch>
        </p:blipFill>
        <p:spPr>
          <a:xfrm>
            <a:off x="3666550" y="78541"/>
            <a:ext cx="5366853" cy="6603147"/>
          </a:xfrm>
          <a:prstGeom prst="rect">
            <a:avLst/>
          </a:prstGeom>
          <a:ln w="12700">
            <a:miter lim="400000"/>
          </a:ln>
        </p:spPr>
      </p:pic>
      <p:sp>
        <p:nvSpPr>
          <p:cNvPr id="231" name="TextBox 2"/>
          <p:cNvSpPr txBox="1"/>
          <p:nvPr/>
        </p:nvSpPr>
        <p:spPr>
          <a:xfrm>
            <a:off x="5812920"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For IECEP AGM 2022 by V. Dupo, ECE from IBEHT DLSU</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36" name="Rectangle 11"/>
          <p:cNvSpPr/>
          <p:nvPr/>
        </p:nvSpPr>
        <p:spPr>
          <a:xfrm rot="5400000" flipH="1">
            <a:off x="-1417539" y="1417538"/>
            <a:ext cx="6875819" cy="4040745"/>
          </a:xfrm>
          <a:prstGeom prst="rect">
            <a:avLst/>
          </a:prstGeom>
          <a:gradFill>
            <a:gsLst>
              <a:gs pos="0">
                <a:srgbClr val="000000"/>
              </a:gs>
              <a:gs pos="100000">
                <a:srgbClr val="2F5597"/>
              </a:gs>
            </a:gsLst>
            <a:lin ang="18600000"/>
          </a:gradFill>
          <a:ln w="12700">
            <a:miter lim="400000"/>
          </a:ln>
        </p:spPr>
        <p:txBody>
          <a:bodyPr lIns="45719" rIns="45719" anchor="ctr"/>
          <a:lstStyle/>
          <a:p>
            <a:pPr algn="ctr">
              <a:defRPr>
                <a:solidFill>
                  <a:srgbClr val="FFFFFF"/>
                </a:solidFill>
              </a:defRPr>
            </a:pPr>
            <a:endParaRPr/>
          </a:p>
        </p:txBody>
      </p:sp>
      <p:sp>
        <p:nvSpPr>
          <p:cNvPr id="237" name="Rectangle 13"/>
          <p:cNvSpPr/>
          <p:nvPr/>
        </p:nvSpPr>
        <p:spPr>
          <a:xfrm rot="16200000">
            <a:off x="-158496" y="2660473"/>
            <a:ext cx="4355595" cy="4038604"/>
          </a:xfrm>
          <a:prstGeom prst="rect">
            <a:avLst/>
          </a:prstGeom>
          <a:gradFill>
            <a:gsLst>
              <a:gs pos="0">
                <a:schemeClr val="accent1">
                  <a:alpha val="50000"/>
                </a:schemeClr>
              </a:gs>
              <a:gs pos="100000">
                <a:srgbClr val="203864">
                  <a:alpha val="0"/>
                </a:srgbClr>
              </a:gs>
            </a:gsLst>
            <a:lin ang="11400000"/>
          </a:gradFill>
          <a:ln w="12700">
            <a:miter lim="400000"/>
          </a:ln>
        </p:spPr>
        <p:txBody>
          <a:bodyPr lIns="45719" rIns="45719" anchor="ctr"/>
          <a:lstStyle/>
          <a:p>
            <a:pPr algn="ctr">
              <a:defRPr>
                <a:solidFill>
                  <a:srgbClr val="FFFFFF"/>
                </a:solidFill>
              </a:defRPr>
            </a:pPr>
            <a:endParaRPr/>
          </a:p>
        </p:txBody>
      </p:sp>
      <p:sp>
        <p:nvSpPr>
          <p:cNvPr id="238" name="Rectangle 15"/>
          <p:cNvSpPr/>
          <p:nvPr/>
        </p:nvSpPr>
        <p:spPr>
          <a:xfrm rot="16200000" flipH="1">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endParaRPr/>
          </a:p>
        </p:txBody>
      </p:sp>
      <p:sp>
        <p:nvSpPr>
          <p:cNvPr id="239" name="Freeform: Shape 17"/>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8FAADC">
                  <a:alpha val="0"/>
                </a:srgbClr>
              </a:gs>
              <a:gs pos="100000">
                <a:srgbClr val="2F5597">
                  <a:alpha val="26000"/>
                </a:srgbClr>
              </a:gs>
            </a:gsLst>
            <a:lin ang="18600000"/>
          </a:gradFill>
          <a:ln w="12700">
            <a:miter lim="400000"/>
          </a:ln>
        </p:spPr>
        <p:txBody>
          <a:bodyPr lIns="45719" rIns="45719" anchor="ctr"/>
          <a:lstStyle/>
          <a:p>
            <a:pPr algn="ctr">
              <a:defRPr>
                <a:solidFill>
                  <a:srgbClr val="FFFFFF"/>
                </a:solidFill>
              </a:defRPr>
            </a:pPr>
            <a:endParaRPr/>
          </a:p>
        </p:txBody>
      </p:sp>
      <p:sp>
        <p:nvSpPr>
          <p:cNvPr id="240" name="Title 1"/>
          <p:cNvSpPr txBox="1">
            <a:spLocks noGrp="1"/>
          </p:cNvSpPr>
          <p:nvPr>
            <p:ph type="title"/>
          </p:nvPr>
        </p:nvSpPr>
        <p:spPr>
          <a:xfrm>
            <a:off x="660041" y="2767105"/>
            <a:ext cx="2880829" cy="3071908"/>
          </a:xfrm>
          <a:prstGeom prst="rect">
            <a:avLst/>
          </a:prstGeom>
        </p:spPr>
        <p:txBody>
          <a:bodyPr anchor="t"/>
          <a:lstStyle>
            <a:lvl1pPr>
              <a:defRPr sz="3700">
                <a:solidFill>
                  <a:srgbClr val="FFFFFF"/>
                </a:solidFill>
              </a:defRPr>
            </a:lvl1pPr>
          </a:lstStyle>
          <a:p>
            <a:r>
              <a:t>Research and Development Pathway</a:t>
            </a:r>
          </a:p>
        </p:txBody>
      </p:sp>
      <p:pic>
        <p:nvPicPr>
          <p:cNvPr id="241" name="Content Placeholder 4" descr="Content Placeholder 4"/>
          <p:cNvPicPr>
            <a:picLocks noChangeAspect="1"/>
          </p:cNvPicPr>
          <p:nvPr/>
        </p:nvPicPr>
        <p:blipFill>
          <a:blip r:embed="rId2"/>
          <a:stretch>
            <a:fillRect/>
          </a:stretch>
        </p:blipFill>
        <p:spPr>
          <a:xfrm>
            <a:off x="3835409" y="68762"/>
            <a:ext cx="5410191" cy="6623153"/>
          </a:xfrm>
          <a:prstGeom prst="rect">
            <a:avLst/>
          </a:prstGeom>
          <a:ln w="12700">
            <a:miter lim="400000"/>
          </a:ln>
        </p:spPr>
      </p:pic>
      <p:sp>
        <p:nvSpPr>
          <p:cNvPr id="242" name="TextBox 2"/>
          <p:cNvSpPr txBox="1"/>
          <p:nvPr/>
        </p:nvSpPr>
        <p:spPr>
          <a:xfrm>
            <a:off x="5728465" y="6542732"/>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For IECEP AGM 2022 by V. Dupo, ECE from IBEHT DLSU</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9"/>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45" name="Rectangle 11"/>
          <p:cNvSpPr/>
          <p:nvPr/>
        </p:nvSpPr>
        <p:spPr>
          <a:xfrm>
            <a:off x="-2" y="948267"/>
            <a:ext cx="10357661" cy="5909734"/>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46" name="Title 3"/>
          <p:cNvSpPr txBox="1">
            <a:spLocks noGrp="1"/>
          </p:cNvSpPr>
          <p:nvPr>
            <p:ph type="title"/>
          </p:nvPr>
        </p:nvSpPr>
        <p:spPr>
          <a:xfrm>
            <a:off x="594360" y="1345008"/>
            <a:ext cx="9127653" cy="2949030"/>
          </a:xfrm>
          <a:prstGeom prst="rect">
            <a:avLst/>
          </a:prstGeom>
        </p:spPr>
        <p:txBody>
          <a:bodyPr/>
          <a:lstStyle>
            <a:lvl1pPr>
              <a:defRPr sz="8000"/>
            </a:lvl1pPr>
          </a:lstStyle>
          <a:p>
            <a:r>
              <a:t>Review of the Design Process</a:t>
            </a:r>
          </a:p>
        </p:txBody>
      </p:sp>
      <p:sp>
        <p:nvSpPr>
          <p:cNvPr id="247" name="Text Placeholder 4"/>
          <p:cNvSpPr txBox="1">
            <a:spLocks noGrp="1"/>
          </p:cNvSpPr>
          <p:nvPr>
            <p:ph type="body" sz="quarter" idx="1"/>
          </p:nvPr>
        </p:nvSpPr>
        <p:spPr>
          <a:xfrm>
            <a:off x="594359" y="4665840"/>
            <a:ext cx="9127654" cy="1435703"/>
          </a:xfrm>
          <a:prstGeom prst="rect">
            <a:avLst/>
          </a:prstGeom>
        </p:spPr>
        <p:txBody>
          <a:bodyPr/>
          <a:lstStyle>
            <a:lvl1pPr>
              <a:defRPr sz="3200">
                <a:solidFill>
                  <a:srgbClr val="000000"/>
                </a:solidFill>
              </a:defRPr>
            </a:lvl1pPr>
          </a:lstStyle>
          <a:p>
            <a:r>
              <a:t>Section II</a:t>
            </a:r>
          </a:p>
        </p:txBody>
      </p:sp>
      <p:grpSp>
        <p:nvGrpSpPr>
          <p:cNvPr id="268" name="Group 13"/>
          <p:cNvGrpSpPr/>
          <p:nvPr/>
        </p:nvGrpSpPr>
        <p:grpSpPr>
          <a:xfrm>
            <a:off x="56166" y="2880359"/>
            <a:ext cx="232965" cy="1340861"/>
            <a:chOff x="0" y="0"/>
            <a:chExt cx="232964" cy="1340860"/>
          </a:xfrm>
        </p:grpSpPr>
        <p:sp>
          <p:nvSpPr>
            <p:cNvPr id="248" name="Rectangle 2"/>
            <p:cNvSpPr/>
            <p:nvPr/>
          </p:nvSpPr>
          <p:spPr>
            <a:xfrm rot="5400000">
              <a:off x="172432" y="569758"/>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9" name="Rectangle 59"/>
            <p:cNvSpPr/>
            <p:nvPr/>
          </p:nvSpPr>
          <p:spPr>
            <a:xfrm rot="5400000">
              <a:off x="-1304" y="569758"/>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0" name="Rectangle 2"/>
            <p:cNvSpPr/>
            <p:nvPr/>
          </p:nvSpPr>
          <p:spPr>
            <a:xfrm rot="5400000">
              <a:off x="172432" y="427644"/>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1" name="Rectangle 59"/>
            <p:cNvSpPr/>
            <p:nvPr/>
          </p:nvSpPr>
          <p:spPr>
            <a:xfrm rot="5400000">
              <a:off x="-1304" y="427644"/>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2" name="Rectangle 2"/>
            <p:cNvSpPr/>
            <p:nvPr/>
          </p:nvSpPr>
          <p:spPr>
            <a:xfrm rot="5400000">
              <a:off x="172432" y="285530"/>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3" name="Rectangle 59"/>
            <p:cNvSpPr/>
            <p:nvPr/>
          </p:nvSpPr>
          <p:spPr>
            <a:xfrm rot="5400000">
              <a:off x="-1304" y="285530"/>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4" name="Rectangle 2"/>
            <p:cNvSpPr/>
            <p:nvPr/>
          </p:nvSpPr>
          <p:spPr>
            <a:xfrm rot="5400000">
              <a:off x="172432" y="143416"/>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5" name="Rectangle 59"/>
            <p:cNvSpPr/>
            <p:nvPr/>
          </p:nvSpPr>
          <p:spPr>
            <a:xfrm rot="5400000">
              <a:off x="-1304" y="143416"/>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6" name="Rectangle 2"/>
            <p:cNvSpPr/>
            <p:nvPr/>
          </p:nvSpPr>
          <p:spPr>
            <a:xfrm rot="5400000">
              <a:off x="172432" y="1302"/>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7" name="Rectangle 59"/>
            <p:cNvSpPr/>
            <p:nvPr/>
          </p:nvSpPr>
          <p:spPr>
            <a:xfrm rot="5400000">
              <a:off x="-1304" y="1302"/>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8" name="Rectangle 2"/>
            <p:cNvSpPr/>
            <p:nvPr/>
          </p:nvSpPr>
          <p:spPr>
            <a:xfrm rot="5400000">
              <a:off x="172432" y="1280328"/>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9" name="Rectangle 59"/>
            <p:cNvSpPr/>
            <p:nvPr/>
          </p:nvSpPr>
          <p:spPr>
            <a:xfrm rot="5400000">
              <a:off x="-1304" y="1280328"/>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0" name="Rectangle 2"/>
            <p:cNvSpPr/>
            <p:nvPr/>
          </p:nvSpPr>
          <p:spPr>
            <a:xfrm rot="5400000">
              <a:off x="172432" y="1138214"/>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1" name="Rectangle 59"/>
            <p:cNvSpPr/>
            <p:nvPr/>
          </p:nvSpPr>
          <p:spPr>
            <a:xfrm rot="5400000">
              <a:off x="-1304" y="1138214"/>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2" name="Rectangle 2"/>
            <p:cNvSpPr/>
            <p:nvPr/>
          </p:nvSpPr>
          <p:spPr>
            <a:xfrm rot="5400000">
              <a:off x="172432" y="996100"/>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 name="Rectangle 59"/>
            <p:cNvSpPr/>
            <p:nvPr/>
          </p:nvSpPr>
          <p:spPr>
            <a:xfrm rot="5400000">
              <a:off x="-1304" y="996100"/>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4" name="Rectangle 2"/>
            <p:cNvSpPr/>
            <p:nvPr/>
          </p:nvSpPr>
          <p:spPr>
            <a:xfrm rot="5400000">
              <a:off x="172432" y="853986"/>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5" name="Rectangle 59"/>
            <p:cNvSpPr/>
            <p:nvPr/>
          </p:nvSpPr>
          <p:spPr>
            <a:xfrm rot="5400000">
              <a:off x="-1304" y="853986"/>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6" name="Rectangle 2"/>
            <p:cNvSpPr/>
            <p:nvPr/>
          </p:nvSpPr>
          <p:spPr>
            <a:xfrm rot="5400000">
              <a:off x="172432" y="711872"/>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7" name="Rectangle 59"/>
            <p:cNvSpPr/>
            <p:nvPr/>
          </p:nvSpPr>
          <p:spPr>
            <a:xfrm rot="5400000">
              <a:off x="-1304" y="711872"/>
              <a:ext cx="61835" cy="5922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69" name="Rectangle 35"/>
          <p:cNvSpPr/>
          <p:nvPr/>
        </p:nvSpPr>
        <p:spPr>
          <a:xfrm>
            <a:off x="0" y="6501384"/>
            <a:ext cx="10848396" cy="356617"/>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Rectangle 10"/>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72" name="Title 1"/>
          <p:cNvSpPr txBox="1">
            <a:spLocks noGrp="1"/>
          </p:cNvSpPr>
          <p:nvPr>
            <p:ph type="title"/>
          </p:nvPr>
        </p:nvSpPr>
        <p:spPr>
          <a:xfrm>
            <a:off x="831987" y="385473"/>
            <a:ext cx="6356608" cy="1843285"/>
          </a:xfrm>
          <a:prstGeom prst="rect">
            <a:avLst/>
          </a:prstGeom>
        </p:spPr>
        <p:txBody>
          <a:bodyPr/>
          <a:lstStyle>
            <a:lvl1pPr>
              <a:defRPr sz="4000"/>
            </a:lvl1pPr>
          </a:lstStyle>
          <a:p>
            <a:r>
              <a:t>Basic Design Process</a:t>
            </a:r>
          </a:p>
        </p:txBody>
      </p:sp>
      <p:sp>
        <p:nvSpPr>
          <p:cNvPr id="273" name="TextBox 4"/>
          <p:cNvSpPr txBox="1"/>
          <p:nvPr/>
        </p:nvSpPr>
        <p:spPr>
          <a:xfrm>
            <a:off x="1732046" y="6192470"/>
            <a:ext cx="8769684"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pPr>
            <a:r>
              <a:t>Chapter 3 Engineering Design Process, Engineering Fundamentals, Saeed Moaveni PP 41 – 46</a:t>
            </a:r>
          </a:p>
        </p:txBody>
      </p:sp>
      <p:pic>
        <p:nvPicPr>
          <p:cNvPr id="274" name="Picture 6" descr="Picture 6"/>
          <p:cNvPicPr>
            <a:picLocks noChangeAspect="1"/>
          </p:cNvPicPr>
          <p:nvPr/>
        </p:nvPicPr>
        <p:blipFill>
          <a:blip r:embed="rId2"/>
          <a:srcRect l="9514" r="42617" b="2"/>
          <a:stretch>
            <a:fillRect/>
          </a:stretch>
        </p:blipFill>
        <p:spPr>
          <a:xfrm>
            <a:off x="7556408" y="557189"/>
            <a:ext cx="3995930" cy="5571897"/>
          </a:xfrm>
          <a:prstGeom prst="rect">
            <a:avLst/>
          </a:prstGeom>
          <a:ln w="12700">
            <a:miter lim="400000"/>
          </a:ln>
        </p:spPr>
      </p:pic>
      <p:grpSp>
        <p:nvGrpSpPr>
          <p:cNvPr id="306" name="Content Placeholder 3"/>
          <p:cNvGrpSpPr/>
          <p:nvPr/>
        </p:nvGrpSpPr>
        <p:grpSpPr>
          <a:xfrm>
            <a:off x="1159128" y="2401864"/>
            <a:ext cx="5704149" cy="3725831"/>
            <a:chOff x="0" y="0"/>
            <a:chExt cx="5704147" cy="3725830"/>
          </a:xfrm>
        </p:grpSpPr>
        <p:sp>
          <p:nvSpPr>
            <p:cNvPr id="275" name="Line"/>
            <p:cNvSpPr/>
            <p:nvPr/>
          </p:nvSpPr>
          <p:spPr>
            <a:xfrm>
              <a:off x="1646796" y="494579"/>
              <a:ext cx="348578" cy="1"/>
            </a:xfrm>
            <a:prstGeom prst="line">
              <a:avLst/>
            </a:prstGeom>
            <a:noFill/>
            <a:ln w="6350" cap="flat">
              <a:solidFill>
                <a:schemeClr val="accent2"/>
              </a:solidFill>
              <a:prstDash val="solid"/>
              <a:miter lim="800000"/>
              <a:tailEnd type="triangle" w="med" len="med"/>
            </a:ln>
            <a:effectLst/>
          </p:spPr>
          <p:txBody>
            <a:bodyPr wrap="square" lIns="45719" tIns="45719" rIns="45719" bIns="45719" numCol="1" anchor="t">
              <a:noAutofit/>
            </a:bodyPr>
            <a:lstStyle/>
            <a:p>
              <a:endParaRPr/>
            </a:p>
          </p:txBody>
        </p:sp>
        <p:grpSp>
          <p:nvGrpSpPr>
            <p:cNvPr id="278" name="Group"/>
            <p:cNvGrpSpPr/>
            <p:nvPr/>
          </p:nvGrpSpPr>
          <p:grpSpPr>
            <a:xfrm>
              <a:off x="0" y="0"/>
              <a:ext cx="1648598" cy="989159"/>
              <a:chOff x="0" y="0"/>
              <a:chExt cx="1648597" cy="989158"/>
            </a:xfrm>
          </p:grpSpPr>
          <p:sp>
            <p:nvSpPr>
              <p:cNvPr id="276" name="Rectangle"/>
              <p:cNvSpPr/>
              <p:nvPr/>
            </p:nvSpPr>
            <p:spPr>
              <a:xfrm>
                <a:off x="-1" y="-1"/>
                <a:ext cx="1648599" cy="989160"/>
              </a:xfrm>
              <a:prstGeom prst="rect">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77" name="Need for Product / Service"/>
              <p:cNvSpPr txBox="1"/>
              <p:nvPr/>
            </p:nvSpPr>
            <p:spPr>
              <a:xfrm>
                <a:off x="0" y="192677"/>
                <a:ext cx="1648598" cy="603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Need for Product / Service</a:t>
                </a:r>
              </a:p>
            </p:txBody>
          </p:sp>
        </p:grpSp>
        <p:sp>
          <p:nvSpPr>
            <p:cNvPr id="279" name="Line"/>
            <p:cNvSpPr/>
            <p:nvPr/>
          </p:nvSpPr>
          <p:spPr>
            <a:xfrm>
              <a:off x="3674571" y="494579"/>
              <a:ext cx="348578" cy="1"/>
            </a:xfrm>
            <a:prstGeom prst="line">
              <a:avLst/>
            </a:prstGeom>
            <a:noFill/>
            <a:ln w="6350" cap="flat">
              <a:solidFill>
                <a:schemeClr val="accent3"/>
              </a:solidFill>
              <a:prstDash val="solid"/>
              <a:miter lim="800000"/>
              <a:tailEnd type="triangle" w="med" len="med"/>
            </a:ln>
            <a:effectLst/>
          </p:spPr>
          <p:txBody>
            <a:bodyPr wrap="square" lIns="45719" tIns="45719" rIns="45719" bIns="45719" numCol="1" anchor="t">
              <a:noAutofit/>
            </a:bodyPr>
            <a:lstStyle/>
            <a:p>
              <a:endParaRPr/>
            </a:p>
          </p:txBody>
        </p:sp>
        <p:grpSp>
          <p:nvGrpSpPr>
            <p:cNvPr id="282" name="Group"/>
            <p:cNvGrpSpPr/>
            <p:nvPr/>
          </p:nvGrpSpPr>
          <p:grpSpPr>
            <a:xfrm>
              <a:off x="2027774" y="0"/>
              <a:ext cx="1648598" cy="989159"/>
              <a:chOff x="0" y="0"/>
              <a:chExt cx="1648597" cy="989158"/>
            </a:xfrm>
          </p:grpSpPr>
          <p:sp>
            <p:nvSpPr>
              <p:cNvPr id="280" name="Rectangle"/>
              <p:cNvSpPr/>
              <p:nvPr/>
            </p:nvSpPr>
            <p:spPr>
              <a:xfrm>
                <a:off x="-1" y="-1"/>
                <a:ext cx="1648599" cy="989160"/>
              </a:xfrm>
              <a:prstGeom prst="rect">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81" name="Problem Definition &amp; Understanding"/>
              <p:cNvSpPr txBox="1"/>
              <p:nvPr/>
            </p:nvSpPr>
            <p:spPr>
              <a:xfrm>
                <a:off x="0" y="76134"/>
                <a:ext cx="1648598"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sp>
          <p:nvSpPr>
            <p:cNvPr id="283" name="Line"/>
            <p:cNvSpPr/>
            <p:nvPr/>
          </p:nvSpPr>
          <p:spPr>
            <a:xfrm>
              <a:off x="824299" y="987358"/>
              <a:ext cx="4055549" cy="3485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60"/>
                  </a:lnTo>
                  <a:lnTo>
                    <a:pt x="0" y="11860"/>
                  </a:lnTo>
                  <a:lnTo>
                    <a:pt x="0" y="21600"/>
                  </a:lnTo>
                </a:path>
              </a:pathLst>
            </a:custGeom>
            <a:noFill/>
            <a:ln w="6350" cap="flat">
              <a:solidFill>
                <a:schemeClr val="accent4"/>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1100"/>
                </a:spcBef>
                <a:defRPr sz="500"/>
              </a:pPr>
              <a:endParaRPr/>
            </a:p>
          </p:txBody>
        </p:sp>
        <p:grpSp>
          <p:nvGrpSpPr>
            <p:cNvPr id="286" name="Group"/>
            <p:cNvGrpSpPr/>
            <p:nvPr/>
          </p:nvGrpSpPr>
          <p:grpSpPr>
            <a:xfrm>
              <a:off x="4055550" y="0"/>
              <a:ext cx="1648598" cy="989159"/>
              <a:chOff x="0" y="0"/>
              <a:chExt cx="1648597" cy="989158"/>
            </a:xfrm>
          </p:grpSpPr>
          <p:sp>
            <p:nvSpPr>
              <p:cNvPr id="284" name="Rectangle"/>
              <p:cNvSpPr/>
              <p:nvPr/>
            </p:nvSpPr>
            <p:spPr>
              <a:xfrm>
                <a:off x="-1" y="-1"/>
                <a:ext cx="1648599" cy="989160"/>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85" name="Research Preparation"/>
              <p:cNvSpPr txBox="1"/>
              <p:nvPr/>
            </p:nvSpPr>
            <p:spPr>
              <a:xfrm>
                <a:off x="0" y="192677"/>
                <a:ext cx="1648598" cy="603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Research Preparation</a:t>
                </a:r>
              </a:p>
            </p:txBody>
          </p:sp>
        </p:grpSp>
        <p:sp>
          <p:nvSpPr>
            <p:cNvPr id="287" name="Line"/>
            <p:cNvSpPr/>
            <p:nvPr/>
          </p:nvSpPr>
          <p:spPr>
            <a:xfrm>
              <a:off x="1646796" y="1862915"/>
              <a:ext cx="348578" cy="1"/>
            </a:xfrm>
            <a:prstGeom prst="line">
              <a:avLst/>
            </a:prstGeom>
            <a:noFill/>
            <a:ln w="6350" cap="flat">
              <a:solidFill>
                <a:schemeClr val="accent5"/>
              </a:solidFill>
              <a:prstDash val="solid"/>
              <a:miter lim="800000"/>
              <a:tailEnd type="triangle" w="med" len="med"/>
            </a:ln>
            <a:effectLst/>
          </p:spPr>
          <p:txBody>
            <a:bodyPr wrap="square" lIns="45719" tIns="45719" rIns="45719" bIns="45719" numCol="1" anchor="t">
              <a:noAutofit/>
            </a:bodyPr>
            <a:lstStyle/>
            <a:p>
              <a:endParaRPr/>
            </a:p>
          </p:txBody>
        </p:sp>
        <p:grpSp>
          <p:nvGrpSpPr>
            <p:cNvPr id="290" name="Group"/>
            <p:cNvGrpSpPr/>
            <p:nvPr/>
          </p:nvGrpSpPr>
          <p:grpSpPr>
            <a:xfrm>
              <a:off x="0" y="1368336"/>
              <a:ext cx="1648598" cy="989159"/>
              <a:chOff x="0" y="0"/>
              <a:chExt cx="1648597" cy="989158"/>
            </a:xfrm>
          </p:grpSpPr>
          <p:sp>
            <p:nvSpPr>
              <p:cNvPr id="288" name="Rectangle"/>
              <p:cNvSpPr/>
              <p:nvPr/>
            </p:nvSpPr>
            <p:spPr>
              <a:xfrm>
                <a:off x="-1" y="-1"/>
                <a:ext cx="1648599" cy="989160"/>
              </a:xfrm>
              <a:prstGeom prst="rect">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89" name="Conceptualiz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sp>
          <p:nvSpPr>
            <p:cNvPr id="291" name="Line"/>
            <p:cNvSpPr/>
            <p:nvPr/>
          </p:nvSpPr>
          <p:spPr>
            <a:xfrm>
              <a:off x="3674571" y="1862915"/>
              <a:ext cx="348578" cy="1"/>
            </a:xfrm>
            <a:prstGeom prst="line">
              <a:avLst/>
            </a:prstGeom>
            <a:noFill/>
            <a:ln w="6350" cap="flat">
              <a:solidFill>
                <a:schemeClr val="accent6"/>
              </a:solidFill>
              <a:prstDash val="solid"/>
              <a:miter lim="800000"/>
              <a:tailEnd type="triangle" w="med" len="med"/>
            </a:ln>
            <a:effectLst/>
          </p:spPr>
          <p:txBody>
            <a:bodyPr wrap="square" lIns="45719" tIns="45719" rIns="45719" bIns="45719" numCol="1" anchor="t">
              <a:noAutofit/>
            </a:bodyPr>
            <a:lstStyle/>
            <a:p>
              <a:endParaRPr/>
            </a:p>
          </p:txBody>
        </p:sp>
        <p:grpSp>
          <p:nvGrpSpPr>
            <p:cNvPr id="294" name="Group"/>
            <p:cNvGrpSpPr/>
            <p:nvPr/>
          </p:nvGrpSpPr>
          <p:grpSpPr>
            <a:xfrm>
              <a:off x="2027774" y="1368336"/>
              <a:ext cx="1648598" cy="989159"/>
              <a:chOff x="0" y="0"/>
              <a:chExt cx="1648597" cy="989158"/>
            </a:xfrm>
          </p:grpSpPr>
          <p:sp>
            <p:nvSpPr>
              <p:cNvPr id="292" name="Rectangle"/>
              <p:cNvSpPr/>
              <p:nvPr/>
            </p:nvSpPr>
            <p:spPr>
              <a:xfrm>
                <a:off x="-1" y="-1"/>
                <a:ext cx="1648599" cy="989160"/>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93" name="Synthesis"/>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Synthesis</a:t>
                </a:r>
              </a:p>
            </p:txBody>
          </p:sp>
        </p:grpSp>
        <p:sp>
          <p:nvSpPr>
            <p:cNvPr id="295" name="Line"/>
            <p:cNvSpPr/>
            <p:nvPr/>
          </p:nvSpPr>
          <p:spPr>
            <a:xfrm>
              <a:off x="824299" y="2355694"/>
              <a:ext cx="4055549" cy="3485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60"/>
                  </a:lnTo>
                  <a:lnTo>
                    <a:pt x="0" y="11860"/>
                  </a:lnTo>
                  <a:lnTo>
                    <a:pt x="0" y="21600"/>
                  </a:lnTo>
                </a:path>
              </a:pathLst>
            </a:custGeom>
            <a:noFill/>
            <a:ln w="6350" cap="flat">
              <a:solidFill>
                <a:schemeClr val="accent2"/>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1100"/>
                </a:spcBef>
                <a:defRPr sz="500"/>
              </a:pPr>
              <a:endParaRPr/>
            </a:p>
          </p:txBody>
        </p:sp>
        <p:grpSp>
          <p:nvGrpSpPr>
            <p:cNvPr id="298" name="Group"/>
            <p:cNvGrpSpPr/>
            <p:nvPr/>
          </p:nvGrpSpPr>
          <p:grpSpPr>
            <a:xfrm>
              <a:off x="4055550" y="1368336"/>
              <a:ext cx="1648598" cy="989159"/>
              <a:chOff x="0" y="0"/>
              <a:chExt cx="1648597" cy="989158"/>
            </a:xfrm>
          </p:grpSpPr>
          <p:sp>
            <p:nvSpPr>
              <p:cNvPr id="296" name="Rectangle"/>
              <p:cNvSpPr/>
              <p:nvPr/>
            </p:nvSpPr>
            <p:spPr>
              <a:xfrm>
                <a:off x="-1" y="-1"/>
                <a:ext cx="1648599" cy="989160"/>
              </a:xfrm>
              <a:prstGeom prst="rect">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97" name="Evalu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Evaluation</a:t>
                </a:r>
              </a:p>
            </p:txBody>
          </p:sp>
        </p:grpSp>
        <p:sp>
          <p:nvSpPr>
            <p:cNvPr id="299" name="Line"/>
            <p:cNvSpPr/>
            <p:nvPr/>
          </p:nvSpPr>
          <p:spPr>
            <a:xfrm>
              <a:off x="1646796" y="3231251"/>
              <a:ext cx="348578" cy="1"/>
            </a:xfrm>
            <a:prstGeom prst="line">
              <a:avLst/>
            </a:prstGeom>
            <a:noFill/>
            <a:ln w="6350" cap="flat">
              <a:solidFill>
                <a:schemeClr val="accent3"/>
              </a:solidFill>
              <a:prstDash val="solid"/>
              <a:miter lim="800000"/>
              <a:tailEnd type="triangle" w="med" len="med"/>
            </a:ln>
            <a:effectLst/>
          </p:spPr>
          <p:txBody>
            <a:bodyPr wrap="square" lIns="45719" tIns="45719" rIns="45719" bIns="45719" numCol="1" anchor="t">
              <a:noAutofit/>
            </a:bodyPr>
            <a:lstStyle/>
            <a:p>
              <a:endParaRPr/>
            </a:p>
          </p:txBody>
        </p:sp>
        <p:grpSp>
          <p:nvGrpSpPr>
            <p:cNvPr id="302" name="Group"/>
            <p:cNvGrpSpPr/>
            <p:nvPr/>
          </p:nvGrpSpPr>
          <p:grpSpPr>
            <a:xfrm>
              <a:off x="0" y="2736672"/>
              <a:ext cx="1648598" cy="989159"/>
              <a:chOff x="0" y="0"/>
              <a:chExt cx="1648597" cy="989158"/>
            </a:xfrm>
          </p:grpSpPr>
          <p:sp>
            <p:nvSpPr>
              <p:cNvPr id="300" name="Rectangle"/>
              <p:cNvSpPr/>
              <p:nvPr/>
            </p:nvSpPr>
            <p:spPr>
              <a:xfrm>
                <a:off x="-1" y="-1"/>
                <a:ext cx="1648599" cy="989160"/>
              </a:xfrm>
              <a:prstGeom prst="rect">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301" name="Optimiz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Optimization</a:t>
                </a:r>
              </a:p>
            </p:txBody>
          </p:sp>
        </p:grpSp>
        <p:grpSp>
          <p:nvGrpSpPr>
            <p:cNvPr id="305" name="Group"/>
            <p:cNvGrpSpPr/>
            <p:nvPr/>
          </p:nvGrpSpPr>
          <p:grpSpPr>
            <a:xfrm>
              <a:off x="2027774" y="2736672"/>
              <a:ext cx="1648598" cy="989159"/>
              <a:chOff x="0" y="0"/>
              <a:chExt cx="1648597" cy="989158"/>
            </a:xfrm>
          </p:grpSpPr>
          <p:sp>
            <p:nvSpPr>
              <p:cNvPr id="303" name="Rectangle"/>
              <p:cNvSpPr/>
              <p:nvPr/>
            </p:nvSpPr>
            <p:spPr>
              <a:xfrm>
                <a:off x="-1" y="-1"/>
                <a:ext cx="1648599" cy="989160"/>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304" name="Present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Presentation</a:t>
                </a:r>
              </a:p>
            </p:txBody>
          </p:sp>
        </p:grpSp>
      </p:grpSp>
      <p:sp>
        <p:nvSpPr>
          <p:cNvPr id="307" name="Straight Arrow Connector 7"/>
          <p:cNvSpPr/>
          <p:nvPr/>
        </p:nvSpPr>
        <p:spPr>
          <a:xfrm flipH="1" flipV="1">
            <a:off x="2163096" y="2054942"/>
            <a:ext cx="4817807" cy="1"/>
          </a:xfrm>
          <a:prstGeom prst="line">
            <a:avLst/>
          </a:prstGeom>
          <a:ln w="6350">
            <a:solidFill>
              <a:schemeClr val="accent1"/>
            </a:solidFill>
            <a:miter/>
            <a:tailEnd type="triangle"/>
          </a:ln>
        </p:spPr>
        <p:txBody>
          <a:bodyPr lIns="45719" rIns="45719"/>
          <a:lstStyle/>
          <a:p>
            <a:endParaRPr/>
          </a:p>
        </p:txBody>
      </p:sp>
      <p:sp>
        <p:nvSpPr>
          <p:cNvPr id="308" name="Straight Arrow Connector 9"/>
          <p:cNvSpPr/>
          <p:nvPr/>
        </p:nvSpPr>
        <p:spPr>
          <a:xfrm>
            <a:off x="2163097" y="2054942"/>
            <a:ext cx="1" cy="345531"/>
          </a:xfrm>
          <a:prstGeom prst="line">
            <a:avLst/>
          </a:prstGeom>
          <a:ln w="6350">
            <a:solidFill>
              <a:schemeClr val="accent1"/>
            </a:solidFill>
            <a:miter/>
            <a:tailEnd type="triangle"/>
          </a:ln>
        </p:spPr>
        <p:txBody>
          <a:bodyPr lIns="45719" rIns="45719"/>
          <a:lstStyle/>
          <a:p>
            <a:endParaRPr/>
          </a:p>
        </p:txBody>
      </p:sp>
      <p:sp>
        <p:nvSpPr>
          <p:cNvPr id="309" name="Straight Arrow Connector 12"/>
          <p:cNvSpPr/>
          <p:nvPr/>
        </p:nvSpPr>
        <p:spPr>
          <a:xfrm flipV="1">
            <a:off x="6980903" y="2054941"/>
            <a:ext cx="1" cy="3539614"/>
          </a:xfrm>
          <a:prstGeom prst="line">
            <a:avLst/>
          </a:prstGeom>
          <a:ln w="6350">
            <a:solidFill>
              <a:schemeClr val="accent1"/>
            </a:solidFill>
            <a:miter/>
            <a:tailEnd type="triangle"/>
          </a:ln>
        </p:spPr>
        <p:txBody>
          <a:bodyPr lIns="45719" rIns="45719"/>
          <a:lstStyle/>
          <a:p>
            <a:endParaRPr/>
          </a:p>
        </p:txBody>
      </p:sp>
      <p:sp>
        <p:nvSpPr>
          <p:cNvPr id="310" name="Straight Arrow Connector 14"/>
          <p:cNvSpPr/>
          <p:nvPr/>
        </p:nvSpPr>
        <p:spPr>
          <a:xfrm>
            <a:off x="4847302" y="5594555"/>
            <a:ext cx="2133601" cy="1"/>
          </a:xfrm>
          <a:prstGeom prst="line">
            <a:avLst/>
          </a:prstGeom>
          <a:ln w="6350">
            <a:solidFill>
              <a:schemeClr val="accent1"/>
            </a:solidFill>
            <a:miter/>
            <a:tailEnd type="triangle"/>
          </a:ln>
        </p:spPr>
        <p:txBody>
          <a:bodyPr lIns="45719" rIns="45719"/>
          <a:lstStyle/>
          <a:p>
            <a:endParaRPr/>
          </a:p>
        </p:txBody>
      </p:sp>
      <p:sp>
        <p:nvSpPr>
          <p:cNvPr id="311"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Rectangle 10"/>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72" name="Title 1"/>
          <p:cNvSpPr txBox="1">
            <a:spLocks noGrp="1"/>
          </p:cNvSpPr>
          <p:nvPr>
            <p:ph type="title"/>
          </p:nvPr>
        </p:nvSpPr>
        <p:spPr>
          <a:xfrm>
            <a:off x="831987" y="385473"/>
            <a:ext cx="6356608" cy="1843285"/>
          </a:xfrm>
          <a:prstGeom prst="rect">
            <a:avLst/>
          </a:prstGeom>
        </p:spPr>
        <p:txBody>
          <a:bodyPr/>
          <a:lstStyle>
            <a:lvl1pPr>
              <a:defRPr sz="4000"/>
            </a:lvl1pPr>
          </a:lstStyle>
          <a:p>
            <a:r>
              <a:rPr lang="en-GB" dirty="0"/>
              <a:t>Modified </a:t>
            </a:r>
            <a:r>
              <a:rPr dirty="0"/>
              <a:t>Design Process</a:t>
            </a:r>
          </a:p>
        </p:txBody>
      </p:sp>
      <p:pic>
        <p:nvPicPr>
          <p:cNvPr id="274" name="Picture 6" descr="Picture 6"/>
          <p:cNvPicPr>
            <a:picLocks noChangeAspect="1"/>
          </p:cNvPicPr>
          <p:nvPr/>
        </p:nvPicPr>
        <p:blipFill>
          <a:blip r:embed="rId2"/>
          <a:srcRect l="9514" r="42617" b="2"/>
          <a:stretch>
            <a:fillRect/>
          </a:stretch>
        </p:blipFill>
        <p:spPr>
          <a:xfrm>
            <a:off x="7556408" y="557189"/>
            <a:ext cx="3995930" cy="5571897"/>
          </a:xfrm>
          <a:prstGeom prst="rect">
            <a:avLst/>
          </a:prstGeom>
          <a:ln w="12700">
            <a:miter lim="400000"/>
          </a:ln>
        </p:spPr>
      </p:pic>
      <p:grpSp>
        <p:nvGrpSpPr>
          <p:cNvPr id="306" name="Content Placeholder 3"/>
          <p:cNvGrpSpPr/>
          <p:nvPr/>
        </p:nvGrpSpPr>
        <p:grpSpPr>
          <a:xfrm>
            <a:off x="1159128" y="2401864"/>
            <a:ext cx="5704149" cy="3725831"/>
            <a:chOff x="0" y="0"/>
            <a:chExt cx="5704147" cy="3725830"/>
          </a:xfrm>
        </p:grpSpPr>
        <p:sp>
          <p:nvSpPr>
            <p:cNvPr id="275" name="Line"/>
            <p:cNvSpPr/>
            <p:nvPr/>
          </p:nvSpPr>
          <p:spPr>
            <a:xfrm>
              <a:off x="1646796" y="494579"/>
              <a:ext cx="348578" cy="1"/>
            </a:xfrm>
            <a:prstGeom prst="line">
              <a:avLst/>
            </a:prstGeom>
            <a:noFill/>
            <a:ln w="6350" cap="flat">
              <a:solidFill>
                <a:schemeClr val="accent2"/>
              </a:solidFill>
              <a:prstDash val="solid"/>
              <a:miter lim="800000"/>
              <a:tailEnd type="triangle" w="med" len="med"/>
            </a:ln>
            <a:effectLst/>
          </p:spPr>
          <p:txBody>
            <a:bodyPr wrap="square" lIns="45719" tIns="45719" rIns="45719" bIns="45719" numCol="1" anchor="t">
              <a:noAutofit/>
            </a:bodyPr>
            <a:lstStyle/>
            <a:p>
              <a:endParaRPr/>
            </a:p>
          </p:txBody>
        </p:sp>
        <p:grpSp>
          <p:nvGrpSpPr>
            <p:cNvPr id="278" name="Group"/>
            <p:cNvGrpSpPr/>
            <p:nvPr/>
          </p:nvGrpSpPr>
          <p:grpSpPr>
            <a:xfrm>
              <a:off x="0" y="0"/>
              <a:ext cx="1648598" cy="989159"/>
              <a:chOff x="0" y="0"/>
              <a:chExt cx="1648597" cy="989158"/>
            </a:xfrm>
          </p:grpSpPr>
          <p:sp>
            <p:nvSpPr>
              <p:cNvPr id="276" name="Rectangle"/>
              <p:cNvSpPr/>
              <p:nvPr/>
            </p:nvSpPr>
            <p:spPr>
              <a:xfrm>
                <a:off x="-1" y="-1"/>
                <a:ext cx="1648599" cy="989160"/>
              </a:xfrm>
              <a:prstGeom prst="rect">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77" name="Need for Product / Service"/>
              <p:cNvSpPr txBox="1"/>
              <p:nvPr/>
            </p:nvSpPr>
            <p:spPr>
              <a:xfrm>
                <a:off x="0" y="192677"/>
                <a:ext cx="1648598" cy="603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Need for Product / Service</a:t>
                </a:r>
              </a:p>
            </p:txBody>
          </p:sp>
        </p:grpSp>
        <p:sp>
          <p:nvSpPr>
            <p:cNvPr id="279" name="Line"/>
            <p:cNvSpPr/>
            <p:nvPr/>
          </p:nvSpPr>
          <p:spPr>
            <a:xfrm>
              <a:off x="3674571" y="494579"/>
              <a:ext cx="348578" cy="1"/>
            </a:xfrm>
            <a:prstGeom prst="line">
              <a:avLst/>
            </a:prstGeom>
            <a:noFill/>
            <a:ln w="6350" cap="flat">
              <a:solidFill>
                <a:schemeClr val="accent3"/>
              </a:solidFill>
              <a:prstDash val="solid"/>
              <a:miter lim="800000"/>
              <a:tailEnd type="triangle" w="med" len="med"/>
            </a:ln>
            <a:effectLst/>
          </p:spPr>
          <p:txBody>
            <a:bodyPr wrap="square" lIns="45719" tIns="45719" rIns="45719" bIns="45719" numCol="1" anchor="t">
              <a:noAutofit/>
            </a:bodyPr>
            <a:lstStyle/>
            <a:p>
              <a:endParaRPr/>
            </a:p>
          </p:txBody>
        </p:sp>
        <p:grpSp>
          <p:nvGrpSpPr>
            <p:cNvPr id="282" name="Group"/>
            <p:cNvGrpSpPr/>
            <p:nvPr/>
          </p:nvGrpSpPr>
          <p:grpSpPr>
            <a:xfrm>
              <a:off x="2027774" y="0"/>
              <a:ext cx="1648598" cy="989159"/>
              <a:chOff x="0" y="0"/>
              <a:chExt cx="1648597" cy="989158"/>
            </a:xfrm>
          </p:grpSpPr>
          <p:sp>
            <p:nvSpPr>
              <p:cNvPr id="280" name="Rectangle"/>
              <p:cNvSpPr/>
              <p:nvPr/>
            </p:nvSpPr>
            <p:spPr>
              <a:xfrm>
                <a:off x="-1" y="-1"/>
                <a:ext cx="1648599" cy="989160"/>
              </a:xfrm>
              <a:prstGeom prst="rect">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81" name="Problem Definition &amp; Understanding"/>
              <p:cNvSpPr txBox="1"/>
              <p:nvPr/>
            </p:nvSpPr>
            <p:spPr>
              <a:xfrm>
                <a:off x="0" y="76134"/>
                <a:ext cx="1648598"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sp>
          <p:nvSpPr>
            <p:cNvPr id="283" name="Line"/>
            <p:cNvSpPr/>
            <p:nvPr/>
          </p:nvSpPr>
          <p:spPr>
            <a:xfrm>
              <a:off x="824299" y="987358"/>
              <a:ext cx="4055549" cy="3485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60"/>
                  </a:lnTo>
                  <a:lnTo>
                    <a:pt x="0" y="11860"/>
                  </a:lnTo>
                  <a:lnTo>
                    <a:pt x="0" y="21600"/>
                  </a:lnTo>
                </a:path>
              </a:pathLst>
            </a:custGeom>
            <a:noFill/>
            <a:ln w="6350" cap="flat">
              <a:solidFill>
                <a:schemeClr val="accent4"/>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1100"/>
                </a:spcBef>
                <a:defRPr sz="500"/>
              </a:pPr>
              <a:endParaRPr/>
            </a:p>
          </p:txBody>
        </p:sp>
        <p:grpSp>
          <p:nvGrpSpPr>
            <p:cNvPr id="286" name="Group"/>
            <p:cNvGrpSpPr/>
            <p:nvPr/>
          </p:nvGrpSpPr>
          <p:grpSpPr>
            <a:xfrm>
              <a:off x="4055550" y="0"/>
              <a:ext cx="1648598" cy="989159"/>
              <a:chOff x="0" y="0"/>
              <a:chExt cx="1648597" cy="989158"/>
            </a:xfrm>
          </p:grpSpPr>
          <p:sp>
            <p:nvSpPr>
              <p:cNvPr id="284" name="Rectangle"/>
              <p:cNvSpPr/>
              <p:nvPr/>
            </p:nvSpPr>
            <p:spPr>
              <a:xfrm>
                <a:off x="-1" y="-1"/>
                <a:ext cx="1648599" cy="989160"/>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85" name="Research Preparation"/>
              <p:cNvSpPr txBox="1"/>
              <p:nvPr/>
            </p:nvSpPr>
            <p:spPr>
              <a:xfrm>
                <a:off x="0" y="192677"/>
                <a:ext cx="1648598" cy="603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Research Preparation</a:t>
                </a:r>
              </a:p>
            </p:txBody>
          </p:sp>
        </p:grpSp>
        <p:sp>
          <p:nvSpPr>
            <p:cNvPr id="287" name="Line"/>
            <p:cNvSpPr/>
            <p:nvPr/>
          </p:nvSpPr>
          <p:spPr>
            <a:xfrm>
              <a:off x="1646796" y="1862915"/>
              <a:ext cx="348578" cy="1"/>
            </a:xfrm>
            <a:prstGeom prst="line">
              <a:avLst/>
            </a:prstGeom>
            <a:noFill/>
            <a:ln w="6350" cap="flat">
              <a:solidFill>
                <a:schemeClr val="accent5"/>
              </a:solidFill>
              <a:prstDash val="solid"/>
              <a:miter lim="800000"/>
              <a:tailEnd type="triangle" w="med" len="med"/>
            </a:ln>
            <a:effectLst/>
          </p:spPr>
          <p:txBody>
            <a:bodyPr wrap="square" lIns="45719" tIns="45719" rIns="45719" bIns="45719" numCol="1" anchor="t">
              <a:noAutofit/>
            </a:bodyPr>
            <a:lstStyle/>
            <a:p>
              <a:endParaRPr/>
            </a:p>
          </p:txBody>
        </p:sp>
        <p:grpSp>
          <p:nvGrpSpPr>
            <p:cNvPr id="290" name="Group"/>
            <p:cNvGrpSpPr/>
            <p:nvPr/>
          </p:nvGrpSpPr>
          <p:grpSpPr>
            <a:xfrm>
              <a:off x="0" y="1368336"/>
              <a:ext cx="1648598" cy="989159"/>
              <a:chOff x="0" y="0"/>
              <a:chExt cx="1648597" cy="989158"/>
            </a:xfrm>
          </p:grpSpPr>
          <p:sp>
            <p:nvSpPr>
              <p:cNvPr id="288" name="Rectangle"/>
              <p:cNvSpPr/>
              <p:nvPr/>
            </p:nvSpPr>
            <p:spPr>
              <a:xfrm>
                <a:off x="-1" y="-1"/>
                <a:ext cx="1648599" cy="989160"/>
              </a:xfrm>
              <a:prstGeom prst="rect">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89" name="Conceptualiz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sp>
          <p:nvSpPr>
            <p:cNvPr id="291" name="Line"/>
            <p:cNvSpPr/>
            <p:nvPr/>
          </p:nvSpPr>
          <p:spPr>
            <a:xfrm>
              <a:off x="3674571" y="1862915"/>
              <a:ext cx="348578" cy="1"/>
            </a:xfrm>
            <a:prstGeom prst="line">
              <a:avLst/>
            </a:prstGeom>
            <a:noFill/>
            <a:ln w="6350" cap="flat">
              <a:solidFill>
                <a:schemeClr val="accent6"/>
              </a:solidFill>
              <a:prstDash val="solid"/>
              <a:miter lim="800000"/>
              <a:tailEnd type="triangle" w="med" len="med"/>
            </a:ln>
            <a:effectLst/>
          </p:spPr>
          <p:txBody>
            <a:bodyPr wrap="square" lIns="45719" tIns="45719" rIns="45719" bIns="45719" numCol="1" anchor="t">
              <a:noAutofit/>
            </a:bodyPr>
            <a:lstStyle/>
            <a:p>
              <a:endParaRPr/>
            </a:p>
          </p:txBody>
        </p:sp>
        <p:grpSp>
          <p:nvGrpSpPr>
            <p:cNvPr id="294" name="Group"/>
            <p:cNvGrpSpPr/>
            <p:nvPr/>
          </p:nvGrpSpPr>
          <p:grpSpPr>
            <a:xfrm>
              <a:off x="2027774" y="1368336"/>
              <a:ext cx="1648598" cy="989159"/>
              <a:chOff x="0" y="0"/>
              <a:chExt cx="1648597" cy="989158"/>
            </a:xfrm>
          </p:grpSpPr>
          <p:sp>
            <p:nvSpPr>
              <p:cNvPr id="292" name="Rectangle"/>
              <p:cNvSpPr/>
              <p:nvPr/>
            </p:nvSpPr>
            <p:spPr>
              <a:xfrm>
                <a:off x="-1" y="-1"/>
                <a:ext cx="1648599" cy="989160"/>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93" name="Synthesis"/>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Synthesis</a:t>
                </a:r>
              </a:p>
            </p:txBody>
          </p:sp>
        </p:grpSp>
        <p:sp>
          <p:nvSpPr>
            <p:cNvPr id="295" name="Line"/>
            <p:cNvSpPr/>
            <p:nvPr/>
          </p:nvSpPr>
          <p:spPr>
            <a:xfrm>
              <a:off x="824299" y="2355694"/>
              <a:ext cx="4055549" cy="3485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60"/>
                  </a:lnTo>
                  <a:lnTo>
                    <a:pt x="0" y="11860"/>
                  </a:lnTo>
                  <a:lnTo>
                    <a:pt x="0" y="21600"/>
                  </a:lnTo>
                </a:path>
              </a:pathLst>
            </a:custGeom>
            <a:noFill/>
            <a:ln w="6350" cap="flat">
              <a:solidFill>
                <a:schemeClr val="accent2"/>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1100"/>
                </a:spcBef>
                <a:defRPr sz="500"/>
              </a:pPr>
              <a:endParaRPr/>
            </a:p>
          </p:txBody>
        </p:sp>
        <p:grpSp>
          <p:nvGrpSpPr>
            <p:cNvPr id="298" name="Group"/>
            <p:cNvGrpSpPr/>
            <p:nvPr/>
          </p:nvGrpSpPr>
          <p:grpSpPr>
            <a:xfrm>
              <a:off x="4055550" y="1368336"/>
              <a:ext cx="1648598" cy="989159"/>
              <a:chOff x="0" y="0"/>
              <a:chExt cx="1648597" cy="989158"/>
            </a:xfrm>
          </p:grpSpPr>
          <p:sp>
            <p:nvSpPr>
              <p:cNvPr id="296" name="Rectangle"/>
              <p:cNvSpPr/>
              <p:nvPr/>
            </p:nvSpPr>
            <p:spPr>
              <a:xfrm>
                <a:off x="-1" y="-1"/>
                <a:ext cx="1648599" cy="989160"/>
              </a:xfrm>
              <a:prstGeom prst="rect">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97" name="Evalu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Evaluation</a:t>
                </a:r>
              </a:p>
            </p:txBody>
          </p:sp>
        </p:grpSp>
        <p:sp>
          <p:nvSpPr>
            <p:cNvPr id="299" name="Line"/>
            <p:cNvSpPr/>
            <p:nvPr/>
          </p:nvSpPr>
          <p:spPr>
            <a:xfrm>
              <a:off x="1646796" y="3231251"/>
              <a:ext cx="348578" cy="1"/>
            </a:xfrm>
            <a:prstGeom prst="line">
              <a:avLst/>
            </a:prstGeom>
            <a:noFill/>
            <a:ln w="6350" cap="flat">
              <a:solidFill>
                <a:schemeClr val="accent3"/>
              </a:solidFill>
              <a:prstDash val="solid"/>
              <a:miter lim="800000"/>
              <a:tailEnd type="triangle" w="med" len="med"/>
            </a:ln>
            <a:effectLst/>
          </p:spPr>
          <p:txBody>
            <a:bodyPr wrap="square" lIns="45719" tIns="45719" rIns="45719" bIns="45719" numCol="1" anchor="t">
              <a:noAutofit/>
            </a:bodyPr>
            <a:lstStyle/>
            <a:p>
              <a:endParaRPr/>
            </a:p>
          </p:txBody>
        </p:sp>
        <p:grpSp>
          <p:nvGrpSpPr>
            <p:cNvPr id="302" name="Group"/>
            <p:cNvGrpSpPr/>
            <p:nvPr/>
          </p:nvGrpSpPr>
          <p:grpSpPr>
            <a:xfrm>
              <a:off x="0" y="2736672"/>
              <a:ext cx="1648598" cy="989159"/>
              <a:chOff x="0" y="0"/>
              <a:chExt cx="1648597" cy="989158"/>
            </a:xfrm>
          </p:grpSpPr>
          <p:sp>
            <p:nvSpPr>
              <p:cNvPr id="300" name="Rectangle"/>
              <p:cNvSpPr/>
              <p:nvPr/>
            </p:nvSpPr>
            <p:spPr>
              <a:xfrm>
                <a:off x="-1" y="-1"/>
                <a:ext cx="1648599" cy="989160"/>
              </a:xfrm>
              <a:prstGeom prst="rect">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301" name="Optimiz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Optimization</a:t>
                </a:r>
              </a:p>
            </p:txBody>
          </p:sp>
        </p:grpSp>
        <p:grpSp>
          <p:nvGrpSpPr>
            <p:cNvPr id="305" name="Group"/>
            <p:cNvGrpSpPr/>
            <p:nvPr/>
          </p:nvGrpSpPr>
          <p:grpSpPr>
            <a:xfrm>
              <a:off x="2027774" y="2736672"/>
              <a:ext cx="1648598" cy="989159"/>
              <a:chOff x="0" y="0"/>
              <a:chExt cx="1648597" cy="989158"/>
            </a:xfrm>
          </p:grpSpPr>
          <p:sp>
            <p:nvSpPr>
              <p:cNvPr id="303" name="Rectangle"/>
              <p:cNvSpPr/>
              <p:nvPr/>
            </p:nvSpPr>
            <p:spPr>
              <a:xfrm>
                <a:off x="-1" y="-1"/>
                <a:ext cx="1648599" cy="989160"/>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304" name="Present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Presentation</a:t>
                </a:r>
              </a:p>
            </p:txBody>
          </p:sp>
        </p:grpSp>
      </p:grpSp>
      <p:sp>
        <p:nvSpPr>
          <p:cNvPr id="307" name="Straight Arrow Connector 7"/>
          <p:cNvSpPr/>
          <p:nvPr/>
        </p:nvSpPr>
        <p:spPr>
          <a:xfrm flipH="1" flipV="1">
            <a:off x="2163096" y="2054942"/>
            <a:ext cx="4817807" cy="1"/>
          </a:xfrm>
          <a:prstGeom prst="line">
            <a:avLst/>
          </a:prstGeom>
          <a:ln w="6350">
            <a:solidFill>
              <a:schemeClr val="accent1"/>
            </a:solidFill>
            <a:miter/>
            <a:tailEnd type="triangle"/>
          </a:ln>
        </p:spPr>
        <p:txBody>
          <a:bodyPr lIns="45719" rIns="45719"/>
          <a:lstStyle/>
          <a:p>
            <a:endParaRPr/>
          </a:p>
        </p:txBody>
      </p:sp>
      <p:sp>
        <p:nvSpPr>
          <p:cNvPr id="308" name="Straight Arrow Connector 9"/>
          <p:cNvSpPr/>
          <p:nvPr/>
        </p:nvSpPr>
        <p:spPr>
          <a:xfrm>
            <a:off x="2163097" y="2054942"/>
            <a:ext cx="1" cy="345531"/>
          </a:xfrm>
          <a:prstGeom prst="line">
            <a:avLst/>
          </a:prstGeom>
          <a:ln w="6350">
            <a:solidFill>
              <a:schemeClr val="accent1"/>
            </a:solidFill>
            <a:miter/>
            <a:tailEnd type="triangle"/>
          </a:ln>
        </p:spPr>
        <p:txBody>
          <a:bodyPr lIns="45719" rIns="45719"/>
          <a:lstStyle/>
          <a:p>
            <a:endParaRPr/>
          </a:p>
        </p:txBody>
      </p:sp>
      <p:sp>
        <p:nvSpPr>
          <p:cNvPr id="309" name="Straight Arrow Connector 12"/>
          <p:cNvSpPr/>
          <p:nvPr/>
        </p:nvSpPr>
        <p:spPr>
          <a:xfrm flipV="1">
            <a:off x="6980903" y="2054941"/>
            <a:ext cx="1" cy="3539614"/>
          </a:xfrm>
          <a:prstGeom prst="line">
            <a:avLst/>
          </a:prstGeom>
          <a:ln w="6350">
            <a:solidFill>
              <a:schemeClr val="accent1"/>
            </a:solidFill>
            <a:miter/>
            <a:tailEnd type="triangle"/>
          </a:ln>
        </p:spPr>
        <p:txBody>
          <a:bodyPr lIns="45719" rIns="45719"/>
          <a:lstStyle/>
          <a:p>
            <a:endParaRPr/>
          </a:p>
        </p:txBody>
      </p:sp>
      <p:sp>
        <p:nvSpPr>
          <p:cNvPr id="310" name="Straight Arrow Connector 14"/>
          <p:cNvSpPr/>
          <p:nvPr/>
        </p:nvSpPr>
        <p:spPr>
          <a:xfrm>
            <a:off x="4847302" y="5594555"/>
            <a:ext cx="2133601" cy="1"/>
          </a:xfrm>
          <a:prstGeom prst="line">
            <a:avLst/>
          </a:prstGeom>
          <a:ln w="6350">
            <a:solidFill>
              <a:schemeClr val="accent1"/>
            </a:solidFill>
            <a:miter/>
            <a:tailEnd type="triangle"/>
          </a:ln>
        </p:spPr>
        <p:txBody>
          <a:bodyPr lIns="45719" rIns="45719"/>
          <a:lstStyle/>
          <a:p>
            <a:endParaRPr/>
          </a:p>
        </p:txBody>
      </p:sp>
      <p:sp>
        <p:nvSpPr>
          <p:cNvPr id="311"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cxnSp>
        <p:nvCxnSpPr>
          <p:cNvPr id="3" name="Connector: Elbow 2">
            <a:extLst>
              <a:ext uri="{FF2B5EF4-FFF2-40B4-BE49-F238E27FC236}">
                <a16:creationId xmlns:a16="http://schemas.microsoft.com/office/drawing/2014/main" id="{4F679641-5D71-E5D4-D191-9F57B1690645}"/>
              </a:ext>
            </a:extLst>
          </p:cNvPr>
          <p:cNvCxnSpPr>
            <a:stCxn id="301" idx="3"/>
            <a:endCxn id="293" idx="1"/>
          </p:cNvCxnSpPr>
          <p:nvPr/>
        </p:nvCxnSpPr>
        <p:spPr>
          <a:xfrm flipV="1">
            <a:off x="2807728" y="4264779"/>
            <a:ext cx="379175" cy="1368337"/>
          </a:xfrm>
          <a:prstGeom prst="bentConnector3">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497759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itle 1"/>
          <p:cNvSpPr txBox="1">
            <a:spLocks noGrp="1"/>
          </p:cNvSpPr>
          <p:nvPr>
            <p:ph type="title"/>
          </p:nvPr>
        </p:nvSpPr>
        <p:spPr>
          <a:prstGeom prst="rect">
            <a:avLst/>
          </a:prstGeom>
        </p:spPr>
        <p:txBody>
          <a:bodyPr/>
          <a:lstStyle/>
          <a:p>
            <a:r>
              <a:t>Team Members for Typical Engineering Project</a:t>
            </a:r>
          </a:p>
        </p:txBody>
      </p:sp>
      <p:sp>
        <p:nvSpPr>
          <p:cNvPr id="314" name="Content Placeholder 3"/>
          <p:cNvSpPr txBox="1">
            <a:spLocks noGrp="1"/>
          </p:cNvSpPr>
          <p:nvPr>
            <p:ph type="body" sz="half" idx="1"/>
          </p:nvPr>
        </p:nvSpPr>
        <p:spPr>
          <a:prstGeom prst="rect">
            <a:avLst/>
          </a:prstGeom>
        </p:spPr>
        <p:txBody>
          <a:bodyPr/>
          <a:lstStyle/>
          <a:p>
            <a:r>
              <a:t>Product Design and Development</a:t>
            </a:r>
          </a:p>
          <a:p>
            <a:pPr marL="685800" lvl="1" indent="-228600">
              <a:spcBef>
                <a:spcPts val="500"/>
              </a:spcBef>
              <a:defRPr sz="2400"/>
            </a:pPr>
            <a:r>
              <a:t>Electronics Engineers / Industrial Engineers / Mechanical Engineers</a:t>
            </a:r>
          </a:p>
          <a:p>
            <a:pPr marL="685800" lvl="1" indent="-228600">
              <a:spcBef>
                <a:spcPts val="500"/>
              </a:spcBef>
              <a:defRPr sz="2400"/>
            </a:pPr>
            <a:r>
              <a:t>Legal Department</a:t>
            </a:r>
          </a:p>
        </p:txBody>
      </p:sp>
      <p:sp>
        <p:nvSpPr>
          <p:cNvPr id="315" name="Content Placeholder 4"/>
          <p:cNvSpPr txBox="1"/>
          <p:nvPr/>
        </p:nvSpPr>
        <p:spPr>
          <a:xfrm>
            <a:off x="6217920" y="1825625"/>
            <a:ext cx="509016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90000"/>
              </a:lnSpc>
              <a:spcBef>
                <a:spcPts val="1000"/>
              </a:spcBef>
              <a:buSzPct val="100000"/>
              <a:buFont typeface="Arial"/>
              <a:buChar char="•"/>
              <a:defRPr sz="2800"/>
            </a:pPr>
            <a:r>
              <a:t>Post Development - Business Side</a:t>
            </a:r>
          </a:p>
          <a:p>
            <a:pPr marL="685800" lvl="1" indent="-228600">
              <a:lnSpc>
                <a:spcPct val="90000"/>
              </a:lnSpc>
              <a:spcBef>
                <a:spcPts val="500"/>
              </a:spcBef>
              <a:buSzPct val="100000"/>
              <a:buFont typeface="Arial"/>
              <a:buChar char="•"/>
              <a:defRPr sz="2400"/>
            </a:pPr>
            <a:r>
              <a:t>Manufacturing Engineers</a:t>
            </a:r>
          </a:p>
          <a:p>
            <a:pPr marL="685800" lvl="1" indent="-228600">
              <a:lnSpc>
                <a:spcPct val="90000"/>
              </a:lnSpc>
              <a:spcBef>
                <a:spcPts val="500"/>
              </a:spcBef>
              <a:buSzPct val="100000"/>
              <a:buFont typeface="Arial"/>
              <a:buChar char="•"/>
              <a:defRPr sz="2400"/>
            </a:pPr>
            <a:r>
              <a:t>Marketing Department</a:t>
            </a:r>
          </a:p>
          <a:p>
            <a:pPr marL="685800" lvl="1" indent="-228600">
              <a:lnSpc>
                <a:spcPct val="90000"/>
              </a:lnSpc>
              <a:spcBef>
                <a:spcPts val="500"/>
              </a:spcBef>
              <a:buSzPct val="100000"/>
              <a:buFont typeface="Arial"/>
              <a:buChar char="•"/>
              <a:defRPr sz="2400"/>
            </a:pPr>
            <a:r>
              <a:t>Sales Department</a:t>
            </a:r>
          </a:p>
        </p:txBody>
      </p:sp>
      <p:sp>
        <p:nvSpPr>
          <p:cNvPr id="316"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31" name="Rectangle 10"/>
          <p:cNvSpPr/>
          <p:nvPr/>
        </p:nvSpPr>
        <p:spPr>
          <a:xfrm rot="5400000" flipH="1">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endParaRPr/>
          </a:p>
        </p:txBody>
      </p:sp>
      <p:sp>
        <p:nvSpPr>
          <p:cNvPr id="132" name="Rectangle 12"/>
          <p:cNvSpPr/>
          <p:nvPr/>
        </p:nvSpPr>
        <p:spPr>
          <a:xfrm rot="5400000" flipH="1">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endParaRPr/>
          </a:p>
        </p:txBody>
      </p:sp>
      <p:sp>
        <p:nvSpPr>
          <p:cNvPr id="133" name="Rectangle 14"/>
          <p:cNvSpPr/>
          <p:nvPr/>
        </p:nvSpPr>
        <p:spPr>
          <a:xfrm rot="5400000" flipH="1">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endParaRPr/>
          </a:p>
        </p:txBody>
      </p:sp>
      <p:sp>
        <p:nvSpPr>
          <p:cNvPr id="134" name="Freeform: Shape 16"/>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endParaRPr/>
          </a:p>
        </p:txBody>
      </p:sp>
      <p:sp>
        <p:nvSpPr>
          <p:cNvPr id="135" name="Rectangle 18"/>
          <p:cNvSpPr/>
          <p:nvPr/>
        </p:nvSpPr>
        <p:spPr>
          <a:xfrm rot="5400000" flipH="1">
            <a:off x="-1410096" y="1410079"/>
            <a:ext cx="6858005"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endParaRPr/>
          </a:p>
        </p:txBody>
      </p:sp>
      <p:sp>
        <p:nvSpPr>
          <p:cNvPr id="136" name="Title 1"/>
          <p:cNvSpPr txBox="1">
            <a:spLocks noGrp="1"/>
          </p:cNvSpPr>
          <p:nvPr>
            <p:ph type="title"/>
          </p:nvPr>
        </p:nvSpPr>
        <p:spPr>
          <a:xfrm>
            <a:off x="586477" y="1683755"/>
            <a:ext cx="3115267" cy="2396360"/>
          </a:xfrm>
          <a:prstGeom prst="rect">
            <a:avLst/>
          </a:prstGeom>
        </p:spPr>
        <p:txBody>
          <a:bodyPr anchor="b"/>
          <a:lstStyle>
            <a:lvl1pPr algn="r">
              <a:defRPr sz="4000">
                <a:solidFill>
                  <a:srgbClr val="FFFFFF"/>
                </a:solidFill>
              </a:defRPr>
            </a:lvl1pPr>
          </a:lstStyle>
          <a:p>
            <a:r>
              <a:t>Notes and Disclaimers</a:t>
            </a:r>
          </a:p>
        </p:txBody>
      </p:sp>
      <p:grpSp>
        <p:nvGrpSpPr>
          <p:cNvPr id="143" name="Content Placeholder 2"/>
          <p:cNvGrpSpPr/>
          <p:nvPr/>
        </p:nvGrpSpPr>
        <p:grpSpPr>
          <a:xfrm>
            <a:off x="4905052" y="828789"/>
            <a:ext cx="6666834" cy="5283271"/>
            <a:chOff x="0" y="0"/>
            <a:chExt cx="6666833" cy="5283270"/>
          </a:xfrm>
        </p:grpSpPr>
        <p:grpSp>
          <p:nvGrpSpPr>
            <p:cNvPr id="139" name="Group"/>
            <p:cNvGrpSpPr/>
            <p:nvPr/>
          </p:nvGrpSpPr>
          <p:grpSpPr>
            <a:xfrm>
              <a:off x="0" y="0"/>
              <a:ext cx="6666834" cy="2604420"/>
              <a:chOff x="0" y="0"/>
              <a:chExt cx="6666833" cy="2604419"/>
            </a:xfrm>
          </p:grpSpPr>
          <p:sp>
            <p:nvSpPr>
              <p:cNvPr id="137" name="Rounded Rectangle"/>
              <p:cNvSpPr/>
              <p:nvPr/>
            </p:nvSpPr>
            <p:spPr>
              <a:xfrm>
                <a:off x="0" y="0"/>
                <a:ext cx="6666834" cy="2604420"/>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defTabSz="933450">
                  <a:lnSpc>
                    <a:spcPct val="90000"/>
                  </a:lnSpc>
                  <a:spcBef>
                    <a:spcPts val="1100"/>
                  </a:spcBef>
                  <a:defRPr sz="2100">
                    <a:solidFill>
                      <a:srgbClr val="FFFFFF"/>
                    </a:solidFill>
                  </a:defRPr>
                </a:pPr>
                <a:endParaRPr/>
              </a:p>
            </p:txBody>
          </p:sp>
          <p:sp>
            <p:nvSpPr>
              <p:cNvPr id="138" name="Disclaimer:…"/>
              <p:cNvSpPr txBox="1"/>
              <p:nvPr/>
            </p:nvSpPr>
            <p:spPr>
              <a:xfrm>
                <a:off x="127136" y="121325"/>
                <a:ext cx="6412560" cy="2361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010" tIns="80010" rIns="80010" bIns="80010" numCol="1" anchor="ctr">
                <a:spAutoFit/>
              </a:bodyPr>
              <a:lstStyle/>
              <a:p>
                <a:pPr defTabSz="933450">
                  <a:lnSpc>
                    <a:spcPct val="90000"/>
                  </a:lnSpc>
                  <a:spcBef>
                    <a:spcPts val="800"/>
                  </a:spcBef>
                  <a:defRPr sz="2100">
                    <a:solidFill>
                      <a:srgbClr val="FFFFFF"/>
                    </a:solidFill>
                  </a:defRPr>
                </a:pPr>
                <a:r>
                  <a:t>Disclaimer:</a:t>
                </a:r>
                <a:endParaRPr sz="2800"/>
              </a:p>
              <a:p>
                <a:pPr defTabSz="933450">
                  <a:lnSpc>
                    <a:spcPct val="90000"/>
                  </a:lnSpc>
                  <a:spcBef>
                    <a:spcPts val="800"/>
                  </a:spcBef>
                  <a:defRPr sz="2100">
                    <a:solidFill>
                      <a:srgbClr val="FFFFFF"/>
                    </a:solidFill>
                  </a:defRPr>
                </a:pPr>
                <a:r>
                  <a:t>The discussion that you will hear would be both based on what I have experienced from DLSU-IBEHT and the implementation of DOST-PCHRD funded projects at DLSU and published works relevant to the discussion and does not reflect the complete/full position of DLSU or IBEHT and DOST. </a:t>
                </a:r>
              </a:p>
            </p:txBody>
          </p:sp>
        </p:grpSp>
        <p:grpSp>
          <p:nvGrpSpPr>
            <p:cNvPr id="142" name="Group"/>
            <p:cNvGrpSpPr/>
            <p:nvPr/>
          </p:nvGrpSpPr>
          <p:grpSpPr>
            <a:xfrm>
              <a:off x="0" y="2678850"/>
              <a:ext cx="6666834" cy="2604421"/>
              <a:chOff x="0" y="0"/>
              <a:chExt cx="6666833" cy="2604419"/>
            </a:xfrm>
          </p:grpSpPr>
          <p:sp>
            <p:nvSpPr>
              <p:cNvPr id="140" name="Rounded Rectangle"/>
              <p:cNvSpPr/>
              <p:nvPr/>
            </p:nvSpPr>
            <p:spPr>
              <a:xfrm>
                <a:off x="0" y="0"/>
                <a:ext cx="6666834" cy="2604420"/>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defTabSz="933450">
                  <a:lnSpc>
                    <a:spcPct val="90000"/>
                  </a:lnSpc>
                  <a:spcBef>
                    <a:spcPts val="1100"/>
                  </a:spcBef>
                  <a:defRPr sz="2100">
                    <a:solidFill>
                      <a:srgbClr val="FFFFFF"/>
                    </a:solidFill>
                  </a:defRPr>
                </a:pPr>
                <a:endParaRPr/>
              </a:p>
            </p:txBody>
          </p:sp>
          <p:sp>
            <p:nvSpPr>
              <p:cNvPr id="141" name="Note:…"/>
              <p:cNvSpPr txBox="1"/>
              <p:nvPr/>
            </p:nvSpPr>
            <p:spPr>
              <a:xfrm>
                <a:off x="127136" y="727457"/>
                <a:ext cx="6412560" cy="11495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010" tIns="80010" rIns="80010" bIns="80010" numCol="1" anchor="ctr">
                <a:spAutoFit/>
              </a:bodyPr>
              <a:lstStyle/>
              <a:p>
                <a:pPr defTabSz="933450">
                  <a:lnSpc>
                    <a:spcPct val="90000"/>
                  </a:lnSpc>
                  <a:spcBef>
                    <a:spcPts val="800"/>
                  </a:spcBef>
                  <a:defRPr sz="2100">
                    <a:solidFill>
                      <a:srgbClr val="FFFFFF"/>
                    </a:solidFill>
                  </a:defRPr>
                </a:pPr>
                <a:r>
                  <a:t>Note: </a:t>
                </a:r>
                <a:endParaRPr sz="2800"/>
              </a:p>
              <a:p>
                <a:pPr defTabSz="933450">
                  <a:lnSpc>
                    <a:spcPct val="90000"/>
                  </a:lnSpc>
                  <a:spcBef>
                    <a:spcPts val="800"/>
                  </a:spcBef>
                  <a:defRPr sz="2100">
                    <a:solidFill>
                      <a:srgbClr val="FFFFFF"/>
                    </a:solidFill>
                  </a:defRPr>
                </a:pPr>
                <a:r>
                  <a:t>DLSU-IBEHT’s projects and events are supported by DOST-PCHRD.</a:t>
                </a:r>
              </a:p>
            </p:txBody>
          </p:sp>
        </p:grpSp>
      </p:grpSp>
      <p:sp>
        <p:nvSpPr>
          <p:cNvPr id="144"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6"/>
          <p:cNvSpPr/>
          <p:nvPr/>
        </p:nvSpPr>
        <p:spPr>
          <a:xfrm>
            <a:off x="196644" y="226141"/>
            <a:ext cx="11828209" cy="1374061"/>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319" name="Title 1"/>
          <p:cNvSpPr txBox="1">
            <a:spLocks noGrp="1"/>
          </p:cNvSpPr>
          <p:nvPr>
            <p:ph type="title"/>
          </p:nvPr>
        </p:nvSpPr>
        <p:spPr>
          <a:prstGeom prst="rect">
            <a:avLst/>
          </a:prstGeom>
        </p:spPr>
        <p:txBody>
          <a:bodyPr/>
          <a:lstStyle>
            <a:lvl1pPr>
              <a:defRPr>
                <a:solidFill>
                  <a:srgbClr val="FFFFFF"/>
                </a:solidFill>
              </a:defRPr>
            </a:lvl1pPr>
          </a:lstStyle>
          <a:p>
            <a:r>
              <a:t>Understanding the Issues with Existing Devices</a:t>
            </a:r>
          </a:p>
        </p:txBody>
      </p:sp>
      <p:sp>
        <p:nvSpPr>
          <p:cNvPr id="320" name="Content Placeholder 2"/>
          <p:cNvSpPr txBox="1">
            <a:spLocks noGrp="1"/>
          </p:cNvSpPr>
          <p:nvPr>
            <p:ph type="body" sz="half" idx="1"/>
          </p:nvPr>
        </p:nvSpPr>
        <p:spPr>
          <a:prstGeom prst="rect">
            <a:avLst/>
          </a:prstGeom>
        </p:spPr>
        <p:txBody>
          <a:bodyPr/>
          <a:lstStyle/>
          <a:p>
            <a:r>
              <a:t>Can be broken into issues with these on the right </a:t>
            </a:r>
            <a:r>
              <a:rPr>
                <a:latin typeface="Wingdings"/>
                <a:ea typeface="Wingdings"/>
                <a:cs typeface="Wingdings"/>
                <a:sym typeface="Wingdings"/>
              </a:rPr>
              <a:t></a:t>
            </a:r>
          </a:p>
          <a:p>
            <a:pPr marL="685800" lvl="1" indent="-228600">
              <a:spcBef>
                <a:spcPts val="500"/>
              </a:spcBef>
              <a:defRPr sz="2400"/>
            </a:pPr>
            <a:r>
              <a:t>Idea Based on TRIZ</a:t>
            </a:r>
          </a:p>
          <a:p>
            <a:r>
              <a:t>User / Customer related issues</a:t>
            </a:r>
          </a:p>
        </p:txBody>
      </p:sp>
      <p:grpSp>
        <p:nvGrpSpPr>
          <p:cNvPr id="336" name="Content Placeholder 4"/>
          <p:cNvGrpSpPr/>
          <p:nvPr/>
        </p:nvGrpSpPr>
        <p:grpSpPr>
          <a:xfrm>
            <a:off x="6172198" y="1796847"/>
            <a:ext cx="4038603" cy="4525964"/>
            <a:chOff x="-1" y="0"/>
            <a:chExt cx="4038601" cy="4525962"/>
          </a:xfrm>
        </p:grpSpPr>
        <p:grpSp>
          <p:nvGrpSpPr>
            <p:cNvPr id="323" name="Group"/>
            <p:cNvGrpSpPr/>
            <p:nvPr/>
          </p:nvGrpSpPr>
          <p:grpSpPr>
            <a:xfrm>
              <a:off x="-2" y="-1"/>
              <a:ext cx="2019303" cy="2262982"/>
              <a:chOff x="0" y="0"/>
              <a:chExt cx="2019301" cy="2262981"/>
            </a:xfrm>
          </p:grpSpPr>
          <p:sp>
            <p:nvSpPr>
              <p:cNvPr id="321" name="Shape"/>
              <p:cNvSpPr/>
              <p:nvPr/>
            </p:nvSpPr>
            <p:spPr>
              <a:xfrm>
                <a:off x="1" y="0"/>
                <a:ext cx="2019301" cy="22629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212"/>
                    </a:lnTo>
                    <a:cubicBezTo>
                      <a:pt x="0" y="1438"/>
                      <a:pt x="1612" y="0"/>
                      <a:pt x="3600" y="0"/>
                    </a:cubicBezTo>
                    <a:lnTo>
                      <a:pt x="21600" y="0"/>
                    </a:lnTo>
                    <a:lnTo>
                      <a:pt x="21600" y="2160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322" name="Mass"/>
              <p:cNvSpPr txBox="1"/>
              <p:nvPr/>
            </p:nvSpPr>
            <p:spPr>
              <a:xfrm>
                <a:off x="0" y="363640"/>
                <a:ext cx="2019300" cy="96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Mass</a:t>
                </a:r>
              </a:p>
            </p:txBody>
          </p:sp>
        </p:grpSp>
        <p:grpSp>
          <p:nvGrpSpPr>
            <p:cNvPr id="326" name="Group"/>
            <p:cNvGrpSpPr/>
            <p:nvPr/>
          </p:nvGrpSpPr>
          <p:grpSpPr>
            <a:xfrm>
              <a:off x="2019300" y="-1"/>
              <a:ext cx="2019300" cy="2262983"/>
              <a:chOff x="0" y="0"/>
              <a:chExt cx="2019300" cy="2262981"/>
            </a:xfrm>
          </p:grpSpPr>
          <p:sp>
            <p:nvSpPr>
              <p:cNvPr id="324" name="Shape"/>
              <p:cNvSpPr/>
              <p:nvPr/>
            </p:nvSpPr>
            <p:spPr>
              <a:xfrm>
                <a:off x="0" y="-1"/>
                <a:ext cx="2019300" cy="22629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cubicBezTo>
                      <a:pt x="19988" y="0"/>
                      <a:pt x="21600" y="1438"/>
                      <a:pt x="21600" y="3212"/>
                    </a:cubicBezTo>
                    <a:lnTo>
                      <a:pt x="21600" y="21600"/>
                    </a:lnTo>
                    <a:lnTo>
                      <a:pt x="0" y="2160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325" name="Space"/>
              <p:cNvSpPr txBox="1"/>
              <p:nvPr/>
            </p:nvSpPr>
            <p:spPr>
              <a:xfrm>
                <a:off x="0" y="363638"/>
                <a:ext cx="2019300" cy="969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Space</a:t>
                </a:r>
              </a:p>
            </p:txBody>
          </p:sp>
        </p:grpSp>
        <p:grpSp>
          <p:nvGrpSpPr>
            <p:cNvPr id="329" name="Group"/>
            <p:cNvGrpSpPr/>
            <p:nvPr/>
          </p:nvGrpSpPr>
          <p:grpSpPr>
            <a:xfrm>
              <a:off x="-1" y="2262981"/>
              <a:ext cx="2019301" cy="2262982"/>
              <a:chOff x="0" y="0"/>
              <a:chExt cx="2019300" cy="2262981"/>
            </a:xfrm>
          </p:grpSpPr>
          <p:sp>
            <p:nvSpPr>
              <p:cNvPr id="327" name="Shape"/>
              <p:cNvSpPr/>
              <p:nvPr/>
            </p:nvSpPr>
            <p:spPr>
              <a:xfrm>
                <a:off x="0" y="0"/>
                <a:ext cx="2019300" cy="22629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600" y="21600"/>
                    </a:lnTo>
                    <a:cubicBezTo>
                      <a:pt x="1612" y="21600"/>
                      <a:pt x="0" y="20162"/>
                      <a:pt x="0" y="18388"/>
                    </a:cubicBezTo>
                    <a:lnTo>
                      <a:pt x="0" y="0"/>
                    </a:lnTo>
                    <a:lnTo>
                      <a:pt x="21600" y="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328" name="Energy"/>
              <p:cNvSpPr txBox="1"/>
              <p:nvPr/>
            </p:nvSpPr>
            <p:spPr>
              <a:xfrm>
                <a:off x="0" y="929383"/>
                <a:ext cx="2019301" cy="969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Energy</a:t>
                </a:r>
              </a:p>
            </p:txBody>
          </p:sp>
        </p:grpSp>
        <p:grpSp>
          <p:nvGrpSpPr>
            <p:cNvPr id="332" name="Group"/>
            <p:cNvGrpSpPr/>
            <p:nvPr/>
          </p:nvGrpSpPr>
          <p:grpSpPr>
            <a:xfrm>
              <a:off x="2019299" y="2262981"/>
              <a:ext cx="2019301" cy="2262982"/>
              <a:chOff x="0" y="0"/>
              <a:chExt cx="2019300" cy="2262981"/>
            </a:xfrm>
          </p:grpSpPr>
          <p:sp>
            <p:nvSpPr>
              <p:cNvPr id="330" name="Shape"/>
              <p:cNvSpPr/>
              <p:nvPr/>
            </p:nvSpPr>
            <p:spPr>
              <a:xfrm>
                <a:off x="0" y="0"/>
                <a:ext cx="2019301" cy="22629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8388"/>
                    </a:lnTo>
                    <a:cubicBezTo>
                      <a:pt x="21600" y="20162"/>
                      <a:pt x="19988" y="21600"/>
                      <a:pt x="18000" y="21600"/>
                    </a:cubicBezTo>
                    <a:lnTo>
                      <a:pt x="0" y="21600"/>
                    </a:lnTo>
                    <a:lnTo>
                      <a:pt x="0" y="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331" name="Cost"/>
              <p:cNvSpPr txBox="1"/>
              <p:nvPr/>
            </p:nvSpPr>
            <p:spPr>
              <a:xfrm>
                <a:off x="0" y="929383"/>
                <a:ext cx="2019300" cy="96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Cost</a:t>
                </a:r>
              </a:p>
            </p:txBody>
          </p:sp>
        </p:grpSp>
        <p:grpSp>
          <p:nvGrpSpPr>
            <p:cNvPr id="335" name="Group"/>
            <p:cNvGrpSpPr/>
            <p:nvPr/>
          </p:nvGrpSpPr>
          <p:grpSpPr>
            <a:xfrm>
              <a:off x="1413510" y="1697235"/>
              <a:ext cx="1211581" cy="1131491"/>
              <a:chOff x="0" y="0"/>
              <a:chExt cx="1211580" cy="1131490"/>
            </a:xfrm>
          </p:grpSpPr>
          <p:sp>
            <p:nvSpPr>
              <p:cNvPr id="333" name="Rounded Rectangle"/>
              <p:cNvSpPr/>
              <p:nvPr/>
            </p:nvSpPr>
            <p:spPr>
              <a:xfrm>
                <a:off x="0" y="0"/>
                <a:ext cx="1211581" cy="1131491"/>
              </a:xfrm>
              <a:prstGeom prst="roundRect">
                <a:avLst>
                  <a:gd name="adj" fmla="val 16667"/>
                </a:avLst>
              </a:prstGeom>
              <a:gradFill flip="none" rotWithShape="1">
                <a:gsLst>
                  <a:gs pos="0">
                    <a:srgbClr val="B9C3E3"/>
                  </a:gs>
                  <a:gs pos="50000">
                    <a:srgbClr val="ACB9E0"/>
                  </a:gs>
                  <a:gs pos="100000">
                    <a:srgbClr val="95A2CA"/>
                  </a:gs>
                </a:gsLst>
                <a:lin ang="5400000" scaled="0"/>
              </a:gradFill>
              <a:ln w="12700" cap="flat">
                <a:noFill/>
                <a:miter lim="400000"/>
              </a:ln>
              <a:effectLst/>
            </p:spPr>
            <p:txBody>
              <a:bodyPr wrap="square" lIns="45719" tIns="45719" rIns="45719" bIns="45719" numCol="1" anchor="ctr">
                <a:noAutofit/>
              </a:bodyPr>
              <a:lstStyle/>
              <a:p>
                <a:pPr algn="ctr" defTabSz="844550">
                  <a:lnSpc>
                    <a:spcPct val="90000"/>
                  </a:lnSpc>
                  <a:spcBef>
                    <a:spcPts val="1100"/>
                  </a:spcBef>
                  <a:defRPr sz="2800"/>
                </a:pPr>
                <a:endParaRPr/>
              </a:p>
            </p:txBody>
          </p:sp>
          <p:sp>
            <p:nvSpPr>
              <p:cNvPr id="334" name="Solutions"/>
              <p:cNvSpPr txBox="1"/>
              <p:nvPr/>
            </p:nvSpPr>
            <p:spPr>
              <a:xfrm>
                <a:off x="55235" y="373932"/>
                <a:ext cx="1101111" cy="3836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9" tIns="72389" rIns="72389" bIns="72389" numCol="1" anchor="ctr">
                <a:spAutoFit/>
              </a:bodyPr>
              <a:lstStyle>
                <a:lvl1pPr algn="ctr" defTabSz="844550">
                  <a:lnSpc>
                    <a:spcPct val="90000"/>
                  </a:lnSpc>
                  <a:spcBef>
                    <a:spcPts val="700"/>
                  </a:spcBef>
                  <a:defRPr sz="1900"/>
                </a:lvl1pPr>
              </a:lstStyle>
              <a:p>
                <a:r>
                  <a:t>Solutions</a:t>
                </a:r>
              </a:p>
            </p:txBody>
          </p:sp>
        </p:grpSp>
      </p:grpSp>
      <p:sp>
        <p:nvSpPr>
          <p:cNvPr id="337"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 name="Picture 6" descr="Picture 6"/>
          <p:cNvPicPr>
            <a:picLocks noChangeAspect="1"/>
          </p:cNvPicPr>
          <p:nvPr/>
        </p:nvPicPr>
        <p:blipFill>
          <a:blip r:embed="rId2"/>
          <a:stretch>
            <a:fillRect/>
          </a:stretch>
        </p:blipFill>
        <p:spPr>
          <a:xfrm>
            <a:off x="3622625" y="1391894"/>
            <a:ext cx="4351338" cy="4351339"/>
          </a:xfrm>
          <a:prstGeom prst="rect">
            <a:avLst/>
          </a:prstGeom>
          <a:ln w="12700">
            <a:miter lim="400000"/>
          </a:ln>
        </p:spPr>
      </p:pic>
      <p:sp>
        <p:nvSpPr>
          <p:cNvPr id="340" name="Title 3"/>
          <p:cNvSpPr txBox="1">
            <a:spLocks noGrp="1"/>
          </p:cNvSpPr>
          <p:nvPr>
            <p:ph type="title"/>
          </p:nvPr>
        </p:nvSpPr>
        <p:spPr>
          <a:prstGeom prst="rect">
            <a:avLst/>
          </a:prstGeom>
        </p:spPr>
        <p:txBody>
          <a:bodyPr/>
          <a:lstStyle/>
          <a:p>
            <a:r>
              <a:t>Example Non Medical Application</a:t>
            </a:r>
          </a:p>
        </p:txBody>
      </p:sp>
      <p:sp>
        <p:nvSpPr>
          <p:cNvPr id="341" name="Content Placeholder 4"/>
          <p:cNvSpPr txBox="1">
            <a:spLocks noGrp="1"/>
          </p:cNvSpPr>
          <p:nvPr>
            <p:ph type="body" sz="quarter" idx="1"/>
          </p:nvPr>
        </p:nvSpPr>
        <p:spPr>
          <a:xfrm>
            <a:off x="838200" y="2008850"/>
            <a:ext cx="3487995" cy="966736"/>
          </a:xfrm>
          <a:prstGeom prst="rect">
            <a:avLst/>
          </a:prstGeom>
        </p:spPr>
        <p:txBody>
          <a:bodyPr/>
          <a:lstStyle>
            <a:lvl2pPr marL="685800" indent="-228600">
              <a:spcBef>
                <a:spcPts val="500"/>
              </a:spcBef>
              <a:defRPr sz="2400"/>
            </a:lvl2pPr>
          </a:lstStyle>
          <a:p>
            <a:r>
              <a:t>Mass</a:t>
            </a:r>
          </a:p>
          <a:p>
            <a:pPr lvl="1"/>
            <a:r>
              <a:t>Too Heavy</a:t>
            </a:r>
          </a:p>
        </p:txBody>
      </p:sp>
      <p:sp>
        <p:nvSpPr>
          <p:cNvPr id="342" name="Content Placeholder 4"/>
          <p:cNvSpPr txBox="1"/>
          <p:nvPr/>
        </p:nvSpPr>
        <p:spPr>
          <a:xfrm>
            <a:off x="883919" y="3293747"/>
            <a:ext cx="3396555" cy="2153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81000"/>
              </a:lnSpc>
              <a:spcBef>
                <a:spcPts val="1000"/>
              </a:spcBef>
              <a:buSzPct val="100000"/>
              <a:buFont typeface="Arial"/>
              <a:buChar char="•"/>
              <a:defRPr sz="2800"/>
            </a:pPr>
            <a:r>
              <a:t>Energy</a:t>
            </a:r>
          </a:p>
          <a:p>
            <a:pPr marL="685800" lvl="1" indent="-228600">
              <a:lnSpc>
                <a:spcPct val="81000"/>
              </a:lnSpc>
              <a:spcBef>
                <a:spcPts val="500"/>
              </a:spcBef>
              <a:buSzPct val="100000"/>
              <a:buFont typeface="Arial"/>
              <a:buChar char="•"/>
              <a:defRPr sz="2400"/>
            </a:pPr>
            <a:r>
              <a:t>Low Operation Duration on a fully charged pack</a:t>
            </a:r>
          </a:p>
          <a:p>
            <a:pPr marL="685800" lvl="1" indent="-228600">
              <a:lnSpc>
                <a:spcPct val="81000"/>
              </a:lnSpc>
              <a:spcBef>
                <a:spcPts val="500"/>
              </a:spcBef>
              <a:buSzPct val="100000"/>
              <a:buFont typeface="Arial"/>
              <a:buChar char="•"/>
              <a:defRPr sz="2400"/>
            </a:pPr>
            <a:r>
              <a:t>Batteries die out faster than expected</a:t>
            </a:r>
          </a:p>
        </p:txBody>
      </p:sp>
      <p:sp>
        <p:nvSpPr>
          <p:cNvPr id="343" name="Content Placeholder 4"/>
          <p:cNvSpPr txBox="1"/>
          <p:nvPr/>
        </p:nvSpPr>
        <p:spPr>
          <a:xfrm>
            <a:off x="7582144" y="2008850"/>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90000"/>
              </a:lnSpc>
              <a:spcBef>
                <a:spcPts val="1000"/>
              </a:spcBef>
              <a:buSzPct val="100000"/>
              <a:buFont typeface="Arial"/>
              <a:buChar char="•"/>
              <a:defRPr sz="2800"/>
            </a:lvl1pPr>
            <a:lvl2pPr marL="685800" indent="-228600">
              <a:lnSpc>
                <a:spcPct val="90000"/>
              </a:lnSpc>
              <a:spcBef>
                <a:spcPts val="500"/>
              </a:spcBef>
              <a:buSzPct val="100000"/>
              <a:buFont typeface="Arial"/>
              <a:buChar char="•"/>
              <a:defRPr sz="2400"/>
            </a:lvl2pPr>
          </a:lstStyle>
          <a:p>
            <a:r>
              <a:t>Space</a:t>
            </a:r>
          </a:p>
          <a:p>
            <a:pPr lvl="1"/>
            <a:r>
              <a:t>Too Large Profile</a:t>
            </a:r>
          </a:p>
        </p:txBody>
      </p:sp>
      <p:sp>
        <p:nvSpPr>
          <p:cNvPr id="344" name="Content Placeholder 4"/>
          <p:cNvSpPr txBox="1"/>
          <p:nvPr/>
        </p:nvSpPr>
        <p:spPr>
          <a:xfrm>
            <a:off x="7582144" y="3399047"/>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Cost</a:t>
            </a:r>
          </a:p>
          <a:p>
            <a:pPr lvl="1"/>
            <a:r>
              <a:t>Cannot match up with lower cost models from competitors</a:t>
            </a:r>
          </a:p>
        </p:txBody>
      </p:sp>
      <p:sp>
        <p:nvSpPr>
          <p:cNvPr id="345" name="Content Placeholder 4"/>
          <p:cNvSpPr txBox="1"/>
          <p:nvPr/>
        </p:nvSpPr>
        <p:spPr>
          <a:xfrm>
            <a:off x="7692757" y="4776496"/>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Ergonomics</a:t>
            </a:r>
          </a:p>
          <a:p>
            <a:pPr lvl="1"/>
            <a:r>
              <a:t>Difficult to place into position or to hold for long duration</a:t>
            </a:r>
          </a:p>
        </p:txBody>
      </p:sp>
      <p:grpSp>
        <p:nvGrpSpPr>
          <p:cNvPr id="348" name="Group 14"/>
          <p:cNvGrpSpPr/>
          <p:nvPr/>
        </p:nvGrpSpPr>
        <p:grpSpPr>
          <a:xfrm>
            <a:off x="8948964" y="319755"/>
            <a:ext cx="1648598" cy="989160"/>
            <a:chOff x="0" y="0"/>
            <a:chExt cx="1648597" cy="989158"/>
          </a:xfrm>
        </p:grpSpPr>
        <p:sp>
          <p:nvSpPr>
            <p:cNvPr id="346" name="Rectangle 15"/>
            <p:cNvSpPr/>
            <p:nvPr/>
          </p:nvSpPr>
          <p:spPr>
            <a:xfrm>
              <a:off x="-1" y="-1"/>
              <a:ext cx="1648599" cy="989160"/>
            </a:xfrm>
            <a:prstGeom prst="rect">
              <a:avLst/>
            </a:prstGeom>
            <a:gradFill flip="none" rotWithShape="1">
              <a:gsLst>
                <a:gs pos="0">
                  <a:schemeClr val="accent3"/>
                </a:gs>
                <a:gs pos="50000">
                  <a:schemeClr val="accent3"/>
                </a:gs>
                <a:gs pos="100000">
                  <a:schemeClr val="accent3"/>
                </a:gs>
              </a:gsLst>
              <a:lin ang="5400000" scaled="0"/>
            </a:gradFill>
            <a:ln w="12700" cap="flat">
              <a:noFill/>
              <a:miter lim="400000"/>
            </a:ln>
            <a:effectLst/>
          </p:spPr>
          <p:txBody>
            <a:bodyPr wrap="square" lIns="45719" tIns="45719" rIns="45719" bIns="45719" numCol="1" anchor="t">
              <a:noAutofit/>
            </a:bodyPr>
            <a:lstStyle/>
            <a:p>
              <a:endParaRPr/>
            </a:p>
          </p:txBody>
        </p:sp>
        <p:sp>
          <p:nvSpPr>
            <p:cNvPr id="347" name="TextBox 16"/>
            <p:cNvSpPr txBox="1"/>
            <p:nvPr/>
          </p:nvSpPr>
          <p:spPr>
            <a:xfrm>
              <a:off x="-1" y="76134"/>
              <a:ext cx="1648599"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sp>
        <p:nvSpPr>
          <p:cNvPr id="349"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
        <p:nvSpPr>
          <p:cNvPr id="350" name="Rectangle 2"/>
          <p:cNvSpPr/>
          <p:nvPr/>
        </p:nvSpPr>
        <p:spPr>
          <a:xfrm>
            <a:off x="6475228" y="2626242"/>
            <a:ext cx="276447" cy="212652"/>
          </a:xfrm>
          <a:prstGeom prst="rect">
            <a:avLst/>
          </a:prstGeom>
          <a:solidFill>
            <a:schemeClr val="accent4"/>
          </a:solidFill>
          <a:ln w="12700">
            <a:solidFill>
              <a:schemeClr val="accent4"/>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itle 1"/>
          <p:cNvSpPr txBox="1">
            <a:spLocks noGrp="1"/>
          </p:cNvSpPr>
          <p:nvPr>
            <p:ph type="title"/>
          </p:nvPr>
        </p:nvSpPr>
        <p:spPr>
          <a:prstGeom prst="rect">
            <a:avLst/>
          </a:prstGeom>
        </p:spPr>
        <p:txBody>
          <a:bodyPr/>
          <a:lstStyle/>
          <a:p>
            <a:r>
              <a:t>Questions for Non Medical Application</a:t>
            </a:r>
          </a:p>
        </p:txBody>
      </p:sp>
      <p:sp>
        <p:nvSpPr>
          <p:cNvPr id="353" name="Content Placeholder 2"/>
          <p:cNvSpPr txBox="1">
            <a:spLocks noGrp="1"/>
          </p:cNvSpPr>
          <p:nvPr>
            <p:ph type="body" sz="half" idx="1"/>
          </p:nvPr>
        </p:nvSpPr>
        <p:spPr>
          <a:prstGeom prst="rect">
            <a:avLst/>
          </a:prstGeom>
        </p:spPr>
        <p:txBody>
          <a:bodyPr/>
          <a:lstStyle/>
          <a:p>
            <a:r>
              <a:t>What will it be used to drill into?</a:t>
            </a:r>
          </a:p>
          <a:p>
            <a:pPr marL="685800" lvl="1" indent="-228600">
              <a:spcBef>
                <a:spcPts val="500"/>
              </a:spcBef>
              <a:defRPr sz="2400"/>
            </a:pPr>
            <a:r>
              <a:t>Wood</a:t>
            </a:r>
          </a:p>
          <a:p>
            <a:pPr marL="685800" lvl="1" indent="-228600">
              <a:spcBef>
                <a:spcPts val="500"/>
              </a:spcBef>
              <a:defRPr sz="2400"/>
            </a:pPr>
            <a:r>
              <a:t>Metal</a:t>
            </a:r>
          </a:p>
          <a:p>
            <a:pPr marL="685800" lvl="1" indent="-228600">
              <a:spcBef>
                <a:spcPts val="500"/>
              </a:spcBef>
              <a:defRPr sz="2400"/>
            </a:pPr>
            <a:r>
              <a:t>Concrete</a:t>
            </a:r>
          </a:p>
          <a:p>
            <a:r>
              <a:t>Overall Mass of device</a:t>
            </a:r>
          </a:p>
          <a:p>
            <a:r>
              <a:t>Overall Speed of Rotary End</a:t>
            </a:r>
          </a:p>
          <a:p>
            <a:r>
              <a:t>Technology of Motor</a:t>
            </a:r>
          </a:p>
          <a:p>
            <a:r>
              <a:t>Battery Management Module</a:t>
            </a:r>
          </a:p>
        </p:txBody>
      </p:sp>
      <p:pic>
        <p:nvPicPr>
          <p:cNvPr id="354" name="Picture 2" descr="Picture 2"/>
          <p:cNvPicPr>
            <a:picLocks noChangeAspect="1"/>
          </p:cNvPicPr>
          <p:nvPr/>
        </p:nvPicPr>
        <p:blipFill>
          <a:blip r:embed="rId2"/>
          <a:stretch>
            <a:fillRect/>
          </a:stretch>
        </p:blipFill>
        <p:spPr>
          <a:xfrm>
            <a:off x="6587331" y="1825625"/>
            <a:ext cx="4351339" cy="4351338"/>
          </a:xfrm>
          <a:prstGeom prst="rect">
            <a:avLst/>
          </a:prstGeom>
          <a:ln w="12700">
            <a:miter lim="400000"/>
          </a:ln>
        </p:spPr>
      </p:pic>
      <p:grpSp>
        <p:nvGrpSpPr>
          <p:cNvPr id="357" name="Group 4"/>
          <p:cNvGrpSpPr/>
          <p:nvPr/>
        </p:nvGrpSpPr>
        <p:grpSpPr>
          <a:xfrm>
            <a:off x="9981351" y="533326"/>
            <a:ext cx="1648599" cy="989160"/>
            <a:chOff x="0" y="0"/>
            <a:chExt cx="1648597" cy="989158"/>
          </a:xfrm>
        </p:grpSpPr>
        <p:sp>
          <p:nvSpPr>
            <p:cNvPr id="355" name="Rectangle 5"/>
            <p:cNvSpPr/>
            <p:nvPr/>
          </p:nvSpPr>
          <p:spPr>
            <a:xfrm>
              <a:off x="-1" y="-1"/>
              <a:ext cx="1648599" cy="989160"/>
            </a:xfrm>
            <a:prstGeom prst="rect">
              <a:avLst/>
            </a:prstGeom>
            <a:gradFill flip="none" rotWithShape="1">
              <a:gsLst>
                <a:gs pos="0">
                  <a:schemeClr val="accent5"/>
                </a:gs>
                <a:gs pos="50000">
                  <a:schemeClr val="accent5"/>
                </a:gs>
                <a:gs pos="100000">
                  <a:schemeClr val="accent5"/>
                </a:gs>
              </a:gsLst>
              <a:lin ang="5400000" scaled="0"/>
            </a:gradFill>
            <a:ln w="12700" cap="flat">
              <a:noFill/>
              <a:miter lim="400000"/>
            </a:ln>
            <a:effectLst/>
          </p:spPr>
          <p:txBody>
            <a:bodyPr wrap="square" lIns="45719" tIns="45719" rIns="45719" bIns="45719" numCol="1" anchor="t">
              <a:noAutofit/>
            </a:bodyPr>
            <a:lstStyle/>
            <a:p>
              <a:endParaRPr/>
            </a:p>
          </p:txBody>
        </p:sp>
        <p:sp>
          <p:nvSpPr>
            <p:cNvPr id="356" name="TextBox 6"/>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sp>
        <p:nvSpPr>
          <p:cNvPr id="358"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
        <p:nvSpPr>
          <p:cNvPr id="359" name="Rectangle 7"/>
          <p:cNvSpPr/>
          <p:nvPr/>
        </p:nvSpPr>
        <p:spPr>
          <a:xfrm>
            <a:off x="9398861" y="3072808"/>
            <a:ext cx="351194" cy="202020"/>
          </a:xfrm>
          <a:prstGeom prst="rect">
            <a:avLst/>
          </a:prstGeom>
          <a:solidFill>
            <a:schemeClr val="accent4"/>
          </a:solidFill>
          <a:ln w="12700">
            <a:solidFill>
              <a:schemeClr val="accent4"/>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Rectangle 1030"/>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62" name="Rectangle 1032"/>
          <p:cNvSpPr/>
          <p:nvPr/>
        </p:nvSpPr>
        <p:spPr>
          <a:xfrm rot="5400000" flipH="1">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endParaRPr/>
          </a:p>
        </p:txBody>
      </p:sp>
      <p:sp>
        <p:nvSpPr>
          <p:cNvPr id="363" name="Rectangle 1034"/>
          <p:cNvSpPr/>
          <p:nvPr/>
        </p:nvSpPr>
        <p:spPr>
          <a:xfrm rot="5400000" flipH="1">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endParaRPr/>
          </a:p>
        </p:txBody>
      </p:sp>
      <p:sp>
        <p:nvSpPr>
          <p:cNvPr id="364" name="Rectangle 1036"/>
          <p:cNvSpPr/>
          <p:nvPr/>
        </p:nvSpPr>
        <p:spPr>
          <a:xfrm rot="5400000" flipH="1">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endParaRPr/>
          </a:p>
        </p:txBody>
      </p:sp>
      <p:sp>
        <p:nvSpPr>
          <p:cNvPr id="365" name="Freeform: Shape 1038"/>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endParaRPr/>
          </a:p>
        </p:txBody>
      </p:sp>
      <p:sp>
        <p:nvSpPr>
          <p:cNvPr id="366" name="Rectangle 1040"/>
          <p:cNvSpPr/>
          <p:nvPr/>
        </p:nvSpPr>
        <p:spPr>
          <a:xfrm rot="5400000" flipH="1">
            <a:off x="-1410093" y="1399943"/>
            <a:ext cx="6858004"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endParaRPr/>
          </a:p>
        </p:txBody>
      </p:sp>
      <p:sp>
        <p:nvSpPr>
          <p:cNvPr id="367" name="Title 3"/>
          <p:cNvSpPr txBox="1">
            <a:spLocks noGrp="1"/>
          </p:cNvSpPr>
          <p:nvPr>
            <p:ph type="title"/>
          </p:nvPr>
        </p:nvSpPr>
        <p:spPr>
          <a:xfrm>
            <a:off x="466721" y="586854"/>
            <a:ext cx="3201368" cy="3387499"/>
          </a:xfrm>
          <a:prstGeom prst="rect">
            <a:avLst/>
          </a:prstGeom>
        </p:spPr>
        <p:txBody>
          <a:bodyPr anchor="b"/>
          <a:lstStyle/>
          <a:p>
            <a:pPr algn="r">
              <a:defRPr sz="4000">
                <a:solidFill>
                  <a:srgbClr val="FFFFFF"/>
                </a:solidFill>
              </a:defRPr>
            </a:pPr>
            <a:r>
              <a:t>Outline of </a:t>
            </a:r>
            <a:br/>
            <a:r>
              <a:t>Product Specifications </a:t>
            </a:r>
          </a:p>
        </p:txBody>
      </p:sp>
      <p:pic>
        <p:nvPicPr>
          <p:cNvPr id="368" name="Content Placeholder 7" descr="Content Placeholder 7"/>
          <p:cNvPicPr>
            <a:picLocks noChangeAspect="1"/>
          </p:cNvPicPr>
          <p:nvPr/>
        </p:nvPicPr>
        <p:blipFill>
          <a:blip r:embed="rId2"/>
          <a:stretch>
            <a:fillRect/>
          </a:stretch>
        </p:blipFill>
        <p:spPr>
          <a:xfrm>
            <a:off x="4367695" y="586855"/>
            <a:ext cx="3025776" cy="4676198"/>
          </a:xfrm>
          <a:prstGeom prst="rect">
            <a:avLst/>
          </a:prstGeom>
          <a:ln w="12700">
            <a:miter lim="400000"/>
          </a:ln>
        </p:spPr>
      </p:pic>
      <p:pic>
        <p:nvPicPr>
          <p:cNvPr id="369" name="Picture 9" descr="Picture 9"/>
          <p:cNvPicPr>
            <a:picLocks noChangeAspect="1"/>
          </p:cNvPicPr>
          <p:nvPr/>
        </p:nvPicPr>
        <p:blipFill>
          <a:blip r:embed="rId3"/>
          <a:stretch>
            <a:fillRect/>
          </a:stretch>
        </p:blipFill>
        <p:spPr>
          <a:xfrm>
            <a:off x="7795445" y="3686173"/>
            <a:ext cx="3991533" cy="2238688"/>
          </a:xfrm>
          <a:prstGeom prst="rect">
            <a:avLst/>
          </a:prstGeom>
          <a:ln w="12700">
            <a:miter lim="400000"/>
          </a:ln>
        </p:spPr>
      </p:pic>
      <p:pic>
        <p:nvPicPr>
          <p:cNvPr id="370" name="Picture 15" descr="Picture 15"/>
          <p:cNvPicPr>
            <a:picLocks noChangeAspect="1"/>
          </p:cNvPicPr>
          <p:nvPr/>
        </p:nvPicPr>
        <p:blipFill>
          <a:blip r:embed="rId4"/>
          <a:stretch>
            <a:fillRect/>
          </a:stretch>
        </p:blipFill>
        <p:spPr>
          <a:xfrm>
            <a:off x="7600767" y="1767801"/>
            <a:ext cx="4186211" cy="1603376"/>
          </a:xfrm>
          <a:prstGeom prst="rect">
            <a:avLst/>
          </a:prstGeom>
          <a:ln w="12700">
            <a:miter lim="400000"/>
          </a:ln>
        </p:spPr>
      </p:pic>
      <p:pic>
        <p:nvPicPr>
          <p:cNvPr id="371" name="Picture 2" descr="Picture 2"/>
          <p:cNvPicPr>
            <a:picLocks noChangeAspect="1"/>
          </p:cNvPicPr>
          <p:nvPr/>
        </p:nvPicPr>
        <p:blipFill>
          <a:blip r:embed="rId5"/>
          <a:stretch>
            <a:fillRect/>
          </a:stretch>
        </p:blipFill>
        <p:spPr>
          <a:xfrm>
            <a:off x="7912892" y="283903"/>
            <a:ext cx="1603376" cy="1603376"/>
          </a:xfrm>
          <a:prstGeom prst="rect">
            <a:avLst/>
          </a:prstGeom>
          <a:ln w="12700">
            <a:miter lim="400000"/>
          </a:ln>
        </p:spPr>
      </p:pic>
      <p:sp>
        <p:nvSpPr>
          <p:cNvPr id="372" name="Rectangle 1"/>
          <p:cNvSpPr/>
          <p:nvPr/>
        </p:nvSpPr>
        <p:spPr>
          <a:xfrm>
            <a:off x="8952614" y="724414"/>
            <a:ext cx="180754" cy="106326"/>
          </a:xfrm>
          <a:prstGeom prst="rect">
            <a:avLst/>
          </a:prstGeom>
          <a:solidFill>
            <a:schemeClr val="accent4"/>
          </a:solidFill>
          <a:ln w="12700">
            <a:solidFill>
              <a:schemeClr val="accent4"/>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itle 1"/>
          <p:cNvSpPr txBox="1">
            <a:spLocks noGrp="1"/>
          </p:cNvSpPr>
          <p:nvPr>
            <p:ph type="title"/>
          </p:nvPr>
        </p:nvSpPr>
        <p:spPr>
          <a:xfrm>
            <a:off x="838200" y="365125"/>
            <a:ext cx="6742470" cy="1325563"/>
          </a:xfrm>
          <a:prstGeom prst="rect">
            <a:avLst/>
          </a:prstGeom>
        </p:spPr>
        <p:txBody>
          <a:bodyPr/>
          <a:lstStyle/>
          <a:p>
            <a:r>
              <a:t>Consumer Evaluation</a:t>
            </a:r>
          </a:p>
        </p:txBody>
      </p:sp>
      <p:sp>
        <p:nvSpPr>
          <p:cNvPr id="375" name="Content Placeholder 2"/>
          <p:cNvSpPr txBox="1">
            <a:spLocks noGrp="1"/>
          </p:cNvSpPr>
          <p:nvPr>
            <p:ph type="body" sz="half" idx="1"/>
          </p:nvPr>
        </p:nvSpPr>
        <p:spPr>
          <a:prstGeom prst="rect">
            <a:avLst/>
          </a:prstGeom>
        </p:spPr>
        <p:txBody>
          <a:bodyPr/>
          <a:lstStyle/>
          <a:p>
            <a:r>
              <a:t>Performance when drilling different media</a:t>
            </a:r>
          </a:p>
          <a:p>
            <a:r>
              <a:t>Battery Charger Performance Time to Full Charge</a:t>
            </a:r>
          </a:p>
          <a:p>
            <a:r>
              <a:t>Specifications</a:t>
            </a:r>
          </a:p>
          <a:p>
            <a:pPr marL="685800" lvl="1" indent="-228600">
              <a:spcBef>
                <a:spcPts val="500"/>
              </a:spcBef>
              <a:defRPr sz="2400"/>
            </a:pPr>
            <a:r>
              <a:t>Fully Assembled Mass</a:t>
            </a:r>
          </a:p>
          <a:p>
            <a:r>
              <a:t>People Centered Activities like Focus Studies</a:t>
            </a:r>
          </a:p>
        </p:txBody>
      </p:sp>
      <p:pic>
        <p:nvPicPr>
          <p:cNvPr id="376" name="Content Placeholder 8" descr="Content Placeholder 8"/>
          <p:cNvPicPr>
            <a:picLocks noChangeAspect="1"/>
          </p:cNvPicPr>
          <p:nvPr/>
        </p:nvPicPr>
        <p:blipFill>
          <a:blip r:embed="rId2"/>
          <a:stretch>
            <a:fillRect/>
          </a:stretch>
        </p:blipFill>
        <p:spPr>
          <a:xfrm>
            <a:off x="5930658" y="1986820"/>
            <a:ext cx="5071640" cy="2420150"/>
          </a:xfrm>
          <a:prstGeom prst="rect">
            <a:avLst/>
          </a:prstGeom>
          <a:ln w="12700">
            <a:miter lim="400000"/>
          </a:ln>
        </p:spPr>
      </p:pic>
      <p:grpSp>
        <p:nvGrpSpPr>
          <p:cNvPr id="379" name="Group 4"/>
          <p:cNvGrpSpPr/>
          <p:nvPr/>
        </p:nvGrpSpPr>
        <p:grpSpPr>
          <a:xfrm>
            <a:off x="9519236" y="456691"/>
            <a:ext cx="1648598" cy="989160"/>
            <a:chOff x="0" y="0"/>
            <a:chExt cx="1648597" cy="989158"/>
          </a:xfrm>
        </p:grpSpPr>
        <p:sp>
          <p:nvSpPr>
            <p:cNvPr id="377" name="Rectangle 5"/>
            <p:cNvSpPr/>
            <p:nvPr/>
          </p:nvSpPr>
          <p:spPr>
            <a:xfrm>
              <a:off x="-1" y="-1"/>
              <a:ext cx="1648599" cy="989160"/>
            </a:xfrm>
            <a:prstGeom prst="rect">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378" name="TextBox 6"/>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Evaluation</a:t>
              </a:r>
            </a:p>
          </p:txBody>
        </p:sp>
      </p:grpSp>
      <p:sp>
        <p:nvSpPr>
          <p:cNvPr id="380"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Title 1"/>
          <p:cNvSpPr txBox="1">
            <a:spLocks noGrp="1"/>
          </p:cNvSpPr>
          <p:nvPr>
            <p:ph type="title"/>
          </p:nvPr>
        </p:nvSpPr>
        <p:spPr>
          <a:xfrm>
            <a:off x="831987" y="385473"/>
            <a:ext cx="6356608" cy="1843285"/>
          </a:xfrm>
          <a:prstGeom prst="rect">
            <a:avLst/>
          </a:prstGeom>
        </p:spPr>
        <p:txBody>
          <a:bodyPr/>
          <a:lstStyle>
            <a:lvl1pPr>
              <a:defRPr sz="4000"/>
            </a:lvl1pPr>
          </a:lstStyle>
          <a:p>
            <a:r>
              <a:t>Two Possible Directions in Biomedical Design Engineering</a:t>
            </a:r>
          </a:p>
        </p:txBody>
      </p:sp>
      <p:sp>
        <p:nvSpPr>
          <p:cNvPr id="383"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grpSp>
        <p:nvGrpSpPr>
          <p:cNvPr id="408" name="Content Placeholder 10"/>
          <p:cNvGrpSpPr/>
          <p:nvPr/>
        </p:nvGrpSpPr>
        <p:grpSpPr>
          <a:xfrm>
            <a:off x="4269776" y="1828005"/>
            <a:ext cx="3652446" cy="4346576"/>
            <a:chOff x="0" y="0"/>
            <a:chExt cx="3652444" cy="4346574"/>
          </a:xfrm>
        </p:grpSpPr>
        <p:sp>
          <p:nvSpPr>
            <p:cNvPr id="384" name="Line"/>
            <p:cNvSpPr/>
            <p:nvPr/>
          </p:nvSpPr>
          <p:spPr>
            <a:xfrm>
              <a:off x="1826223" y="826345"/>
              <a:ext cx="999878" cy="347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12700" cap="flat">
              <a:solidFill>
                <a:srgbClr val="365A9B"/>
              </a:solidFill>
              <a:prstDash val="solid"/>
              <a:miter lim="800000"/>
            </a:ln>
            <a:effectLst/>
          </p:spPr>
          <p:txBody>
            <a:bodyPr wrap="square" lIns="45719" tIns="45719" rIns="45719" bIns="45719" numCol="1" anchor="t">
              <a:noAutofit/>
            </a:bodyPr>
            <a:lstStyle/>
            <a:p>
              <a:pPr>
                <a:lnSpc>
                  <a:spcPct val="90000"/>
                </a:lnSpc>
                <a:spcBef>
                  <a:spcPts val="1000"/>
                </a:spcBef>
                <a:defRPr sz="2800"/>
              </a:pPr>
              <a:endParaRPr/>
            </a:p>
          </p:txBody>
        </p:sp>
        <p:sp>
          <p:nvSpPr>
            <p:cNvPr id="385" name="Line"/>
            <p:cNvSpPr/>
            <p:nvPr/>
          </p:nvSpPr>
          <p:spPr>
            <a:xfrm>
              <a:off x="165268" y="1999754"/>
              <a:ext cx="247905" cy="19336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3D67B1"/>
              </a:solidFill>
              <a:prstDash val="solid"/>
              <a:miter lim="800000"/>
            </a:ln>
            <a:effectLst/>
          </p:spPr>
          <p:txBody>
            <a:bodyPr wrap="square" lIns="45719" tIns="45719" rIns="45719" bIns="45719" numCol="1" anchor="t">
              <a:noAutofit/>
            </a:bodyPr>
            <a:lstStyle/>
            <a:p>
              <a:pPr>
                <a:lnSpc>
                  <a:spcPct val="90000"/>
                </a:lnSpc>
                <a:spcBef>
                  <a:spcPts val="1000"/>
                </a:spcBef>
                <a:defRPr sz="2800"/>
              </a:pPr>
              <a:endParaRPr/>
            </a:p>
          </p:txBody>
        </p:sp>
        <p:sp>
          <p:nvSpPr>
            <p:cNvPr id="386" name="Line"/>
            <p:cNvSpPr/>
            <p:nvPr/>
          </p:nvSpPr>
          <p:spPr>
            <a:xfrm>
              <a:off x="165268" y="1999754"/>
              <a:ext cx="247905" cy="7602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3D67B1"/>
              </a:solidFill>
              <a:prstDash val="solid"/>
              <a:miter lim="800000"/>
            </a:ln>
            <a:effectLst/>
          </p:spPr>
          <p:txBody>
            <a:bodyPr wrap="square" lIns="45719" tIns="45719" rIns="45719" bIns="45719" numCol="1" anchor="t">
              <a:noAutofit/>
            </a:bodyPr>
            <a:lstStyle/>
            <a:p>
              <a:pPr>
                <a:lnSpc>
                  <a:spcPct val="90000"/>
                </a:lnSpc>
                <a:spcBef>
                  <a:spcPts val="1000"/>
                </a:spcBef>
                <a:defRPr sz="2800"/>
              </a:pPr>
              <a:endParaRPr/>
            </a:p>
          </p:txBody>
        </p:sp>
        <p:sp>
          <p:nvSpPr>
            <p:cNvPr id="387" name="Line"/>
            <p:cNvSpPr/>
            <p:nvPr/>
          </p:nvSpPr>
          <p:spPr>
            <a:xfrm>
              <a:off x="826344" y="826345"/>
              <a:ext cx="999878" cy="3470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12700" cap="flat">
              <a:solidFill>
                <a:srgbClr val="365A9B"/>
              </a:solidFill>
              <a:prstDash val="solid"/>
              <a:miter lim="800000"/>
            </a:ln>
            <a:effectLst/>
          </p:spPr>
          <p:txBody>
            <a:bodyPr wrap="square" lIns="45719" tIns="45719" rIns="45719" bIns="45719" numCol="1" anchor="t">
              <a:noAutofit/>
            </a:bodyPr>
            <a:lstStyle/>
            <a:p>
              <a:pPr>
                <a:lnSpc>
                  <a:spcPct val="90000"/>
                </a:lnSpc>
                <a:spcBef>
                  <a:spcPts val="1000"/>
                </a:spcBef>
                <a:defRPr sz="2800"/>
              </a:pPr>
              <a:endParaRPr/>
            </a:p>
          </p:txBody>
        </p:sp>
        <p:grpSp>
          <p:nvGrpSpPr>
            <p:cNvPr id="390" name="Group"/>
            <p:cNvGrpSpPr/>
            <p:nvPr/>
          </p:nvGrpSpPr>
          <p:grpSpPr>
            <a:xfrm>
              <a:off x="999878" y="0"/>
              <a:ext cx="1652690" cy="826345"/>
              <a:chOff x="0" y="0"/>
              <a:chExt cx="1652689" cy="826344"/>
            </a:xfrm>
          </p:grpSpPr>
          <p:sp>
            <p:nvSpPr>
              <p:cNvPr id="388" name="Rectangle"/>
              <p:cNvSpPr/>
              <p:nvPr/>
            </p:nvSpPr>
            <p:spPr>
              <a:xfrm>
                <a:off x="-1" y="-1"/>
                <a:ext cx="1652691" cy="826346"/>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389" name="Biomedical Engineering"/>
              <p:cNvSpPr txBox="1"/>
              <p:nvPr/>
            </p:nvSpPr>
            <p:spPr>
              <a:xfrm>
                <a:off x="602024" y="181893"/>
                <a:ext cx="1050666" cy="462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 tIns="10160" rIns="10160" bIns="10160" numCol="1" anchor="ctr">
                <a:spAutoFit/>
              </a:bodyPr>
              <a:lstStyle>
                <a:lvl1pPr algn="ctr" defTabSz="711200">
                  <a:lnSpc>
                    <a:spcPct val="90000"/>
                  </a:lnSpc>
                  <a:spcBef>
                    <a:spcPts val="600"/>
                  </a:spcBef>
                  <a:defRPr sz="1600">
                    <a:solidFill>
                      <a:srgbClr val="FFFFFF"/>
                    </a:solidFill>
                  </a:defRPr>
                </a:lvl1pPr>
              </a:lstStyle>
              <a:p>
                <a:r>
                  <a:t>Biomedical Engineering</a:t>
                </a:r>
              </a:p>
            </p:txBody>
          </p:sp>
        </p:grpSp>
        <p:sp>
          <p:nvSpPr>
            <p:cNvPr id="391" name="Rectangle"/>
            <p:cNvSpPr/>
            <p:nvPr/>
          </p:nvSpPr>
          <p:spPr>
            <a:xfrm>
              <a:off x="1082512" y="82635"/>
              <a:ext cx="495806" cy="661076"/>
            </a:xfrm>
            <a:prstGeom prst="rect">
              <a:avLst/>
            </a:prstGeom>
            <a:solidFill>
              <a:srgbClr val="BFC8E4"/>
            </a:solidFill>
            <a:ln w="12700" cap="flat">
              <a:solidFill>
                <a:srgbClr val="FFFFFF"/>
              </a:solidFill>
              <a:prstDash val="solid"/>
              <a:miter lim="800000"/>
            </a:ln>
            <a:effectLst/>
          </p:spPr>
          <p:txBody>
            <a:bodyPr wrap="square" lIns="45719" tIns="45719" rIns="45719" bIns="45719" numCol="1" anchor="t">
              <a:noAutofit/>
            </a:bodyPr>
            <a:lstStyle/>
            <a:p>
              <a:pPr>
                <a:lnSpc>
                  <a:spcPct val="90000"/>
                </a:lnSpc>
                <a:spcBef>
                  <a:spcPts val="1000"/>
                </a:spcBef>
                <a:defRPr sz="2800"/>
              </a:pPr>
              <a:endParaRPr/>
            </a:p>
          </p:txBody>
        </p:sp>
        <p:grpSp>
          <p:nvGrpSpPr>
            <p:cNvPr id="394" name="Group"/>
            <p:cNvGrpSpPr/>
            <p:nvPr/>
          </p:nvGrpSpPr>
          <p:grpSpPr>
            <a:xfrm>
              <a:off x="0" y="1173410"/>
              <a:ext cx="1652690" cy="826345"/>
              <a:chOff x="0" y="0"/>
              <a:chExt cx="1652689" cy="826344"/>
            </a:xfrm>
          </p:grpSpPr>
          <p:sp>
            <p:nvSpPr>
              <p:cNvPr id="392" name="Rectangle"/>
              <p:cNvSpPr/>
              <p:nvPr/>
            </p:nvSpPr>
            <p:spPr>
              <a:xfrm>
                <a:off x="-1" y="-1"/>
                <a:ext cx="1652691" cy="826346"/>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393" name="Science"/>
              <p:cNvSpPr txBox="1"/>
              <p:nvPr/>
            </p:nvSpPr>
            <p:spPr>
              <a:xfrm>
                <a:off x="602024" y="298435"/>
                <a:ext cx="1050666" cy="2294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 tIns="10160" rIns="10160" bIns="10160" numCol="1" anchor="ctr">
                <a:spAutoFit/>
              </a:bodyPr>
              <a:lstStyle>
                <a:lvl1pPr algn="ctr" defTabSz="711200">
                  <a:lnSpc>
                    <a:spcPct val="90000"/>
                  </a:lnSpc>
                  <a:spcBef>
                    <a:spcPts val="600"/>
                  </a:spcBef>
                  <a:defRPr sz="1600">
                    <a:solidFill>
                      <a:srgbClr val="FFFFFF"/>
                    </a:solidFill>
                  </a:defRPr>
                </a:lvl1pPr>
              </a:lstStyle>
              <a:p>
                <a:r>
                  <a:t>Science</a:t>
                </a:r>
              </a:p>
            </p:txBody>
          </p:sp>
        </p:grpSp>
        <p:sp>
          <p:nvSpPr>
            <p:cNvPr id="395" name="Rectangle"/>
            <p:cNvSpPr/>
            <p:nvPr/>
          </p:nvSpPr>
          <p:spPr>
            <a:xfrm>
              <a:off x="82634" y="1256045"/>
              <a:ext cx="495806" cy="661076"/>
            </a:xfrm>
            <a:prstGeom prst="rect">
              <a:avLst/>
            </a:prstGeom>
            <a:solidFill>
              <a:srgbClr val="BFC8E4"/>
            </a:solidFill>
            <a:ln w="12700" cap="flat">
              <a:solidFill>
                <a:srgbClr val="FFFFFF"/>
              </a:solidFill>
              <a:prstDash val="solid"/>
              <a:miter lim="800000"/>
            </a:ln>
            <a:effectLst/>
          </p:spPr>
          <p:txBody>
            <a:bodyPr wrap="square" lIns="45719" tIns="45719" rIns="45719" bIns="45719" numCol="1" anchor="t">
              <a:noAutofit/>
            </a:bodyPr>
            <a:lstStyle/>
            <a:p>
              <a:pPr>
                <a:lnSpc>
                  <a:spcPct val="90000"/>
                </a:lnSpc>
                <a:spcBef>
                  <a:spcPts val="1000"/>
                </a:spcBef>
                <a:defRPr sz="2800"/>
              </a:pPr>
              <a:endParaRPr/>
            </a:p>
          </p:txBody>
        </p:sp>
        <p:grpSp>
          <p:nvGrpSpPr>
            <p:cNvPr id="398" name="Group"/>
            <p:cNvGrpSpPr/>
            <p:nvPr/>
          </p:nvGrpSpPr>
          <p:grpSpPr>
            <a:xfrm>
              <a:off x="413172" y="2346819"/>
              <a:ext cx="1652690" cy="826345"/>
              <a:chOff x="0" y="0"/>
              <a:chExt cx="1652689" cy="826344"/>
            </a:xfrm>
          </p:grpSpPr>
          <p:sp>
            <p:nvSpPr>
              <p:cNvPr id="396" name="Rectangle"/>
              <p:cNvSpPr/>
              <p:nvPr/>
            </p:nvSpPr>
            <p:spPr>
              <a:xfrm>
                <a:off x="-1" y="-1"/>
                <a:ext cx="1652691" cy="826346"/>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397" name="Technique"/>
              <p:cNvSpPr txBox="1"/>
              <p:nvPr/>
            </p:nvSpPr>
            <p:spPr>
              <a:xfrm>
                <a:off x="602024" y="298435"/>
                <a:ext cx="1050666" cy="2294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 tIns="10160" rIns="10160" bIns="10160" numCol="1" anchor="ctr">
                <a:spAutoFit/>
              </a:bodyPr>
              <a:lstStyle>
                <a:lvl1pPr algn="ctr" defTabSz="711200">
                  <a:lnSpc>
                    <a:spcPct val="90000"/>
                  </a:lnSpc>
                  <a:spcBef>
                    <a:spcPts val="600"/>
                  </a:spcBef>
                  <a:defRPr sz="1600">
                    <a:solidFill>
                      <a:srgbClr val="FFFFFF"/>
                    </a:solidFill>
                  </a:defRPr>
                </a:lvl1pPr>
              </a:lstStyle>
              <a:p>
                <a:r>
                  <a:t>Technique</a:t>
                </a:r>
              </a:p>
            </p:txBody>
          </p:sp>
        </p:grpSp>
        <p:sp>
          <p:nvSpPr>
            <p:cNvPr id="399" name="Rectangle"/>
            <p:cNvSpPr/>
            <p:nvPr/>
          </p:nvSpPr>
          <p:spPr>
            <a:xfrm>
              <a:off x="495806" y="2429454"/>
              <a:ext cx="495806" cy="661076"/>
            </a:xfrm>
            <a:prstGeom prst="rect">
              <a:avLst/>
            </a:prstGeom>
            <a:solidFill>
              <a:srgbClr val="BFC8E4"/>
            </a:solidFill>
            <a:ln w="12700" cap="flat">
              <a:solidFill>
                <a:srgbClr val="FFFFFF"/>
              </a:solidFill>
              <a:prstDash val="solid"/>
              <a:miter lim="800000"/>
            </a:ln>
            <a:effectLst/>
          </p:spPr>
          <p:txBody>
            <a:bodyPr wrap="square" lIns="45719" tIns="45719" rIns="45719" bIns="45719" numCol="1" anchor="t">
              <a:noAutofit/>
            </a:bodyPr>
            <a:lstStyle/>
            <a:p>
              <a:pPr>
                <a:lnSpc>
                  <a:spcPct val="90000"/>
                </a:lnSpc>
                <a:spcBef>
                  <a:spcPts val="1000"/>
                </a:spcBef>
                <a:defRPr sz="2800"/>
              </a:pPr>
              <a:endParaRPr/>
            </a:p>
          </p:txBody>
        </p:sp>
        <p:grpSp>
          <p:nvGrpSpPr>
            <p:cNvPr id="402" name="Group"/>
            <p:cNvGrpSpPr/>
            <p:nvPr/>
          </p:nvGrpSpPr>
          <p:grpSpPr>
            <a:xfrm>
              <a:off x="413172" y="3520230"/>
              <a:ext cx="1652690" cy="826345"/>
              <a:chOff x="0" y="0"/>
              <a:chExt cx="1652689" cy="826344"/>
            </a:xfrm>
          </p:grpSpPr>
          <p:sp>
            <p:nvSpPr>
              <p:cNvPr id="400" name="Rectangle"/>
              <p:cNvSpPr/>
              <p:nvPr/>
            </p:nvSpPr>
            <p:spPr>
              <a:xfrm>
                <a:off x="-1" y="-1"/>
                <a:ext cx="1652691" cy="826346"/>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401" name="Materials"/>
              <p:cNvSpPr txBox="1"/>
              <p:nvPr/>
            </p:nvSpPr>
            <p:spPr>
              <a:xfrm>
                <a:off x="602024" y="298435"/>
                <a:ext cx="1050666" cy="2294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 tIns="10160" rIns="10160" bIns="10160" numCol="1" anchor="ctr">
                <a:spAutoFit/>
              </a:bodyPr>
              <a:lstStyle>
                <a:lvl1pPr algn="ctr" defTabSz="711200">
                  <a:lnSpc>
                    <a:spcPct val="90000"/>
                  </a:lnSpc>
                  <a:spcBef>
                    <a:spcPts val="600"/>
                  </a:spcBef>
                  <a:defRPr sz="1600">
                    <a:solidFill>
                      <a:srgbClr val="FFFFFF"/>
                    </a:solidFill>
                  </a:defRPr>
                </a:lvl1pPr>
              </a:lstStyle>
              <a:p>
                <a:r>
                  <a:t>Materials</a:t>
                </a:r>
              </a:p>
            </p:txBody>
          </p:sp>
        </p:grpSp>
        <p:sp>
          <p:nvSpPr>
            <p:cNvPr id="403" name="Rectangle"/>
            <p:cNvSpPr/>
            <p:nvPr/>
          </p:nvSpPr>
          <p:spPr>
            <a:xfrm>
              <a:off x="495806" y="3602864"/>
              <a:ext cx="495806" cy="661076"/>
            </a:xfrm>
            <a:prstGeom prst="rect">
              <a:avLst/>
            </a:prstGeom>
            <a:solidFill>
              <a:srgbClr val="BFC8E4"/>
            </a:solidFill>
            <a:ln w="12700" cap="flat">
              <a:solidFill>
                <a:srgbClr val="FFFFFF"/>
              </a:solidFill>
              <a:prstDash val="solid"/>
              <a:miter lim="800000"/>
            </a:ln>
            <a:effectLst/>
          </p:spPr>
          <p:txBody>
            <a:bodyPr wrap="square" lIns="45719" tIns="45719" rIns="45719" bIns="45719" numCol="1" anchor="t">
              <a:noAutofit/>
            </a:bodyPr>
            <a:lstStyle/>
            <a:p>
              <a:pPr>
                <a:lnSpc>
                  <a:spcPct val="90000"/>
                </a:lnSpc>
                <a:spcBef>
                  <a:spcPts val="1000"/>
                </a:spcBef>
                <a:defRPr sz="2800"/>
              </a:pPr>
              <a:endParaRPr/>
            </a:p>
          </p:txBody>
        </p:sp>
        <p:grpSp>
          <p:nvGrpSpPr>
            <p:cNvPr id="406" name="Group"/>
            <p:cNvGrpSpPr/>
            <p:nvPr/>
          </p:nvGrpSpPr>
          <p:grpSpPr>
            <a:xfrm>
              <a:off x="1999755" y="1173410"/>
              <a:ext cx="1652690" cy="826345"/>
              <a:chOff x="0" y="0"/>
              <a:chExt cx="1652689" cy="826344"/>
            </a:xfrm>
          </p:grpSpPr>
          <p:sp>
            <p:nvSpPr>
              <p:cNvPr id="404" name="Rectangle"/>
              <p:cNvSpPr/>
              <p:nvPr/>
            </p:nvSpPr>
            <p:spPr>
              <a:xfrm>
                <a:off x="-1" y="-1"/>
                <a:ext cx="1652691" cy="826346"/>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405" name="Full Product"/>
              <p:cNvSpPr txBox="1"/>
              <p:nvPr/>
            </p:nvSpPr>
            <p:spPr>
              <a:xfrm>
                <a:off x="602024" y="298435"/>
                <a:ext cx="1050666" cy="2294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160" tIns="10160" rIns="10160" bIns="10160" numCol="1" anchor="ctr">
                <a:spAutoFit/>
              </a:bodyPr>
              <a:lstStyle>
                <a:lvl1pPr algn="ctr" defTabSz="711200">
                  <a:lnSpc>
                    <a:spcPct val="90000"/>
                  </a:lnSpc>
                  <a:spcBef>
                    <a:spcPts val="600"/>
                  </a:spcBef>
                  <a:defRPr sz="1600">
                    <a:solidFill>
                      <a:srgbClr val="FFFFFF"/>
                    </a:solidFill>
                  </a:defRPr>
                </a:lvl1pPr>
              </a:lstStyle>
              <a:p>
                <a:r>
                  <a:t>Full Product</a:t>
                </a:r>
              </a:p>
            </p:txBody>
          </p:sp>
        </p:grpSp>
        <p:sp>
          <p:nvSpPr>
            <p:cNvPr id="407" name="Rectangle"/>
            <p:cNvSpPr/>
            <p:nvPr/>
          </p:nvSpPr>
          <p:spPr>
            <a:xfrm>
              <a:off x="2082389" y="1256045"/>
              <a:ext cx="495806" cy="661076"/>
            </a:xfrm>
            <a:prstGeom prst="rect">
              <a:avLst/>
            </a:prstGeom>
            <a:solidFill>
              <a:srgbClr val="BFC8E4"/>
            </a:solidFill>
            <a:ln w="12700" cap="flat">
              <a:solidFill>
                <a:srgbClr val="FFFFFF"/>
              </a:solidFill>
              <a:prstDash val="solid"/>
              <a:miter lim="800000"/>
            </a:ln>
            <a:effectLst/>
          </p:spPr>
          <p:txBody>
            <a:bodyPr wrap="square" lIns="45719" tIns="45719" rIns="45719" bIns="45719" numCol="1" anchor="t">
              <a:noAutofit/>
            </a:bodyPr>
            <a:lstStyle/>
            <a:p>
              <a:pPr>
                <a:lnSpc>
                  <a:spcPct val="90000"/>
                </a:lnSpc>
                <a:spcBef>
                  <a:spcPts val="1000"/>
                </a:spcBef>
                <a:defRPr sz="2800"/>
              </a:pPr>
              <a:endParaRP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Rectangle 10"/>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72" name="Title 1"/>
          <p:cNvSpPr txBox="1">
            <a:spLocks noGrp="1"/>
          </p:cNvSpPr>
          <p:nvPr>
            <p:ph type="title"/>
          </p:nvPr>
        </p:nvSpPr>
        <p:spPr>
          <a:xfrm>
            <a:off x="831987" y="385473"/>
            <a:ext cx="6356608" cy="1843285"/>
          </a:xfrm>
          <a:prstGeom prst="rect">
            <a:avLst/>
          </a:prstGeom>
        </p:spPr>
        <p:txBody>
          <a:bodyPr/>
          <a:lstStyle>
            <a:lvl1pPr>
              <a:defRPr sz="4000"/>
            </a:lvl1pPr>
          </a:lstStyle>
          <a:p>
            <a:r>
              <a:rPr lang="en-GB" dirty="0"/>
              <a:t>Modified </a:t>
            </a:r>
            <a:r>
              <a:rPr dirty="0"/>
              <a:t>Design Process</a:t>
            </a:r>
          </a:p>
        </p:txBody>
      </p:sp>
      <p:pic>
        <p:nvPicPr>
          <p:cNvPr id="274" name="Picture 6" descr="Picture 6"/>
          <p:cNvPicPr>
            <a:picLocks noChangeAspect="1"/>
          </p:cNvPicPr>
          <p:nvPr/>
        </p:nvPicPr>
        <p:blipFill>
          <a:blip r:embed="rId2"/>
          <a:srcRect l="9514" r="42617" b="2"/>
          <a:stretch>
            <a:fillRect/>
          </a:stretch>
        </p:blipFill>
        <p:spPr>
          <a:xfrm>
            <a:off x="7556408" y="557189"/>
            <a:ext cx="3995930" cy="5571897"/>
          </a:xfrm>
          <a:prstGeom prst="rect">
            <a:avLst/>
          </a:prstGeom>
          <a:ln w="12700">
            <a:miter lim="400000"/>
          </a:ln>
        </p:spPr>
      </p:pic>
      <p:grpSp>
        <p:nvGrpSpPr>
          <p:cNvPr id="306" name="Content Placeholder 3"/>
          <p:cNvGrpSpPr/>
          <p:nvPr/>
        </p:nvGrpSpPr>
        <p:grpSpPr>
          <a:xfrm>
            <a:off x="1159128" y="2401864"/>
            <a:ext cx="5704149" cy="3725831"/>
            <a:chOff x="0" y="0"/>
            <a:chExt cx="5704147" cy="3725830"/>
          </a:xfrm>
        </p:grpSpPr>
        <p:sp>
          <p:nvSpPr>
            <p:cNvPr id="275" name="Line"/>
            <p:cNvSpPr/>
            <p:nvPr/>
          </p:nvSpPr>
          <p:spPr>
            <a:xfrm>
              <a:off x="1646796" y="494579"/>
              <a:ext cx="348578" cy="1"/>
            </a:xfrm>
            <a:prstGeom prst="line">
              <a:avLst/>
            </a:prstGeom>
            <a:noFill/>
            <a:ln w="6350" cap="flat">
              <a:solidFill>
                <a:schemeClr val="accent2"/>
              </a:solidFill>
              <a:prstDash val="solid"/>
              <a:miter lim="800000"/>
              <a:tailEnd type="triangle" w="med" len="med"/>
            </a:ln>
            <a:effectLst/>
          </p:spPr>
          <p:txBody>
            <a:bodyPr wrap="square" lIns="45719" tIns="45719" rIns="45719" bIns="45719" numCol="1" anchor="t">
              <a:noAutofit/>
            </a:bodyPr>
            <a:lstStyle/>
            <a:p>
              <a:endParaRPr/>
            </a:p>
          </p:txBody>
        </p:sp>
        <p:grpSp>
          <p:nvGrpSpPr>
            <p:cNvPr id="278" name="Group"/>
            <p:cNvGrpSpPr/>
            <p:nvPr/>
          </p:nvGrpSpPr>
          <p:grpSpPr>
            <a:xfrm>
              <a:off x="0" y="0"/>
              <a:ext cx="1648598" cy="989159"/>
              <a:chOff x="0" y="0"/>
              <a:chExt cx="1648597" cy="989158"/>
            </a:xfrm>
          </p:grpSpPr>
          <p:sp>
            <p:nvSpPr>
              <p:cNvPr id="276" name="Rectangle"/>
              <p:cNvSpPr/>
              <p:nvPr/>
            </p:nvSpPr>
            <p:spPr>
              <a:xfrm>
                <a:off x="-1" y="-1"/>
                <a:ext cx="1648599" cy="989160"/>
              </a:xfrm>
              <a:prstGeom prst="rect">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77" name="Need for Product / Service"/>
              <p:cNvSpPr txBox="1"/>
              <p:nvPr/>
            </p:nvSpPr>
            <p:spPr>
              <a:xfrm>
                <a:off x="0" y="192677"/>
                <a:ext cx="1648598" cy="603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Need for Product / Service</a:t>
                </a:r>
              </a:p>
            </p:txBody>
          </p:sp>
        </p:grpSp>
        <p:sp>
          <p:nvSpPr>
            <p:cNvPr id="279" name="Line"/>
            <p:cNvSpPr/>
            <p:nvPr/>
          </p:nvSpPr>
          <p:spPr>
            <a:xfrm>
              <a:off x="3674571" y="494579"/>
              <a:ext cx="348578" cy="1"/>
            </a:xfrm>
            <a:prstGeom prst="line">
              <a:avLst/>
            </a:prstGeom>
            <a:noFill/>
            <a:ln w="6350" cap="flat">
              <a:solidFill>
                <a:schemeClr val="accent3"/>
              </a:solidFill>
              <a:prstDash val="solid"/>
              <a:miter lim="800000"/>
              <a:tailEnd type="triangle" w="med" len="med"/>
            </a:ln>
            <a:effectLst/>
          </p:spPr>
          <p:txBody>
            <a:bodyPr wrap="square" lIns="45719" tIns="45719" rIns="45719" bIns="45719" numCol="1" anchor="t">
              <a:noAutofit/>
            </a:bodyPr>
            <a:lstStyle/>
            <a:p>
              <a:endParaRPr/>
            </a:p>
          </p:txBody>
        </p:sp>
        <p:grpSp>
          <p:nvGrpSpPr>
            <p:cNvPr id="282" name="Group"/>
            <p:cNvGrpSpPr/>
            <p:nvPr/>
          </p:nvGrpSpPr>
          <p:grpSpPr>
            <a:xfrm>
              <a:off x="2027774" y="0"/>
              <a:ext cx="1648598" cy="989159"/>
              <a:chOff x="0" y="0"/>
              <a:chExt cx="1648597" cy="989158"/>
            </a:xfrm>
          </p:grpSpPr>
          <p:sp>
            <p:nvSpPr>
              <p:cNvPr id="280" name="Rectangle"/>
              <p:cNvSpPr/>
              <p:nvPr/>
            </p:nvSpPr>
            <p:spPr>
              <a:xfrm>
                <a:off x="-1" y="-1"/>
                <a:ext cx="1648599" cy="989160"/>
              </a:xfrm>
              <a:prstGeom prst="rect">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81" name="Problem Definition &amp; Understanding"/>
              <p:cNvSpPr txBox="1"/>
              <p:nvPr/>
            </p:nvSpPr>
            <p:spPr>
              <a:xfrm>
                <a:off x="0" y="76134"/>
                <a:ext cx="1648598"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sp>
          <p:nvSpPr>
            <p:cNvPr id="283" name="Line"/>
            <p:cNvSpPr/>
            <p:nvPr/>
          </p:nvSpPr>
          <p:spPr>
            <a:xfrm>
              <a:off x="824299" y="987358"/>
              <a:ext cx="4055549" cy="3485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60"/>
                  </a:lnTo>
                  <a:lnTo>
                    <a:pt x="0" y="11860"/>
                  </a:lnTo>
                  <a:lnTo>
                    <a:pt x="0" y="21600"/>
                  </a:lnTo>
                </a:path>
              </a:pathLst>
            </a:custGeom>
            <a:noFill/>
            <a:ln w="6350" cap="flat">
              <a:solidFill>
                <a:schemeClr val="accent4"/>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1100"/>
                </a:spcBef>
                <a:defRPr sz="500"/>
              </a:pPr>
              <a:endParaRPr/>
            </a:p>
          </p:txBody>
        </p:sp>
        <p:grpSp>
          <p:nvGrpSpPr>
            <p:cNvPr id="286" name="Group"/>
            <p:cNvGrpSpPr/>
            <p:nvPr/>
          </p:nvGrpSpPr>
          <p:grpSpPr>
            <a:xfrm>
              <a:off x="4055550" y="0"/>
              <a:ext cx="1648598" cy="989159"/>
              <a:chOff x="0" y="0"/>
              <a:chExt cx="1648597" cy="989158"/>
            </a:xfrm>
          </p:grpSpPr>
          <p:sp>
            <p:nvSpPr>
              <p:cNvPr id="284" name="Rectangle"/>
              <p:cNvSpPr/>
              <p:nvPr/>
            </p:nvSpPr>
            <p:spPr>
              <a:xfrm>
                <a:off x="-1" y="-1"/>
                <a:ext cx="1648599" cy="989160"/>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85" name="Research Preparation"/>
              <p:cNvSpPr txBox="1"/>
              <p:nvPr/>
            </p:nvSpPr>
            <p:spPr>
              <a:xfrm>
                <a:off x="0" y="192677"/>
                <a:ext cx="1648598" cy="6038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Research Preparation</a:t>
                </a:r>
              </a:p>
            </p:txBody>
          </p:sp>
        </p:grpSp>
        <p:sp>
          <p:nvSpPr>
            <p:cNvPr id="287" name="Line"/>
            <p:cNvSpPr/>
            <p:nvPr/>
          </p:nvSpPr>
          <p:spPr>
            <a:xfrm>
              <a:off x="1646796" y="1862915"/>
              <a:ext cx="348578" cy="1"/>
            </a:xfrm>
            <a:prstGeom prst="line">
              <a:avLst/>
            </a:prstGeom>
            <a:noFill/>
            <a:ln w="6350" cap="flat">
              <a:solidFill>
                <a:schemeClr val="accent5"/>
              </a:solidFill>
              <a:prstDash val="solid"/>
              <a:miter lim="800000"/>
              <a:tailEnd type="triangle" w="med" len="med"/>
            </a:ln>
            <a:effectLst/>
          </p:spPr>
          <p:txBody>
            <a:bodyPr wrap="square" lIns="45719" tIns="45719" rIns="45719" bIns="45719" numCol="1" anchor="t">
              <a:noAutofit/>
            </a:bodyPr>
            <a:lstStyle/>
            <a:p>
              <a:endParaRPr/>
            </a:p>
          </p:txBody>
        </p:sp>
        <p:grpSp>
          <p:nvGrpSpPr>
            <p:cNvPr id="290" name="Group"/>
            <p:cNvGrpSpPr/>
            <p:nvPr/>
          </p:nvGrpSpPr>
          <p:grpSpPr>
            <a:xfrm>
              <a:off x="0" y="1368336"/>
              <a:ext cx="1648598" cy="989159"/>
              <a:chOff x="0" y="0"/>
              <a:chExt cx="1648597" cy="989158"/>
            </a:xfrm>
          </p:grpSpPr>
          <p:sp>
            <p:nvSpPr>
              <p:cNvPr id="288" name="Rectangle"/>
              <p:cNvSpPr/>
              <p:nvPr/>
            </p:nvSpPr>
            <p:spPr>
              <a:xfrm>
                <a:off x="-1" y="-1"/>
                <a:ext cx="1648599" cy="989160"/>
              </a:xfrm>
              <a:prstGeom prst="rect">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89" name="Conceptualiz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sp>
          <p:nvSpPr>
            <p:cNvPr id="291" name="Line"/>
            <p:cNvSpPr/>
            <p:nvPr/>
          </p:nvSpPr>
          <p:spPr>
            <a:xfrm>
              <a:off x="3674571" y="1862915"/>
              <a:ext cx="348578" cy="1"/>
            </a:xfrm>
            <a:prstGeom prst="line">
              <a:avLst/>
            </a:prstGeom>
            <a:noFill/>
            <a:ln w="6350" cap="flat">
              <a:solidFill>
                <a:schemeClr val="accent6"/>
              </a:solidFill>
              <a:prstDash val="solid"/>
              <a:miter lim="800000"/>
              <a:tailEnd type="triangle" w="med" len="med"/>
            </a:ln>
            <a:effectLst/>
          </p:spPr>
          <p:txBody>
            <a:bodyPr wrap="square" lIns="45719" tIns="45719" rIns="45719" bIns="45719" numCol="1" anchor="t">
              <a:noAutofit/>
            </a:bodyPr>
            <a:lstStyle/>
            <a:p>
              <a:endParaRPr/>
            </a:p>
          </p:txBody>
        </p:sp>
        <p:grpSp>
          <p:nvGrpSpPr>
            <p:cNvPr id="294" name="Group"/>
            <p:cNvGrpSpPr/>
            <p:nvPr/>
          </p:nvGrpSpPr>
          <p:grpSpPr>
            <a:xfrm>
              <a:off x="2027774" y="1368336"/>
              <a:ext cx="1648598" cy="989159"/>
              <a:chOff x="0" y="0"/>
              <a:chExt cx="1648597" cy="989158"/>
            </a:xfrm>
          </p:grpSpPr>
          <p:sp>
            <p:nvSpPr>
              <p:cNvPr id="292" name="Rectangle"/>
              <p:cNvSpPr/>
              <p:nvPr/>
            </p:nvSpPr>
            <p:spPr>
              <a:xfrm>
                <a:off x="-1" y="-1"/>
                <a:ext cx="1648599" cy="989160"/>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93" name="Synthesis"/>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Synthesis</a:t>
                </a:r>
              </a:p>
            </p:txBody>
          </p:sp>
        </p:grpSp>
        <p:sp>
          <p:nvSpPr>
            <p:cNvPr id="295" name="Line"/>
            <p:cNvSpPr/>
            <p:nvPr/>
          </p:nvSpPr>
          <p:spPr>
            <a:xfrm>
              <a:off x="824299" y="2355694"/>
              <a:ext cx="4055549" cy="3485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60"/>
                  </a:lnTo>
                  <a:lnTo>
                    <a:pt x="0" y="11860"/>
                  </a:lnTo>
                  <a:lnTo>
                    <a:pt x="0" y="21600"/>
                  </a:lnTo>
                </a:path>
              </a:pathLst>
            </a:custGeom>
            <a:noFill/>
            <a:ln w="6350" cap="flat">
              <a:solidFill>
                <a:schemeClr val="accent2"/>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1100"/>
                </a:spcBef>
                <a:defRPr sz="500"/>
              </a:pPr>
              <a:endParaRPr/>
            </a:p>
          </p:txBody>
        </p:sp>
        <p:grpSp>
          <p:nvGrpSpPr>
            <p:cNvPr id="298" name="Group"/>
            <p:cNvGrpSpPr/>
            <p:nvPr/>
          </p:nvGrpSpPr>
          <p:grpSpPr>
            <a:xfrm>
              <a:off x="4055550" y="1368336"/>
              <a:ext cx="1648598" cy="989159"/>
              <a:chOff x="0" y="0"/>
              <a:chExt cx="1648597" cy="989158"/>
            </a:xfrm>
          </p:grpSpPr>
          <p:sp>
            <p:nvSpPr>
              <p:cNvPr id="296" name="Rectangle"/>
              <p:cNvSpPr/>
              <p:nvPr/>
            </p:nvSpPr>
            <p:spPr>
              <a:xfrm>
                <a:off x="-1" y="-1"/>
                <a:ext cx="1648599" cy="989160"/>
              </a:xfrm>
              <a:prstGeom prst="rect">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297" name="Evalu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Evaluation</a:t>
                </a:r>
              </a:p>
            </p:txBody>
          </p:sp>
        </p:grpSp>
        <p:sp>
          <p:nvSpPr>
            <p:cNvPr id="299" name="Line"/>
            <p:cNvSpPr/>
            <p:nvPr/>
          </p:nvSpPr>
          <p:spPr>
            <a:xfrm>
              <a:off x="1646796" y="3231251"/>
              <a:ext cx="348578" cy="1"/>
            </a:xfrm>
            <a:prstGeom prst="line">
              <a:avLst/>
            </a:prstGeom>
            <a:noFill/>
            <a:ln w="6350" cap="flat">
              <a:solidFill>
                <a:schemeClr val="accent3"/>
              </a:solidFill>
              <a:prstDash val="solid"/>
              <a:miter lim="800000"/>
              <a:tailEnd type="triangle" w="med" len="med"/>
            </a:ln>
            <a:effectLst/>
          </p:spPr>
          <p:txBody>
            <a:bodyPr wrap="square" lIns="45719" tIns="45719" rIns="45719" bIns="45719" numCol="1" anchor="t">
              <a:noAutofit/>
            </a:bodyPr>
            <a:lstStyle/>
            <a:p>
              <a:endParaRPr/>
            </a:p>
          </p:txBody>
        </p:sp>
        <p:grpSp>
          <p:nvGrpSpPr>
            <p:cNvPr id="302" name="Group"/>
            <p:cNvGrpSpPr/>
            <p:nvPr/>
          </p:nvGrpSpPr>
          <p:grpSpPr>
            <a:xfrm>
              <a:off x="0" y="2736672"/>
              <a:ext cx="1648598" cy="989159"/>
              <a:chOff x="0" y="0"/>
              <a:chExt cx="1648597" cy="989158"/>
            </a:xfrm>
          </p:grpSpPr>
          <p:sp>
            <p:nvSpPr>
              <p:cNvPr id="300" name="Rectangle"/>
              <p:cNvSpPr/>
              <p:nvPr/>
            </p:nvSpPr>
            <p:spPr>
              <a:xfrm>
                <a:off x="-1" y="-1"/>
                <a:ext cx="1648599" cy="989160"/>
              </a:xfrm>
              <a:prstGeom prst="rect">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301" name="Optimiz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Optimization</a:t>
                </a:r>
              </a:p>
            </p:txBody>
          </p:sp>
        </p:grpSp>
        <p:grpSp>
          <p:nvGrpSpPr>
            <p:cNvPr id="305" name="Group"/>
            <p:cNvGrpSpPr/>
            <p:nvPr/>
          </p:nvGrpSpPr>
          <p:grpSpPr>
            <a:xfrm>
              <a:off x="2027774" y="2736672"/>
              <a:ext cx="1648598" cy="989159"/>
              <a:chOff x="0" y="0"/>
              <a:chExt cx="1648597" cy="989158"/>
            </a:xfrm>
          </p:grpSpPr>
          <p:sp>
            <p:nvSpPr>
              <p:cNvPr id="303" name="Rectangle"/>
              <p:cNvSpPr/>
              <p:nvPr/>
            </p:nvSpPr>
            <p:spPr>
              <a:xfrm>
                <a:off x="-1" y="-1"/>
                <a:ext cx="1648599" cy="989160"/>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1100"/>
                  </a:spcBef>
                  <a:defRPr sz="2800">
                    <a:solidFill>
                      <a:srgbClr val="FFFFFF"/>
                    </a:solidFill>
                  </a:defRPr>
                </a:pPr>
                <a:endParaRPr/>
              </a:p>
            </p:txBody>
          </p:sp>
          <p:sp>
            <p:nvSpPr>
              <p:cNvPr id="304" name="Presentation"/>
              <p:cNvSpPr txBox="1"/>
              <p:nvPr/>
            </p:nvSpPr>
            <p:spPr>
              <a:xfrm>
                <a:off x="0" y="309219"/>
                <a:ext cx="1648598"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Presentation</a:t>
                </a:r>
              </a:p>
            </p:txBody>
          </p:sp>
        </p:grpSp>
      </p:grpSp>
      <p:sp>
        <p:nvSpPr>
          <p:cNvPr id="307" name="Straight Arrow Connector 7"/>
          <p:cNvSpPr/>
          <p:nvPr/>
        </p:nvSpPr>
        <p:spPr>
          <a:xfrm flipH="1" flipV="1">
            <a:off x="2163096" y="2054942"/>
            <a:ext cx="4817807" cy="1"/>
          </a:xfrm>
          <a:prstGeom prst="line">
            <a:avLst/>
          </a:prstGeom>
          <a:ln w="6350">
            <a:solidFill>
              <a:schemeClr val="accent1"/>
            </a:solidFill>
            <a:miter/>
            <a:tailEnd type="triangle"/>
          </a:ln>
        </p:spPr>
        <p:txBody>
          <a:bodyPr lIns="45719" rIns="45719"/>
          <a:lstStyle/>
          <a:p>
            <a:endParaRPr/>
          </a:p>
        </p:txBody>
      </p:sp>
      <p:sp>
        <p:nvSpPr>
          <p:cNvPr id="308" name="Straight Arrow Connector 9"/>
          <p:cNvSpPr/>
          <p:nvPr/>
        </p:nvSpPr>
        <p:spPr>
          <a:xfrm>
            <a:off x="2163097" y="2054942"/>
            <a:ext cx="1" cy="345531"/>
          </a:xfrm>
          <a:prstGeom prst="line">
            <a:avLst/>
          </a:prstGeom>
          <a:ln w="6350">
            <a:solidFill>
              <a:schemeClr val="accent1"/>
            </a:solidFill>
            <a:miter/>
            <a:tailEnd type="triangle"/>
          </a:ln>
        </p:spPr>
        <p:txBody>
          <a:bodyPr lIns="45719" rIns="45719"/>
          <a:lstStyle/>
          <a:p>
            <a:endParaRPr/>
          </a:p>
        </p:txBody>
      </p:sp>
      <p:sp>
        <p:nvSpPr>
          <p:cNvPr id="309" name="Straight Arrow Connector 12"/>
          <p:cNvSpPr/>
          <p:nvPr/>
        </p:nvSpPr>
        <p:spPr>
          <a:xfrm flipV="1">
            <a:off x="6980903" y="2054941"/>
            <a:ext cx="1" cy="3539614"/>
          </a:xfrm>
          <a:prstGeom prst="line">
            <a:avLst/>
          </a:prstGeom>
          <a:ln w="6350">
            <a:solidFill>
              <a:schemeClr val="accent1"/>
            </a:solidFill>
            <a:miter/>
            <a:tailEnd type="triangle"/>
          </a:ln>
        </p:spPr>
        <p:txBody>
          <a:bodyPr lIns="45719" rIns="45719"/>
          <a:lstStyle/>
          <a:p>
            <a:endParaRPr/>
          </a:p>
        </p:txBody>
      </p:sp>
      <p:sp>
        <p:nvSpPr>
          <p:cNvPr id="310" name="Straight Arrow Connector 14"/>
          <p:cNvSpPr/>
          <p:nvPr/>
        </p:nvSpPr>
        <p:spPr>
          <a:xfrm>
            <a:off x="4847302" y="5594555"/>
            <a:ext cx="2133601" cy="1"/>
          </a:xfrm>
          <a:prstGeom prst="line">
            <a:avLst/>
          </a:prstGeom>
          <a:ln w="6350">
            <a:solidFill>
              <a:schemeClr val="accent1"/>
            </a:solidFill>
            <a:miter/>
            <a:tailEnd type="triangle"/>
          </a:ln>
        </p:spPr>
        <p:txBody>
          <a:bodyPr lIns="45719" rIns="45719"/>
          <a:lstStyle/>
          <a:p>
            <a:endParaRPr/>
          </a:p>
        </p:txBody>
      </p:sp>
      <p:sp>
        <p:nvSpPr>
          <p:cNvPr id="311"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cxnSp>
        <p:nvCxnSpPr>
          <p:cNvPr id="3" name="Connector: Elbow 2">
            <a:extLst>
              <a:ext uri="{FF2B5EF4-FFF2-40B4-BE49-F238E27FC236}">
                <a16:creationId xmlns:a16="http://schemas.microsoft.com/office/drawing/2014/main" id="{4F679641-5D71-E5D4-D191-9F57B1690645}"/>
              </a:ext>
            </a:extLst>
          </p:cNvPr>
          <p:cNvCxnSpPr>
            <a:stCxn id="301" idx="3"/>
            <a:endCxn id="293" idx="1"/>
          </p:cNvCxnSpPr>
          <p:nvPr/>
        </p:nvCxnSpPr>
        <p:spPr>
          <a:xfrm flipV="1">
            <a:off x="2807728" y="4264779"/>
            <a:ext cx="379175" cy="1368337"/>
          </a:xfrm>
          <a:prstGeom prst="bentConnector3">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5193290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itle 1"/>
          <p:cNvSpPr txBox="1">
            <a:spLocks noGrp="1"/>
          </p:cNvSpPr>
          <p:nvPr>
            <p:ph type="title"/>
          </p:nvPr>
        </p:nvSpPr>
        <p:spPr>
          <a:prstGeom prst="rect">
            <a:avLst/>
          </a:prstGeom>
        </p:spPr>
        <p:txBody>
          <a:bodyPr/>
          <a:lstStyle/>
          <a:p>
            <a:pPr>
              <a:defRPr sz="4000"/>
            </a:pPr>
            <a:r>
              <a:t>Biomedical Engineering Design Process</a:t>
            </a:r>
            <a:br/>
            <a:r>
              <a:t>Full Product </a:t>
            </a:r>
          </a:p>
        </p:txBody>
      </p:sp>
      <p:grpSp>
        <p:nvGrpSpPr>
          <p:cNvPr id="476" name="Content Placeholder 3"/>
          <p:cNvGrpSpPr/>
          <p:nvPr/>
        </p:nvGrpSpPr>
        <p:grpSpPr>
          <a:xfrm>
            <a:off x="2496311" y="1825797"/>
            <a:ext cx="1865378" cy="4350992"/>
            <a:chOff x="0" y="0"/>
            <a:chExt cx="1865376" cy="4350991"/>
          </a:xfrm>
        </p:grpSpPr>
        <p:grpSp>
          <p:nvGrpSpPr>
            <p:cNvPr id="454" name="Group"/>
            <p:cNvGrpSpPr/>
            <p:nvPr/>
          </p:nvGrpSpPr>
          <p:grpSpPr>
            <a:xfrm>
              <a:off x="0" y="0"/>
              <a:ext cx="1865377" cy="521076"/>
              <a:chOff x="0" y="0"/>
              <a:chExt cx="1865376" cy="521075"/>
            </a:xfrm>
          </p:grpSpPr>
          <p:sp>
            <p:nvSpPr>
              <p:cNvPr id="452" name="Rounded Rectangle"/>
              <p:cNvSpPr/>
              <p:nvPr/>
            </p:nvSpPr>
            <p:spPr>
              <a:xfrm>
                <a:off x="0" y="0"/>
                <a:ext cx="1865377" cy="52107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53" name="Need for Product / Service"/>
              <p:cNvSpPr txBox="1"/>
              <p:nvPr/>
            </p:nvSpPr>
            <p:spPr>
              <a:xfrm>
                <a:off x="52107" y="34356"/>
                <a:ext cx="1761163" cy="4523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Need for Product / Service</a:t>
                </a:r>
              </a:p>
            </p:txBody>
          </p:sp>
        </p:grpSp>
        <p:grpSp>
          <p:nvGrpSpPr>
            <p:cNvPr id="457" name="Group"/>
            <p:cNvGrpSpPr/>
            <p:nvPr/>
          </p:nvGrpSpPr>
          <p:grpSpPr>
            <a:xfrm>
              <a:off x="0" y="547130"/>
              <a:ext cx="1865377" cy="521077"/>
              <a:chOff x="0" y="0"/>
              <a:chExt cx="1865376" cy="521075"/>
            </a:xfrm>
          </p:grpSpPr>
          <p:sp>
            <p:nvSpPr>
              <p:cNvPr id="455" name="Rounded Rectangle"/>
              <p:cNvSpPr/>
              <p:nvPr/>
            </p:nvSpPr>
            <p:spPr>
              <a:xfrm>
                <a:off x="0" y="0"/>
                <a:ext cx="1865377" cy="52107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56" name="Problem Definition &amp; Understanding"/>
              <p:cNvSpPr txBox="1"/>
              <p:nvPr/>
            </p:nvSpPr>
            <p:spPr>
              <a:xfrm>
                <a:off x="52107" y="34356"/>
                <a:ext cx="1761163" cy="4523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Problem Definition &amp; Understanding</a:t>
                </a:r>
              </a:p>
            </p:txBody>
          </p:sp>
        </p:grpSp>
        <p:grpSp>
          <p:nvGrpSpPr>
            <p:cNvPr id="460" name="Group"/>
            <p:cNvGrpSpPr/>
            <p:nvPr/>
          </p:nvGrpSpPr>
          <p:grpSpPr>
            <a:xfrm>
              <a:off x="0" y="1094261"/>
              <a:ext cx="1865377" cy="521077"/>
              <a:chOff x="0" y="0"/>
              <a:chExt cx="1865376" cy="521075"/>
            </a:xfrm>
          </p:grpSpPr>
          <p:sp>
            <p:nvSpPr>
              <p:cNvPr id="458" name="Rounded Rectangle"/>
              <p:cNvSpPr/>
              <p:nvPr/>
            </p:nvSpPr>
            <p:spPr>
              <a:xfrm>
                <a:off x="0" y="0"/>
                <a:ext cx="1865377" cy="52107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59" name="Research Prepar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Research Preparation</a:t>
                </a:r>
              </a:p>
            </p:txBody>
          </p:sp>
        </p:grpSp>
        <p:grpSp>
          <p:nvGrpSpPr>
            <p:cNvPr id="463" name="Group"/>
            <p:cNvGrpSpPr/>
            <p:nvPr/>
          </p:nvGrpSpPr>
          <p:grpSpPr>
            <a:xfrm>
              <a:off x="0" y="1641392"/>
              <a:ext cx="1865377" cy="521077"/>
              <a:chOff x="0" y="0"/>
              <a:chExt cx="1865376" cy="521075"/>
            </a:xfrm>
          </p:grpSpPr>
          <p:sp>
            <p:nvSpPr>
              <p:cNvPr id="461" name="Rounded Rectangle"/>
              <p:cNvSpPr/>
              <p:nvPr/>
            </p:nvSpPr>
            <p:spPr>
              <a:xfrm>
                <a:off x="0" y="0"/>
                <a:ext cx="1865377" cy="521076"/>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62" name="Conceptualiz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Conceptualization</a:t>
                </a:r>
              </a:p>
            </p:txBody>
          </p:sp>
        </p:grpSp>
        <p:grpSp>
          <p:nvGrpSpPr>
            <p:cNvPr id="466" name="Group"/>
            <p:cNvGrpSpPr/>
            <p:nvPr/>
          </p:nvGrpSpPr>
          <p:grpSpPr>
            <a:xfrm>
              <a:off x="0" y="2188523"/>
              <a:ext cx="1865377" cy="521076"/>
              <a:chOff x="0" y="0"/>
              <a:chExt cx="1865376" cy="521075"/>
            </a:xfrm>
          </p:grpSpPr>
          <p:sp>
            <p:nvSpPr>
              <p:cNvPr id="464" name="Rounded Rectangle"/>
              <p:cNvSpPr/>
              <p:nvPr/>
            </p:nvSpPr>
            <p:spPr>
              <a:xfrm>
                <a:off x="0" y="0"/>
                <a:ext cx="1865377" cy="521076"/>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65" name="Synthesis"/>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Synthesis</a:t>
                </a:r>
              </a:p>
            </p:txBody>
          </p:sp>
        </p:grpSp>
        <p:grpSp>
          <p:nvGrpSpPr>
            <p:cNvPr id="469" name="Group"/>
            <p:cNvGrpSpPr/>
            <p:nvPr/>
          </p:nvGrpSpPr>
          <p:grpSpPr>
            <a:xfrm>
              <a:off x="0" y="2735653"/>
              <a:ext cx="1865377" cy="521077"/>
              <a:chOff x="0" y="0"/>
              <a:chExt cx="1865376" cy="521075"/>
            </a:xfrm>
          </p:grpSpPr>
          <p:sp>
            <p:nvSpPr>
              <p:cNvPr id="467" name="Rounded Rectangle"/>
              <p:cNvSpPr/>
              <p:nvPr/>
            </p:nvSpPr>
            <p:spPr>
              <a:xfrm>
                <a:off x="0" y="0"/>
                <a:ext cx="1865377" cy="52107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68" name="Evalu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Evaluation</a:t>
                </a:r>
              </a:p>
            </p:txBody>
          </p:sp>
        </p:grpSp>
        <p:grpSp>
          <p:nvGrpSpPr>
            <p:cNvPr id="472" name="Group"/>
            <p:cNvGrpSpPr/>
            <p:nvPr/>
          </p:nvGrpSpPr>
          <p:grpSpPr>
            <a:xfrm>
              <a:off x="0" y="3282784"/>
              <a:ext cx="1865377" cy="521077"/>
              <a:chOff x="0" y="0"/>
              <a:chExt cx="1865376" cy="521075"/>
            </a:xfrm>
          </p:grpSpPr>
          <p:sp>
            <p:nvSpPr>
              <p:cNvPr id="470" name="Rounded Rectangle"/>
              <p:cNvSpPr/>
              <p:nvPr/>
            </p:nvSpPr>
            <p:spPr>
              <a:xfrm>
                <a:off x="0" y="0"/>
                <a:ext cx="1865377" cy="52107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71" name="Optimiz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Optimization</a:t>
                </a:r>
              </a:p>
            </p:txBody>
          </p:sp>
        </p:grpSp>
        <p:grpSp>
          <p:nvGrpSpPr>
            <p:cNvPr id="475" name="Group"/>
            <p:cNvGrpSpPr/>
            <p:nvPr/>
          </p:nvGrpSpPr>
          <p:grpSpPr>
            <a:xfrm>
              <a:off x="0" y="3829915"/>
              <a:ext cx="1865377" cy="521077"/>
              <a:chOff x="0" y="0"/>
              <a:chExt cx="1865376" cy="521075"/>
            </a:xfrm>
          </p:grpSpPr>
          <p:sp>
            <p:nvSpPr>
              <p:cNvPr id="473" name="Rounded Rectangle"/>
              <p:cNvSpPr/>
              <p:nvPr/>
            </p:nvSpPr>
            <p:spPr>
              <a:xfrm>
                <a:off x="0" y="0"/>
                <a:ext cx="1865377" cy="52107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74" name="Present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Presentation</a:t>
                </a:r>
              </a:p>
            </p:txBody>
          </p:sp>
        </p:grpSp>
      </p:grpSp>
      <p:sp>
        <p:nvSpPr>
          <p:cNvPr id="477" name="Content Placeholder 2"/>
          <p:cNvSpPr txBox="1">
            <a:spLocks noGrp="1"/>
          </p:cNvSpPr>
          <p:nvPr>
            <p:ph type="body" sz="half" idx="1"/>
          </p:nvPr>
        </p:nvSpPr>
        <p:spPr>
          <a:xfrm>
            <a:off x="6172200" y="1825625"/>
            <a:ext cx="5181600" cy="4351338"/>
          </a:xfrm>
          <a:prstGeom prst="rect">
            <a:avLst/>
          </a:prstGeom>
        </p:spPr>
        <p:txBody>
          <a:bodyPr/>
          <a:lstStyle/>
          <a:p>
            <a:pPr marL="0" indent="0" defTabSz="886968">
              <a:spcBef>
                <a:spcPts val="900"/>
              </a:spcBef>
              <a:buSzTx/>
              <a:buNone/>
              <a:defRPr sz="2716"/>
            </a:pPr>
            <a:r>
              <a:t>Team Members</a:t>
            </a:r>
          </a:p>
          <a:p>
            <a:pPr marL="221742" indent="-221742" defTabSz="886968">
              <a:spcBef>
                <a:spcPts val="900"/>
              </a:spcBef>
              <a:defRPr sz="2716"/>
            </a:pPr>
            <a:r>
              <a:t>Medical Team </a:t>
            </a:r>
          </a:p>
          <a:p>
            <a:pPr marL="221742" indent="-221742" defTabSz="886968">
              <a:spcBef>
                <a:spcPts val="900"/>
              </a:spcBef>
              <a:defRPr sz="2716"/>
            </a:pPr>
            <a:r>
              <a:t>Engineering Team</a:t>
            </a:r>
          </a:p>
          <a:p>
            <a:pPr marL="665226" lvl="1" indent="-221742" defTabSz="886968">
              <a:spcBef>
                <a:spcPts val="400"/>
              </a:spcBef>
              <a:defRPr sz="2328"/>
            </a:pPr>
            <a:r>
              <a:t>Design Team</a:t>
            </a:r>
          </a:p>
          <a:p>
            <a:pPr marL="665226" lvl="1" indent="-221742" defTabSz="886968">
              <a:spcBef>
                <a:spcPts val="400"/>
              </a:spcBef>
              <a:defRPr sz="2328"/>
            </a:pPr>
            <a:r>
              <a:t>Manufacturing Team*</a:t>
            </a:r>
          </a:p>
          <a:p>
            <a:pPr marL="221742" indent="-221742" defTabSz="886968">
              <a:spcBef>
                <a:spcPts val="900"/>
              </a:spcBef>
              <a:defRPr sz="2716"/>
            </a:pPr>
            <a:r>
              <a:t>Legal Department</a:t>
            </a:r>
          </a:p>
          <a:p>
            <a:pPr marL="221742" indent="-221742" defTabSz="886968">
              <a:spcBef>
                <a:spcPts val="900"/>
              </a:spcBef>
              <a:defRPr sz="2716"/>
            </a:pPr>
            <a:r>
              <a:t>IP Office</a:t>
            </a:r>
          </a:p>
          <a:p>
            <a:pPr marL="221742" indent="-221742" defTabSz="886968">
              <a:spcBef>
                <a:spcPts val="900"/>
              </a:spcBef>
              <a:defRPr sz="2716"/>
            </a:pPr>
            <a:r>
              <a:t>Data Privacy Office</a:t>
            </a:r>
          </a:p>
          <a:p>
            <a:pPr marL="221742" indent="-221742" defTabSz="886968">
              <a:spcBef>
                <a:spcPts val="900"/>
              </a:spcBef>
              <a:defRPr sz="2716"/>
            </a:pPr>
            <a:r>
              <a:t>Business Team</a:t>
            </a:r>
          </a:p>
        </p:txBody>
      </p:sp>
      <p:sp>
        <p:nvSpPr>
          <p:cNvPr id="478" name="TextBox 4"/>
          <p:cNvSpPr txBox="1"/>
          <p:nvPr/>
        </p:nvSpPr>
        <p:spPr>
          <a:xfrm>
            <a:off x="205638" y="5162374"/>
            <a:ext cx="2324743" cy="1501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pPr>
            <a:r>
              <a:t>Chapter 3 Engineering Design Process, Engineering Fundamentals, Saeed Moaveni PP 41 – 46</a:t>
            </a:r>
          </a:p>
        </p:txBody>
      </p:sp>
      <p:sp>
        <p:nvSpPr>
          <p:cNvPr id="479" name="TextBox 5"/>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Title 1"/>
          <p:cNvSpPr txBox="1">
            <a:spLocks noGrp="1"/>
          </p:cNvSpPr>
          <p:nvPr>
            <p:ph type="title"/>
          </p:nvPr>
        </p:nvSpPr>
        <p:spPr>
          <a:prstGeom prst="rect">
            <a:avLst/>
          </a:prstGeom>
        </p:spPr>
        <p:txBody>
          <a:bodyPr/>
          <a:lstStyle/>
          <a:p>
            <a:pPr>
              <a:defRPr sz="4000"/>
            </a:pPr>
            <a:r>
              <a:t>Biomedical Engineering Design Process </a:t>
            </a:r>
            <a:br/>
            <a:r>
              <a:t>Science Side </a:t>
            </a:r>
          </a:p>
        </p:txBody>
      </p:sp>
      <p:sp>
        <p:nvSpPr>
          <p:cNvPr id="482" name="Content Placeholder 2"/>
          <p:cNvSpPr txBox="1">
            <a:spLocks noGrp="1"/>
          </p:cNvSpPr>
          <p:nvPr>
            <p:ph type="body" sz="half" idx="1"/>
          </p:nvPr>
        </p:nvSpPr>
        <p:spPr>
          <a:xfrm>
            <a:off x="6172200" y="1825625"/>
            <a:ext cx="5181600" cy="4351338"/>
          </a:xfrm>
          <a:prstGeom prst="rect">
            <a:avLst/>
          </a:prstGeom>
        </p:spPr>
        <p:txBody>
          <a:bodyPr/>
          <a:lstStyle/>
          <a:p>
            <a:pPr marL="0" indent="0">
              <a:buSzTx/>
              <a:buNone/>
            </a:pPr>
            <a:r>
              <a:t>Team Members</a:t>
            </a:r>
          </a:p>
          <a:p>
            <a:r>
              <a:t>Medical Team </a:t>
            </a:r>
          </a:p>
          <a:p>
            <a:r>
              <a:t>Engineering Team</a:t>
            </a:r>
          </a:p>
          <a:p>
            <a:pPr marL="685800" lvl="1" indent="-228600">
              <a:spcBef>
                <a:spcPts val="500"/>
              </a:spcBef>
              <a:defRPr sz="2400"/>
            </a:pPr>
            <a:r>
              <a:t>Design Team</a:t>
            </a:r>
          </a:p>
          <a:p>
            <a:r>
              <a:t>IP Office</a:t>
            </a:r>
          </a:p>
          <a:p>
            <a:r>
              <a:t>Legal Office *</a:t>
            </a:r>
          </a:p>
          <a:p>
            <a:r>
              <a:t>Data Privacy Office  *</a:t>
            </a:r>
          </a:p>
        </p:txBody>
      </p:sp>
      <p:sp>
        <p:nvSpPr>
          <p:cNvPr id="483" name="TextBox 5"/>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grpSp>
        <p:nvGrpSpPr>
          <p:cNvPr id="508" name="Content Placeholder 3"/>
          <p:cNvGrpSpPr/>
          <p:nvPr/>
        </p:nvGrpSpPr>
        <p:grpSpPr>
          <a:xfrm>
            <a:off x="2496311" y="1825797"/>
            <a:ext cx="1865378" cy="4350992"/>
            <a:chOff x="0" y="0"/>
            <a:chExt cx="1865376" cy="4350991"/>
          </a:xfrm>
        </p:grpSpPr>
        <p:grpSp>
          <p:nvGrpSpPr>
            <p:cNvPr id="486" name="Group"/>
            <p:cNvGrpSpPr/>
            <p:nvPr/>
          </p:nvGrpSpPr>
          <p:grpSpPr>
            <a:xfrm>
              <a:off x="0" y="0"/>
              <a:ext cx="1865377" cy="521076"/>
              <a:chOff x="0" y="0"/>
              <a:chExt cx="1865376" cy="521075"/>
            </a:xfrm>
          </p:grpSpPr>
          <p:sp>
            <p:nvSpPr>
              <p:cNvPr id="484" name="Rounded Rectangle"/>
              <p:cNvSpPr/>
              <p:nvPr/>
            </p:nvSpPr>
            <p:spPr>
              <a:xfrm>
                <a:off x="0" y="0"/>
                <a:ext cx="1865377" cy="52107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85" name="Need for Product / Service"/>
              <p:cNvSpPr txBox="1"/>
              <p:nvPr/>
            </p:nvSpPr>
            <p:spPr>
              <a:xfrm>
                <a:off x="52107" y="34356"/>
                <a:ext cx="1761163" cy="4523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Need for Product / Service</a:t>
                </a:r>
              </a:p>
            </p:txBody>
          </p:sp>
        </p:grpSp>
        <p:grpSp>
          <p:nvGrpSpPr>
            <p:cNvPr id="489" name="Group"/>
            <p:cNvGrpSpPr/>
            <p:nvPr/>
          </p:nvGrpSpPr>
          <p:grpSpPr>
            <a:xfrm>
              <a:off x="0" y="547130"/>
              <a:ext cx="1865377" cy="521077"/>
              <a:chOff x="0" y="0"/>
              <a:chExt cx="1865376" cy="521075"/>
            </a:xfrm>
          </p:grpSpPr>
          <p:sp>
            <p:nvSpPr>
              <p:cNvPr id="487" name="Rounded Rectangle"/>
              <p:cNvSpPr/>
              <p:nvPr/>
            </p:nvSpPr>
            <p:spPr>
              <a:xfrm>
                <a:off x="0" y="0"/>
                <a:ext cx="1865377" cy="52107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88" name="Problem Definition &amp; Understanding"/>
              <p:cNvSpPr txBox="1"/>
              <p:nvPr/>
            </p:nvSpPr>
            <p:spPr>
              <a:xfrm>
                <a:off x="52107" y="34356"/>
                <a:ext cx="1761163" cy="4523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Problem Definition &amp; Understanding</a:t>
                </a:r>
              </a:p>
            </p:txBody>
          </p:sp>
        </p:grpSp>
        <p:grpSp>
          <p:nvGrpSpPr>
            <p:cNvPr id="492" name="Group"/>
            <p:cNvGrpSpPr/>
            <p:nvPr/>
          </p:nvGrpSpPr>
          <p:grpSpPr>
            <a:xfrm>
              <a:off x="0" y="1094261"/>
              <a:ext cx="1865377" cy="521077"/>
              <a:chOff x="0" y="0"/>
              <a:chExt cx="1865376" cy="521075"/>
            </a:xfrm>
          </p:grpSpPr>
          <p:sp>
            <p:nvSpPr>
              <p:cNvPr id="490" name="Rounded Rectangle"/>
              <p:cNvSpPr/>
              <p:nvPr/>
            </p:nvSpPr>
            <p:spPr>
              <a:xfrm>
                <a:off x="0" y="0"/>
                <a:ext cx="1865377" cy="52107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91" name="Research Prepar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Research Preparation</a:t>
                </a:r>
              </a:p>
            </p:txBody>
          </p:sp>
        </p:grpSp>
        <p:grpSp>
          <p:nvGrpSpPr>
            <p:cNvPr id="495" name="Group"/>
            <p:cNvGrpSpPr/>
            <p:nvPr/>
          </p:nvGrpSpPr>
          <p:grpSpPr>
            <a:xfrm>
              <a:off x="0" y="1641392"/>
              <a:ext cx="1865377" cy="521077"/>
              <a:chOff x="0" y="0"/>
              <a:chExt cx="1865376" cy="521075"/>
            </a:xfrm>
          </p:grpSpPr>
          <p:sp>
            <p:nvSpPr>
              <p:cNvPr id="493" name="Rounded Rectangle"/>
              <p:cNvSpPr/>
              <p:nvPr/>
            </p:nvSpPr>
            <p:spPr>
              <a:xfrm>
                <a:off x="0" y="0"/>
                <a:ext cx="1865377" cy="521076"/>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94" name="Conceptualiz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Conceptualization</a:t>
                </a:r>
              </a:p>
            </p:txBody>
          </p:sp>
        </p:grpSp>
        <p:grpSp>
          <p:nvGrpSpPr>
            <p:cNvPr id="498" name="Group"/>
            <p:cNvGrpSpPr/>
            <p:nvPr/>
          </p:nvGrpSpPr>
          <p:grpSpPr>
            <a:xfrm>
              <a:off x="0" y="2188523"/>
              <a:ext cx="1865377" cy="521076"/>
              <a:chOff x="0" y="0"/>
              <a:chExt cx="1865376" cy="521075"/>
            </a:xfrm>
          </p:grpSpPr>
          <p:sp>
            <p:nvSpPr>
              <p:cNvPr id="496" name="Rounded Rectangle"/>
              <p:cNvSpPr/>
              <p:nvPr/>
            </p:nvSpPr>
            <p:spPr>
              <a:xfrm>
                <a:off x="0" y="0"/>
                <a:ext cx="1865377" cy="521076"/>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497" name="Synthesis"/>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Synthesis</a:t>
                </a:r>
              </a:p>
            </p:txBody>
          </p:sp>
        </p:grpSp>
        <p:grpSp>
          <p:nvGrpSpPr>
            <p:cNvPr id="501" name="Group"/>
            <p:cNvGrpSpPr/>
            <p:nvPr/>
          </p:nvGrpSpPr>
          <p:grpSpPr>
            <a:xfrm>
              <a:off x="0" y="2735653"/>
              <a:ext cx="1865377" cy="521077"/>
              <a:chOff x="0" y="0"/>
              <a:chExt cx="1865376" cy="521075"/>
            </a:xfrm>
          </p:grpSpPr>
          <p:sp>
            <p:nvSpPr>
              <p:cNvPr id="499" name="Rounded Rectangle"/>
              <p:cNvSpPr/>
              <p:nvPr/>
            </p:nvSpPr>
            <p:spPr>
              <a:xfrm>
                <a:off x="0" y="0"/>
                <a:ext cx="1865377" cy="52107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500" name="Evalu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Evaluation</a:t>
                </a:r>
              </a:p>
            </p:txBody>
          </p:sp>
        </p:grpSp>
        <p:grpSp>
          <p:nvGrpSpPr>
            <p:cNvPr id="504" name="Group"/>
            <p:cNvGrpSpPr/>
            <p:nvPr/>
          </p:nvGrpSpPr>
          <p:grpSpPr>
            <a:xfrm>
              <a:off x="0" y="3282784"/>
              <a:ext cx="1865377" cy="521077"/>
              <a:chOff x="0" y="0"/>
              <a:chExt cx="1865376" cy="521075"/>
            </a:xfrm>
          </p:grpSpPr>
          <p:sp>
            <p:nvSpPr>
              <p:cNvPr id="502" name="Rounded Rectangle"/>
              <p:cNvSpPr/>
              <p:nvPr/>
            </p:nvSpPr>
            <p:spPr>
              <a:xfrm>
                <a:off x="0" y="0"/>
                <a:ext cx="1865377" cy="52107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503" name="Optimiz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Optimization</a:t>
                </a:r>
              </a:p>
            </p:txBody>
          </p:sp>
        </p:grpSp>
        <p:grpSp>
          <p:nvGrpSpPr>
            <p:cNvPr id="507" name="Group"/>
            <p:cNvGrpSpPr/>
            <p:nvPr/>
          </p:nvGrpSpPr>
          <p:grpSpPr>
            <a:xfrm>
              <a:off x="0" y="3829915"/>
              <a:ext cx="1865377" cy="521077"/>
              <a:chOff x="0" y="0"/>
              <a:chExt cx="1865376" cy="521075"/>
            </a:xfrm>
          </p:grpSpPr>
          <p:sp>
            <p:nvSpPr>
              <p:cNvPr id="505" name="Rounded Rectangle"/>
              <p:cNvSpPr/>
              <p:nvPr/>
            </p:nvSpPr>
            <p:spPr>
              <a:xfrm>
                <a:off x="0" y="0"/>
                <a:ext cx="1865377" cy="52107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1100"/>
                  </a:spcBef>
                  <a:defRPr sz="2800">
                    <a:solidFill>
                      <a:srgbClr val="FFFFFF"/>
                    </a:solidFill>
                  </a:defRPr>
                </a:pPr>
                <a:endParaRPr/>
              </a:p>
            </p:txBody>
          </p:sp>
          <p:sp>
            <p:nvSpPr>
              <p:cNvPr id="506" name="Presentation"/>
              <p:cNvSpPr txBox="1"/>
              <p:nvPr/>
            </p:nvSpPr>
            <p:spPr>
              <a:xfrm>
                <a:off x="52107" y="139188"/>
                <a:ext cx="1761163" cy="242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69" tIns="26669" rIns="26669" bIns="26669" numCol="1" anchor="ctr">
                <a:spAutoFit/>
              </a:bodyPr>
              <a:lstStyle>
                <a:lvl1pPr algn="ctr" defTabSz="622300">
                  <a:lnSpc>
                    <a:spcPct val="90000"/>
                  </a:lnSpc>
                  <a:spcBef>
                    <a:spcPts val="500"/>
                  </a:spcBef>
                  <a:defRPr sz="1400">
                    <a:solidFill>
                      <a:srgbClr val="FFFFFF"/>
                    </a:solidFill>
                  </a:defRPr>
                </a:lvl1pPr>
              </a:lstStyle>
              <a:p>
                <a:r>
                  <a:t>Presentation</a:t>
                </a:r>
              </a:p>
            </p:txBody>
          </p:sp>
        </p:gr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itle 1"/>
          <p:cNvSpPr txBox="1">
            <a:spLocks noGrp="1"/>
          </p:cNvSpPr>
          <p:nvPr>
            <p:ph type="title"/>
          </p:nvPr>
        </p:nvSpPr>
        <p:spPr>
          <a:xfrm>
            <a:off x="639662" y="-275963"/>
            <a:ext cx="6356608" cy="1843284"/>
          </a:xfrm>
          <a:prstGeom prst="rect">
            <a:avLst/>
          </a:prstGeom>
        </p:spPr>
        <p:txBody>
          <a:bodyPr/>
          <a:lstStyle>
            <a:lvl1pPr>
              <a:defRPr sz="4000"/>
            </a:lvl1pPr>
          </a:lstStyle>
          <a:p>
            <a:r>
              <a:t>Biomedical Engineering Design Process</a:t>
            </a:r>
          </a:p>
        </p:txBody>
      </p:sp>
      <p:pic>
        <p:nvPicPr>
          <p:cNvPr id="564" name="Picture 6" descr="Picture 6"/>
          <p:cNvPicPr>
            <a:picLocks noChangeAspect="1"/>
          </p:cNvPicPr>
          <p:nvPr/>
        </p:nvPicPr>
        <p:blipFill>
          <a:blip r:embed="rId2"/>
          <a:srcRect l="9514" r="42617" b="2"/>
          <a:stretch>
            <a:fillRect/>
          </a:stretch>
        </p:blipFill>
        <p:spPr>
          <a:xfrm>
            <a:off x="7556408" y="557189"/>
            <a:ext cx="3995930" cy="5571897"/>
          </a:xfrm>
          <a:prstGeom prst="rect">
            <a:avLst/>
          </a:prstGeom>
          <a:ln w="12700">
            <a:miter lim="400000"/>
          </a:ln>
        </p:spPr>
      </p:pic>
      <p:grpSp>
        <p:nvGrpSpPr>
          <p:cNvPr id="589" name="Content Placeholder 3"/>
          <p:cNvGrpSpPr/>
          <p:nvPr/>
        </p:nvGrpSpPr>
        <p:grpSpPr>
          <a:xfrm>
            <a:off x="1023742" y="1338735"/>
            <a:ext cx="1325167" cy="3728319"/>
            <a:chOff x="0" y="0"/>
            <a:chExt cx="1325166" cy="3728319"/>
          </a:xfrm>
        </p:grpSpPr>
        <p:grpSp>
          <p:nvGrpSpPr>
            <p:cNvPr id="567" name="Group"/>
            <p:cNvGrpSpPr/>
            <p:nvPr/>
          </p:nvGrpSpPr>
          <p:grpSpPr>
            <a:xfrm>
              <a:off x="0" y="0"/>
              <a:ext cx="1325167" cy="446506"/>
              <a:chOff x="0" y="0"/>
              <a:chExt cx="1325166" cy="446505"/>
            </a:xfrm>
          </p:grpSpPr>
          <p:sp>
            <p:nvSpPr>
              <p:cNvPr id="565"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566" name="Need for Product / Service"/>
              <p:cNvSpPr txBox="1"/>
              <p:nvPr/>
            </p:nvSpPr>
            <p:spPr>
              <a:xfrm>
                <a:off x="42752" y="59327"/>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Need for Product / Service</a:t>
                </a:r>
              </a:p>
            </p:txBody>
          </p:sp>
        </p:grpSp>
        <p:grpSp>
          <p:nvGrpSpPr>
            <p:cNvPr id="570" name="Group"/>
            <p:cNvGrpSpPr/>
            <p:nvPr/>
          </p:nvGrpSpPr>
          <p:grpSpPr>
            <a:xfrm>
              <a:off x="0" y="468831"/>
              <a:ext cx="1325167" cy="446506"/>
              <a:chOff x="0" y="0"/>
              <a:chExt cx="1325166" cy="446505"/>
            </a:xfrm>
          </p:grpSpPr>
          <p:sp>
            <p:nvSpPr>
              <p:cNvPr id="568"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569" name="Problem Definition &amp; Understanding"/>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Problem Definition &amp; Understanding</a:t>
                </a:r>
              </a:p>
            </p:txBody>
          </p:sp>
        </p:grpSp>
        <p:grpSp>
          <p:nvGrpSpPr>
            <p:cNvPr id="573" name="Group"/>
            <p:cNvGrpSpPr/>
            <p:nvPr/>
          </p:nvGrpSpPr>
          <p:grpSpPr>
            <a:xfrm>
              <a:off x="0" y="937662"/>
              <a:ext cx="1325167" cy="446506"/>
              <a:chOff x="0" y="0"/>
              <a:chExt cx="1325166" cy="446505"/>
            </a:xfrm>
          </p:grpSpPr>
          <p:sp>
            <p:nvSpPr>
              <p:cNvPr id="571"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572" name="Research Preparation"/>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Research Preparation</a:t>
                </a:r>
              </a:p>
            </p:txBody>
          </p:sp>
        </p:grpSp>
        <p:grpSp>
          <p:nvGrpSpPr>
            <p:cNvPr id="576" name="Group"/>
            <p:cNvGrpSpPr/>
            <p:nvPr/>
          </p:nvGrpSpPr>
          <p:grpSpPr>
            <a:xfrm>
              <a:off x="0" y="1406492"/>
              <a:ext cx="1325167" cy="446506"/>
              <a:chOff x="0" y="0"/>
              <a:chExt cx="1325166" cy="446505"/>
            </a:xfrm>
          </p:grpSpPr>
          <p:sp>
            <p:nvSpPr>
              <p:cNvPr id="574" name="Rounded Rectangle"/>
              <p:cNvSpPr/>
              <p:nvPr/>
            </p:nvSpPr>
            <p:spPr>
              <a:xfrm>
                <a:off x="0" y="0"/>
                <a:ext cx="1325167" cy="446506"/>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575" name="Conceptual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Conceptualization</a:t>
                </a:r>
              </a:p>
            </p:txBody>
          </p:sp>
        </p:grpSp>
        <p:grpSp>
          <p:nvGrpSpPr>
            <p:cNvPr id="579" name="Group"/>
            <p:cNvGrpSpPr/>
            <p:nvPr/>
          </p:nvGrpSpPr>
          <p:grpSpPr>
            <a:xfrm>
              <a:off x="0" y="1875322"/>
              <a:ext cx="1325167" cy="446506"/>
              <a:chOff x="0" y="0"/>
              <a:chExt cx="1325166" cy="446505"/>
            </a:xfrm>
          </p:grpSpPr>
          <p:sp>
            <p:nvSpPr>
              <p:cNvPr id="577" name="Rounded Rectangle"/>
              <p:cNvSpPr/>
              <p:nvPr/>
            </p:nvSpPr>
            <p:spPr>
              <a:xfrm>
                <a:off x="0" y="0"/>
                <a:ext cx="1325167" cy="446506"/>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578" name="Synthesis"/>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Synthesis</a:t>
                </a:r>
              </a:p>
            </p:txBody>
          </p:sp>
        </p:grpSp>
        <p:grpSp>
          <p:nvGrpSpPr>
            <p:cNvPr id="582" name="Group"/>
            <p:cNvGrpSpPr/>
            <p:nvPr/>
          </p:nvGrpSpPr>
          <p:grpSpPr>
            <a:xfrm>
              <a:off x="0" y="2344152"/>
              <a:ext cx="1325167" cy="446506"/>
              <a:chOff x="0" y="0"/>
              <a:chExt cx="1325166" cy="446505"/>
            </a:xfrm>
          </p:grpSpPr>
          <p:sp>
            <p:nvSpPr>
              <p:cNvPr id="580"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581" name="Evalu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Evaluation</a:t>
                </a:r>
              </a:p>
            </p:txBody>
          </p:sp>
        </p:grpSp>
        <p:grpSp>
          <p:nvGrpSpPr>
            <p:cNvPr id="585" name="Group"/>
            <p:cNvGrpSpPr/>
            <p:nvPr/>
          </p:nvGrpSpPr>
          <p:grpSpPr>
            <a:xfrm>
              <a:off x="0" y="2812983"/>
              <a:ext cx="1325167" cy="446506"/>
              <a:chOff x="0" y="0"/>
              <a:chExt cx="1325166" cy="446505"/>
            </a:xfrm>
          </p:grpSpPr>
          <p:sp>
            <p:nvSpPr>
              <p:cNvPr id="583"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584" name="Optim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Optimization</a:t>
                </a:r>
              </a:p>
            </p:txBody>
          </p:sp>
        </p:grpSp>
        <p:grpSp>
          <p:nvGrpSpPr>
            <p:cNvPr id="588" name="Group"/>
            <p:cNvGrpSpPr/>
            <p:nvPr/>
          </p:nvGrpSpPr>
          <p:grpSpPr>
            <a:xfrm>
              <a:off x="0" y="3281814"/>
              <a:ext cx="1325167" cy="446506"/>
              <a:chOff x="0" y="0"/>
              <a:chExt cx="1325166" cy="446505"/>
            </a:xfrm>
          </p:grpSpPr>
          <p:sp>
            <p:nvSpPr>
              <p:cNvPr id="586"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587" name="Present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Presentation</a:t>
                </a:r>
              </a:p>
            </p:txBody>
          </p:sp>
        </p:grpSp>
      </p:grpSp>
      <p:grpSp>
        <p:nvGrpSpPr>
          <p:cNvPr id="608" name="Content Placeholder 3"/>
          <p:cNvGrpSpPr/>
          <p:nvPr/>
        </p:nvGrpSpPr>
        <p:grpSpPr>
          <a:xfrm>
            <a:off x="3108461" y="1339304"/>
            <a:ext cx="2058251" cy="3727179"/>
            <a:chOff x="0" y="0"/>
            <a:chExt cx="2058250" cy="3727176"/>
          </a:xfrm>
        </p:grpSpPr>
        <p:grpSp>
          <p:nvGrpSpPr>
            <p:cNvPr id="592" name="Group"/>
            <p:cNvGrpSpPr/>
            <p:nvPr/>
          </p:nvGrpSpPr>
          <p:grpSpPr>
            <a:xfrm>
              <a:off x="0" y="0"/>
              <a:ext cx="2056241" cy="1435596"/>
              <a:chOff x="0" y="0"/>
              <a:chExt cx="2056240" cy="1435595"/>
            </a:xfrm>
          </p:grpSpPr>
          <p:sp>
            <p:nvSpPr>
              <p:cNvPr id="590" name="Rounded Rectangle"/>
              <p:cNvSpPr/>
              <p:nvPr/>
            </p:nvSpPr>
            <p:spPr>
              <a:xfrm>
                <a:off x="0" y="0"/>
                <a:ext cx="2056241" cy="143559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FFFFFF"/>
                    </a:solidFill>
                  </a:defRPr>
                </a:pPr>
                <a:endParaRPr/>
              </a:p>
            </p:txBody>
          </p:sp>
          <p:sp>
            <p:nvSpPr>
              <p:cNvPr id="591" name="Assessment of Needs for the National Health / Research Goals &amp; Funding Sources"/>
              <p:cNvSpPr txBox="1"/>
              <p:nvPr/>
            </p:nvSpPr>
            <p:spPr>
              <a:xfrm>
                <a:off x="102465" y="86297"/>
                <a:ext cx="1851311" cy="1263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700"/>
                  </a:spcBef>
                  <a:defRPr sz="1700">
                    <a:solidFill>
                      <a:srgbClr val="FFFFFF"/>
                    </a:solidFill>
                  </a:defRPr>
                </a:lvl1pPr>
              </a:lstStyle>
              <a:p>
                <a:r>
                  <a:t>Assessment of Needs for the National Health / Research Goals &amp; Funding Sources</a:t>
                </a:r>
              </a:p>
            </p:txBody>
          </p:sp>
        </p:grpSp>
        <p:grpSp>
          <p:nvGrpSpPr>
            <p:cNvPr id="595" name="Group"/>
            <p:cNvGrpSpPr/>
            <p:nvPr/>
          </p:nvGrpSpPr>
          <p:grpSpPr>
            <a:xfrm>
              <a:off x="0" y="1457420"/>
              <a:ext cx="2058251" cy="436492"/>
              <a:chOff x="0" y="0"/>
              <a:chExt cx="2058250" cy="436490"/>
            </a:xfrm>
          </p:grpSpPr>
          <p:sp>
            <p:nvSpPr>
              <p:cNvPr id="593" name="Rounded Rectangle"/>
              <p:cNvSpPr/>
              <p:nvPr/>
            </p:nvSpPr>
            <p:spPr>
              <a:xfrm>
                <a:off x="0" y="0"/>
                <a:ext cx="2058251" cy="436491"/>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594" name="Standards, Regulation and Physiological Factors"/>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rPr dirty="0"/>
                  <a:t>Standards, Regulation and Physiological Factors</a:t>
                </a:r>
              </a:p>
            </p:txBody>
          </p:sp>
        </p:grpSp>
        <p:grpSp>
          <p:nvGrpSpPr>
            <p:cNvPr id="598" name="Group"/>
            <p:cNvGrpSpPr/>
            <p:nvPr/>
          </p:nvGrpSpPr>
          <p:grpSpPr>
            <a:xfrm>
              <a:off x="0" y="1915736"/>
              <a:ext cx="2058251" cy="436492"/>
              <a:chOff x="0" y="0"/>
              <a:chExt cx="2058250" cy="436490"/>
            </a:xfrm>
          </p:grpSpPr>
          <p:sp>
            <p:nvSpPr>
              <p:cNvPr id="596" name="Rounded Rectangle"/>
              <p:cNvSpPr/>
              <p:nvPr/>
            </p:nvSpPr>
            <p:spPr>
              <a:xfrm>
                <a:off x="0" y="0"/>
                <a:ext cx="2058251" cy="436491"/>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597" name="Supply Chain Consideration"/>
              <p:cNvSpPr txBox="1"/>
              <p:nvPr/>
            </p:nvSpPr>
            <p:spPr>
              <a:xfrm>
                <a:off x="42263" y="127167"/>
                <a:ext cx="1973725" cy="182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88950">
                  <a:lnSpc>
                    <a:spcPct val="90000"/>
                  </a:lnSpc>
                  <a:spcBef>
                    <a:spcPts val="400"/>
                  </a:spcBef>
                  <a:defRPr sz="1100">
                    <a:solidFill>
                      <a:srgbClr val="FFFFFF"/>
                    </a:solidFill>
                  </a:defRPr>
                </a:pPr>
                <a:r>
                  <a:t>Supply</a:t>
                </a:r>
                <a:r>
                  <a:rPr sz="1000"/>
                  <a:t> Chain Consideration</a:t>
                </a:r>
              </a:p>
            </p:txBody>
          </p:sp>
        </p:grpSp>
        <p:grpSp>
          <p:nvGrpSpPr>
            <p:cNvPr id="601" name="Group"/>
            <p:cNvGrpSpPr/>
            <p:nvPr/>
          </p:nvGrpSpPr>
          <p:grpSpPr>
            <a:xfrm>
              <a:off x="0" y="2374052"/>
              <a:ext cx="2058251" cy="436492"/>
              <a:chOff x="0" y="0"/>
              <a:chExt cx="2058250" cy="436490"/>
            </a:xfrm>
          </p:grpSpPr>
          <p:sp>
            <p:nvSpPr>
              <p:cNvPr id="599" name="Rounded Rectangle"/>
              <p:cNvSpPr/>
              <p:nvPr/>
            </p:nvSpPr>
            <p:spPr>
              <a:xfrm>
                <a:off x="0" y="0"/>
                <a:ext cx="2058251" cy="436491"/>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44500">
                  <a:lnSpc>
                    <a:spcPct val="90000"/>
                  </a:lnSpc>
                  <a:spcBef>
                    <a:spcPts val="700"/>
                  </a:spcBef>
                  <a:defRPr>
                    <a:solidFill>
                      <a:srgbClr val="FFFFFF"/>
                    </a:solidFill>
                  </a:defRPr>
                </a:pPr>
                <a:endParaRPr/>
              </a:p>
            </p:txBody>
          </p:sp>
          <p:sp>
            <p:nvSpPr>
              <p:cNvPr id="600" name="Access to Equipment and Service Providers"/>
              <p:cNvSpPr txBox="1"/>
              <p:nvPr/>
            </p:nvSpPr>
            <p:spPr>
              <a:xfrm>
                <a:off x="42263" y="54460"/>
                <a:ext cx="1973725" cy="327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44500">
                  <a:lnSpc>
                    <a:spcPct val="90000"/>
                  </a:lnSpc>
                  <a:spcBef>
                    <a:spcPts val="400"/>
                  </a:spcBef>
                  <a:defRPr sz="1000">
                    <a:solidFill>
                      <a:srgbClr val="FFFFFF"/>
                    </a:solidFill>
                  </a:defRPr>
                </a:pPr>
                <a:r>
                  <a:t>Access to Equipment and Service </a:t>
                </a:r>
                <a:r>
                  <a:rPr sz="1100"/>
                  <a:t>Providers</a:t>
                </a:r>
              </a:p>
            </p:txBody>
          </p:sp>
        </p:grpSp>
        <p:grpSp>
          <p:nvGrpSpPr>
            <p:cNvPr id="604" name="Group"/>
            <p:cNvGrpSpPr/>
            <p:nvPr/>
          </p:nvGrpSpPr>
          <p:grpSpPr>
            <a:xfrm>
              <a:off x="0" y="2832369"/>
              <a:ext cx="2058251" cy="436492"/>
              <a:chOff x="0" y="0"/>
              <a:chExt cx="2058250" cy="436490"/>
            </a:xfrm>
          </p:grpSpPr>
          <p:sp>
            <p:nvSpPr>
              <p:cNvPr id="602" name="Rounded Rectangle"/>
              <p:cNvSpPr/>
              <p:nvPr/>
            </p:nvSpPr>
            <p:spPr>
              <a:xfrm>
                <a:off x="0" y="0"/>
                <a:ext cx="2058251" cy="436491"/>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603" name="Value Engineering"/>
              <p:cNvSpPr txBox="1"/>
              <p:nvPr/>
            </p:nvSpPr>
            <p:spPr>
              <a:xfrm>
                <a:off x="42263" y="130156"/>
                <a:ext cx="1973725"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Value Engineering</a:t>
                </a:r>
              </a:p>
            </p:txBody>
          </p:sp>
        </p:grpSp>
        <p:grpSp>
          <p:nvGrpSpPr>
            <p:cNvPr id="607" name="Group"/>
            <p:cNvGrpSpPr/>
            <p:nvPr/>
          </p:nvGrpSpPr>
          <p:grpSpPr>
            <a:xfrm>
              <a:off x="0" y="3290685"/>
              <a:ext cx="2058251" cy="436492"/>
              <a:chOff x="0" y="0"/>
              <a:chExt cx="2058250" cy="436490"/>
            </a:xfrm>
          </p:grpSpPr>
          <p:sp>
            <p:nvSpPr>
              <p:cNvPr id="605" name="Rounded Rectangle"/>
              <p:cNvSpPr/>
              <p:nvPr/>
            </p:nvSpPr>
            <p:spPr>
              <a:xfrm>
                <a:off x="0" y="0"/>
                <a:ext cx="2058251" cy="436491"/>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606" name="Device Certification and Registration"/>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Device Certification and Registration</a:t>
                </a:r>
              </a:p>
            </p:txBody>
          </p:sp>
        </p:grpSp>
      </p:grpSp>
      <p:sp>
        <p:nvSpPr>
          <p:cNvPr id="609" name="Freeform: Shape 8"/>
          <p:cNvSpPr/>
          <p:nvPr/>
        </p:nvSpPr>
        <p:spPr>
          <a:xfrm>
            <a:off x="2389239" y="2959510"/>
            <a:ext cx="393387" cy="1415846"/>
          </a:xfrm>
          <a:custGeom>
            <a:avLst/>
            <a:gdLst/>
            <a:ahLst/>
            <a:cxnLst>
              <a:cxn ang="0">
                <a:pos x="wd2" y="hd2"/>
              </a:cxn>
              <a:cxn ang="5400000">
                <a:pos x="wd2" y="hd2"/>
              </a:cxn>
              <a:cxn ang="10800000">
                <a:pos x="wd2" y="hd2"/>
              </a:cxn>
              <a:cxn ang="16200000">
                <a:pos x="wd2" y="hd2"/>
              </a:cxn>
            </a:cxnLst>
            <a:rect l="0" t="0" r="r" b="b"/>
            <a:pathLst>
              <a:path w="21339" h="21600" extrusionOk="0">
                <a:moveTo>
                  <a:pt x="1600" y="21600"/>
                </a:moveTo>
                <a:cubicBezTo>
                  <a:pt x="11600" y="17437"/>
                  <a:pt x="21600" y="13275"/>
                  <a:pt x="21333" y="9675"/>
                </a:cubicBezTo>
                <a:cubicBezTo>
                  <a:pt x="21067" y="6075"/>
                  <a:pt x="3556" y="1575"/>
                  <a:pt x="0" y="0"/>
                </a:cubicBezTo>
              </a:path>
            </a:pathLst>
          </a:custGeom>
          <a:ln w="12700">
            <a:solidFill>
              <a:srgbClr val="32538F"/>
            </a:solidFill>
            <a:miter/>
            <a:tailEnd type="triangle"/>
          </a:ln>
        </p:spPr>
        <p:txBody>
          <a:bodyPr lIns="45719" rIns="45719" anchor="ctr"/>
          <a:lstStyle/>
          <a:p>
            <a:pPr algn="ctr">
              <a:defRPr>
                <a:solidFill>
                  <a:srgbClr val="FFFFFF"/>
                </a:solidFill>
              </a:defRPr>
            </a:pPr>
            <a:endParaRPr/>
          </a:p>
        </p:txBody>
      </p:sp>
      <p:sp>
        <p:nvSpPr>
          <p:cNvPr id="610" name="TextBox 5"/>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p:cNvSpPr txBox="1">
            <a:spLocks noGrp="1"/>
          </p:cNvSpPr>
          <p:nvPr>
            <p:ph type="title"/>
          </p:nvPr>
        </p:nvSpPr>
        <p:spPr>
          <a:prstGeom prst="rect">
            <a:avLst/>
          </a:prstGeom>
        </p:spPr>
        <p:txBody>
          <a:bodyPr/>
          <a:lstStyle/>
          <a:p>
            <a:r>
              <a:t>Objectives</a:t>
            </a:r>
          </a:p>
        </p:txBody>
      </p:sp>
      <p:sp>
        <p:nvSpPr>
          <p:cNvPr id="147" name="Content Placeholder 2"/>
          <p:cNvSpPr txBox="1">
            <a:spLocks noGrp="1"/>
          </p:cNvSpPr>
          <p:nvPr>
            <p:ph type="body" idx="1"/>
          </p:nvPr>
        </p:nvSpPr>
        <p:spPr>
          <a:prstGeom prst="rect">
            <a:avLst/>
          </a:prstGeom>
        </p:spPr>
        <p:txBody>
          <a:bodyPr/>
          <a:lstStyle/>
          <a:p>
            <a:pPr>
              <a:lnSpc>
                <a:spcPct val="72000"/>
              </a:lnSpc>
              <a:defRPr sz="2500"/>
            </a:pPr>
            <a:r>
              <a:t>Understand what Biomedical Engineering really is all about.</a:t>
            </a:r>
          </a:p>
          <a:p>
            <a:pPr>
              <a:lnSpc>
                <a:spcPct val="72000"/>
              </a:lnSpc>
              <a:defRPr sz="2500"/>
            </a:pPr>
            <a:r>
              <a:t>State what area as Electronics Engineers do we likely occupy in the field of Biomedical Engineering.</a:t>
            </a:r>
          </a:p>
          <a:p>
            <a:pPr>
              <a:lnSpc>
                <a:spcPct val="72000"/>
              </a:lnSpc>
              <a:defRPr sz="2500"/>
            </a:pPr>
            <a:r>
              <a:t>Layout the Design Process in Engineering projects and how the design processing in R&amp;D for Biomedical Engineering Research differs significantly.</a:t>
            </a:r>
          </a:p>
          <a:p>
            <a:pPr>
              <a:lnSpc>
                <a:spcPct val="72000"/>
              </a:lnSpc>
              <a:defRPr sz="2500"/>
            </a:pPr>
            <a:r>
              <a:t>Learn about the typical stages and evaluations used of development of medical devices.</a:t>
            </a:r>
          </a:p>
          <a:p>
            <a:pPr>
              <a:lnSpc>
                <a:spcPct val="72000"/>
              </a:lnSpc>
              <a:defRPr sz="2500"/>
            </a:pPr>
            <a:r>
              <a:t>Understand what support services exist in the current setup within the Philippines to aid in the development and registration of biomedical devices.</a:t>
            </a:r>
          </a:p>
          <a:p>
            <a:pPr>
              <a:lnSpc>
                <a:spcPct val="72000"/>
              </a:lnSpc>
              <a:defRPr sz="2500"/>
            </a:pPr>
            <a:r>
              <a:t>Enumerate the different projects that have been developed in the Philippines and used already as well on going projects.</a:t>
            </a:r>
          </a:p>
        </p:txBody>
      </p:sp>
      <p:sp>
        <p:nvSpPr>
          <p:cNvPr id="148"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Title 6"/>
          <p:cNvSpPr txBox="1">
            <a:spLocks noGrp="1"/>
          </p:cNvSpPr>
          <p:nvPr>
            <p:ph type="title"/>
          </p:nvPr>
        </p:nvSpPr>
        <p:spPr>
          <a:prstGeom prst="rect">
            <a:avLst/>
          </a:prstGeom>
        </p:spPr>
        <p:txBody>
          <a:bodyPr/>
          <a:lstStyle/>
          <a:p>
            <a:endParaRPr/>
          </a:p>
        </p:txBody>
      </p:sp>
      <p:sp>
        <p:nvSpPr>
          <p:cNvPr id="613" name="Content Placeholder 2"/>
          <p:cNvSpPr txBox="1">
            <a:spLocks noGrp="1"/>
          </p:cNvSpPr>
          <p:nvPr>
            <p:ph type="body" sz="half" idx="1"/>
          </p:nvPr>
        </p:nvSpPr>
        <p:spPr>
          <a:xfrm>
            <a:off x="701965" y="1825625"/>
            <a:ext cx="10929596" cy="4351338"/>
          </a:xfrm>
          <a:prstGeom prst="rect">
            <a:avLst/>
          </a:prstGeom>
        </p:spPr>
        <p:txBody>
          <a:bodyPr/>
          <a:lstStyle/>
          <a:p>
            <a:pPr marL="226313" indent="-226313" defTabSz="905255">
              <a:lnSpc>
                <a:spcPct val="72000"/>
              </a:lnSpc>
              <a:spcBef>
                <a:spcPts val="900"/>
              </a:spcBef>
              <a:defRPr sz="2475"/>
            </a:pPr>
            <a:r>
              <a:rPr dirty="0"/>
              <a:t>Why:</a:t>
            </a:r>
          </a:p>
          <a:p>
            <a:pPr marL="678941" lvl="1" indent="-226313" defTabSz="905255">
              <a:lnSpc>
                <a:spcPct val="72000"/>
              </a:lnSpc>
              <a:spcBef>
                <a:spcPts val="400"/>
              </a:spcBef>
              <a:defRPr sz="2178"/>
            </a:pPr>
            <a:r>
              <a:rPr dirty="0"/>
              <a:t>Medical Device Development is not a short cycle development and usually requires a lot of investment on time and money to accomplish.</a:t>
            </a:r>
          </a:p>
          <a:p>
            <a:pPr marL="226313" indent="-226313" defTabSz="905255">
              <a:lnSpc>
                <a:spcPct val="72000"/>
              </a:lnSpc>
              <a:spcBef>
                <a:spcPts val="900"/>
              </a:spcBef>
              <a:defRPr sz="2475"/>
            </a:pPr>
            <a:r>
              <a:rPr dirty="0"/>
              <a:t>Being sure that your work can become something useful for the industry and society is of utmost importance.</a:t>
            </a:r>
          </a:p>
          <a:p>
            <a:pPr marL="678941" lvl="1" indent="-226313" defTabSz="905255">
              <a:lnSpc>
                <a:spcPct val="72000"/>
              </a:lnSpc>
              <a:spcBef>
                <a:spcPts val="400"/>
              </a:spcBef>
              <a:defRPr sz="2178"/>
            </a:pPr>
            <a:r>
              <a:rPr dirty="0"/>
              <a:t>Is it a solution that is needed now?</a:t>
            </a:r>
          </a:p>
          <a:p>
            <a:pPr marL="678941" lvl="1" indent="-226313" defTabSz="905255">
              <a:lnSpc>
                <a:spcPct val="72000"/>
              </a:lnSpc>
              <a:spcBef>
                <a:spcPts val="400"/>
              </a:spcBef>
              <a:defRPr sz="2178"/>
            </a:pPr>
            <a:r>
              <a:rPr dirty="0"/>
              <a:t>Is it a solution is existing? If yes what are the issues that are plaguing it? </a:t>
            </a:r>
          </a:p>
          <a:p>
            <a:pPr marL="678941" lvl="1" indent="-226313" defTabSz="905255">
              <a:lnSpc>
                <a:spcPct val="72000"/>
              </a:lnSpc>
              <a:spcBef>
                <a:spcPts val="400"/>
              </a:spcBef>
              <a:defRPr sz="2178"/>
            </a:pPr>
            <a:r>
              <a:rPr dirty="0"/>
              <a:t>Is it a solution that existing practitioners will buy and be on board to accept immediately or will it take time to convince everyone that it is a good idea or tool for a technique?</a:t>
            </a:r>
          </a:p>
        </p:txBody>
      </p:sp>
      <p:grpSp>
        <p:nvGrpSpPr>
          <p:cNvPr id="616" name="Group 3"/>
          <p:cNvGrpSpPr/>
          <p:nvPr/>
        </p:nvGrpSpPr>
        <p:grpSpPr>
          <a:xfrm>
            <a:off x="838199" y="182288"/>
            <a:ext cx="10793362" cy="1435597"/>
            <a:chOff x="0" y="0"/>
            <a:chExt cx="10793361" cy="1435595"/>
          </a:xfrm>
        </p:grpSpPr>
        <p:sp>
          <p:nvSpPr>
            <p:cNvPr id="614" name="Rectangle: Rounded Corners 4"/>
            <p:cNvSpPr/>
            <p:nvPr/>
          </p:nvSpPr>
          <p:spPr>
            <a:xfrm>
              <a:off x="0" y="0"/>
              <a:ext cx="10793362" cy="1435596"/>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615" name="Rectangle: Rounded Corners 4"/>
            <p:cNvSpPr txBox="1"/>
            <p:nvPr/>
          </p:nvSpPr>
          <p:spPr>
            <a:xfrm>
              <a:off x="400239" y="199959"/>
              <a:ext cx="9992883" cy="10356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1500"/>
                </a:spcBef>
                <a:defRPr sz="3600">
                  <a:solidFill>
                    <a:srgbClr val="FFFFFF"/>
                  </a:solidFill>
                </a:defRPr>
              </a:lvl1pPr>
            </a:lstStyle>
            <a:p>
              <a:r>
                <a:t>Assessment of Needs for the National Health / Research Goals &amp; Funding Sources</a:t>
              </a:r>
            </a:p>
          </p:txBody>
        </p:sp>
      </p:grpSp>
      <p:sp>
        <p:nvSpPr>
          <p:cNvPr id="618"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Title 6"/>
          <p:cNvSpPr txBox="1">
            <a:spLocks noGrp="1"/>
          </p:cNvSpPr>
          <p:nvPr>
            <p:ph type="title"/>
          </p:nvPr>
        </p:nvSpPr>
        <p:spPr>
          <a:prstGeom prst="rect">
            <a:avLst/>
          </a:prstGeom>
        </p:spPr>
        <p:txBody>
          <a:bodyPr/>
          <a:lstStyle/>
          <a:p>
            <a:endParaRPr/>
          </a:p>
        </p:txBody>
      </p:sp>
      <p:sp>
        <p:nvSpPr>
          <p:cNvPr id="621" name="Content Placeholder 7"/>
          <p:cNvSpPr txBox="1">
            <a:spLocks noGrp="1"/>
          </p:cNvSpPr>
          <p:nvPr>
            <p:ph type="body" idx="1"/>
          </p:nvPr>
        </p:nvSpPr>
        <p:spPr>
          <a:xfrm>
            <a:off x="838199" y="1825625"/>
            <a:ext cx="10515601" cy="4351338"/>
          </a:xfrm>
          <a:prstGeom prst="rect">
            <a:avLst/>
          </a:prstGeom>
        </p:spPr>
        <p:txBody>
          <a:bodyPr/>
          <a:lstStyle/>
          <a:p>
            <a:pPr>
              <a:defRPr sz="4000"/>
            </a:pPr>
            <a:r>
              <a:t>Not Being on the sure side that it is needed</a:t>
            </a:r>
          </a:p>
          <a:p>
            <a:pPr marL="685800" lvl="1" indent="-228600">
              <a:spcBef>
                <a:spcPts val="500"/>
              </a:spcBef>
              <a:defRPr sz="4000"/>
            </a:pPr>
            <a:r>
              <a:t>Waste your </a:t>
            </a:r>
            <a:endParaRPr sz="2400"/>
          </a:p>
          <a:p>
            <a:pPr marL="1143000" lvl="2" indent="-228600">
              <a:spcBef>
                <a:spcPts val="500"/>
              </a:spcBef>
              <a:defRPr sz="3600"/>
            </a:pPr>
            <a:r>
              <a:t>Funds</a:t>
            </a:r>
            <a:endParaRPr sz="2000"/>
          </a:p>
          <a:p>
            <a:pPr marL="1143000" lvl="2" indent="-228600">
              <a:spcBef>
                <a:spcPts val="500"/>
              </a:spcBef>
              <a:defRPr sz="3600"/>
            </a:pPr>
            <a:r>
              <a:t>Time</a:t>
            </a:r>
            <a:endParaRPr sz="2000"/>
          </a:p>
          <a:p>
            <a:pPr marL="685800" lvl="1" indent="-228600">
              <a:spcBef>
                <a:spcPts val="500"/>
              </a:spcBef>
              <a:defRPr sz="4000"/>
            </a:pPr>
            <a:r>
              <a:t>Can also tarnish your reputation.</a:t>
            </a:r>
          </a:p>
        </p:txBody>
      </p:sp>
      <p:grpSp>
        <p:nvGrpSpPr>
          <p:cNvPr id="624" name="Group 3"/>
          <p:cNvGrpSpPr/>
          <p:nvPr/>
        </p:nvGrpSpPr>
        <p:grpSpPr>
          <a:xfrm>
            <a:off x="838199" y="182288"/>
            <a:ext cx="10793362" cy="1435597"/>
            <a:chOff x="0" y="0"/>
            <a:chExt cx="10793361" cy="1435595"/>
          </a:xfrm>
        </p:grpSpPr>
        <p:sp>
          <p:nvSpPr>
            <p:cNvPr id="622" name="Rectangle: Rounded Corners 4"/>
            <p:cNvSpPr/>
            <p:nvPr/>
          </p:nvSpPr>
          <p:spPr>
            <a:xfrm>
              <a:off x="0" y="0"/>
              <a:ext cx="10793362" cy="1435596"/>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623" name="Rectangle: Rounded Corners 4"/>
            <p:cNvSpPr txBox="1"/>
            <p:nvPr/>
          </p:nvSpPr>
          <p:spPr>
            <a:xfrm>
              <a:off x="400239" y="199959"/>
              <a:ext cx="9992883" cy="10356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1500"/>
                </a:spcBef>
                <a:defRPr sz="3600">
                  <a:solidFill>
                    <a:srgbClr val="FFFFFF"/>
                  </a:solidFill>
                </a:defRPr>
              </a:lvl1pPr>
            </a:lstStyle>
            <a:p>
              <a:r>
                <a:t>Assessment of Needs for the National Health / Research Goals &amp; Funding Sources</a:t>
              </a:r>
            </a:p>
          </p:txBody>
        </p:sp>
      </p:grpSp>
      <p:sp>
        <p:nvSpPr>
          <p:cNvPr id="625"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Footer Placeholder 3"/>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V. Dupo</a:t>
            </a:r>
          </a:p>
        </p:txBody>
      </p:sp>
      <p:sp>
        <p:nvSpPr>
          <p:cNvPr id="628" name="Title 1"/>
          <p:cNvSpPr txBox="1">
            <a:spLocks noGrp="1"/>
          </p:cNvSpPr>
          <p:nvPr>
            <p:ph type="title"/>
          </p:nvPr>
        </p:nvSpPr>
        <p:spPr>
          <a:prstGeom prst="rect">
            <a:avLst/>
          </a:prstGeom>
          <a:solidFill>
            <a:srgbClr val="92D050"/>
          </a:solidFill>
        </p:spPr>
        <p:txBody>
          <a:bodyPr/>
          <a:lstStyle/>
          <a:p>
            <a:r>
              <a:t>Alternative approach to the Design Process</a:t>
            </a:r>
          </a:p>
        </p:txBody>
      </p:sp>
      <p:sp>
        <p:nvSpPr>
          <p:cNvPr id="629" name="Content Placeholder 2"/>
          <p:cNvSpPr txBox="1">
            <a:spLocks noGrp="1"/>
          </p:cNvSpPr>
          <p:nvPr>
            <p:ph type="body" sz="half" idx="1"/>
          </p:nvPr>
        </p:nvSpPr>
        <p:spPr>
          <a:prstGeom prst="rect">
            <a:avLst/>
          </a:prstGeom>
        </p:spPr>
        <p:txBody>
          <a:bodyPr/>
          <a:lstStyle/>
          <a:p>
            <a:r>
              <a:t>Design Thinking</a:t>
            </a:r>
          </a:p>
          <a:p>
            <a:pPr marL="685800" lvl="1" indent="-228600">
              <a:spcBef>
                <a:spcPts val="500"/>
              </a:spcBef>
              <a:defRPr sz="2400"/>
            </a:pPr>
            <a:r>
              <a:t>The inability of a design to consider human nature and human behavior the product ability to access the market or to be considered by the market as usable.</a:t>
            </a:r>
          </a:p>
          <a:p>
            <a:pPr marL="685800" lvl="1" indent="-228600">
              <a:spcBef>
                <a:spcPts val="500"/>
              </a:spcBef>
              <a:defRPr sz="2400"/>
            </a:pPr>
            <a:r>
              <a:t>Considers Markets First Before engaging in any of the desired research and development activities first.</a:t>
            </a:r>
          </a:p>
        </p:txBody>
      </p:sp>
      <p:grpSp>
        <p:nvGrpSpPr>
          <p:cNvPr id="646" name="Content Placeholder 5"/>
          <p:cNvGrpSpPr/>
          <p:nvPr/>
        </p:nvGrpSpPr>
        <p:grpSpPr>
          <a:xfrm>
            <a:off x="5544878" y="1651000"/>
            <a:ext cx="4038601" cy="4525963"/>
            <a:chOff x="271640" y="0"/>
            <a:chExt cx="4038599" cy="4525962"/>
          </a:xfrm>
        </p:grpSpPr>
        <p:sp>
          <p:nvSpPr>
            <p:cNvPr id="630" name="Triangle"/>
            <p:cNvSpPr/>
            <p:nvPr/>
          </p:nvSpPr>
          <p:spPr>
            <a:xfrm>
              <a:off x="271640" y="0"/>
              <a:ext cx="3511827" cy="4525963"/>
            </a:xfrm>
            <a:prstGeom prst="triangle">
              <a:avLst/>
            </a:pr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t">
              <a:noAutofit/>
            </a:bodyPr>
            <a:lstStyle/>
            <a:p>
              <a:pPr>
                <a:lnSpc>
                  <a:spcPct val="90000"/>
                </a:lnSpc>
                <a:spcBef>
                  <a:spcPts val="1000"/>
                </a:spcBef>
                <a:defRPr sz="2800"/>
              </a:pPr>
              <a:endParaRPr/>
            </a:p>
          </p:txBody>
        </p:sp>
        <p:grpSp>
          <p:nvGrpSpPr>
            <p:cNvPr id="633" name="Group"/>
            <p:cNvGrpSpPr/>
            <p:nvPr/>
          </p:nvGrpSpPr>
          <p:grpSpPr>
            <a:xfrm>
              <a:off x="2027553" y="453037"/>
              <a:ext cx="2282687" cy="643536"/>
              <a:chOff x="0" y="0"/>
              <a:chExt cx="2282686" cy="643534"/>
            </a:xfrm>
          </p:grpSpPr>
          <p:sp>
            <p:nvSpPr>
              <p:cNvPr id="631" name="Rounded Rectangle"/>
              <p:cNvSpPr/>
              <p:nvPr/>
            </p:nvSpPr>
            <p:spPr>
              <a:xfrm>
                <a:off x="0" y="0"/>
                <a:ext cx="2282687" cy="643535"/>
              </a:xfrm>
              <a:prstGeom prst="roundRect">
                <a:avLst>
                  <a:gd name="adj" fmla="val 16667"/>
                </a:avLst>
              </a:prstGeom>
              <a:solidFill>
                <a:srgbClr val="FFFFFF">
                  <a:alpha val="90000"/>
                </a:srgbClr>
              </a:solidFill>
              <a:ln w="6350" cap="flat">
                <a:solidFill>
                  <a:schemeClr val="accent1"/>
                </a:solidFill>
                <a:prstDash val="solid"/>
                <a:miter lim="800000"/>
              </a:ln>
              <a:effectLst/>
            </p:spPr>
            <p:txBody>
              <a:bodyPr wrap="square" lIns="45719" tIns="45719" rIns="45719" bIns="45719" numCol="1" anchor="ctr">
                <a:noAutofit/>
              </a:bodyPr>
              <a:lstStyle/>
              <a:p>
                <a:pPr algn="ctr" defTabSz="1155700">
                  <a:lnSpc>
                    <a:spcPct val="90000"/>
                  </a:lnSpc>
                  <a:spcBef>
                    <a:spcPts val="1100"/>
                  </a:spcBef>
                  <a:defRPr sz="2800"/>
                </a:pPr>
                <a:endParaRPr/>
              </a:p>
            </p:txBody>
          </p:sp>
          <p:sp>
            <p:nvSpPr>
              <p:cNvPr id="632" name="Test"/>
              <p:cNvSpPr txBox="1"/>
              <p:nvPr/>
            </p:nvSpPr>
            <p:spPr>
              <a:xfrm>
                <a:off x="31414" y="49595"/>
                <a:ext cx="2219857" cy="5443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algn="ctr" defTabSz="1155700">
                  <a:lnSpc>
                    <a:spcPct val="90000"/>
                  </a:lnSpc>
                  <a:spcBef>
                    <a:spcPts val="1000"/>
                  </a:spcBef>
                  <a:defRPr sz="2600"/>
                </a:lvl1pPr>
              </a:lstStyle>
              <a:p>
                <a:r>
                  <a:t>Test</a:t>
                </a:r>
              </a:p>
            </p:txBody>
          </p:sp>
        </p:grpSp>
        <p:grpSp>
          <p:nvGrpSpPr>
            <p:cNvPr id="636" name="Group"/>
            <p:cNvGrpSpPr/>
            <p:nvPr/>
          </p:nvGrpSpPr>
          <p:grpSpPr>
            <a:xfrm>
              <a:off x="2027553" y="1177014"/>
              <a:ext cx="2282687" cy="643536"/>
              <a:chOff x="0" y="0"/>
              <a:chExt cx="2282686" cy="643534"/>
            </a:xfrm>
          </p:grpSpPr>
          <p:sp>
            <p:nvSpPr>
              <p:cNvPr id="634" name="Rounded Rectangle"/>
              <p:cNvSpPr/>
              <p:nvPr/>
            </p:nvSpPr>
            <p:spPr>
              <a:xfrm>
                <a:off x="0" y="0"/>
                <a:ext cx="2282687" cy="643535"/>
              </a:xfrm>
              <a:prstGeom prst="roundRect">
                <a:avLst>
                  <a:gd name="adj" fmla="val 16667"/>
                </a:avLst>
              </a:prstGeom>
              <a:solidFill>
                <a:srgbClr val="FFFFFF">
                  <a:alpha val="90000"/>
                </a:srgbClr>
              </a:solidFill>
              <a:ln w="6350" cap="flat">
                <a:solidFill>
                  <a:schemeClr val="accent1"/>
                </a:solidFill>
                <a:prstDash val="solid"/>
                <a:miter lim="800000"/>
              </a:ln>
              <a:effectLst/>
            </p:spPr>
            <p:txBody>
              <a:bodyPr wrap="square" lIns="45719" tIns="45719" rIns="45719" bIns="45719" numCol="1" anchor="ctr">
                <a:noAutofit/>
              </a:bodyPr>
              <a:lstStyle/>
              <a:p>
                <a:pPr algn="ctr" defTabSz="1155700">
                  <a:lnSpc>
                    <a:spcPct val="90000"/>
                  </a:lnSpc>
                  <a:spcBef>
                    <a:spcPts val="1100"/>
                  </a:spcBef>
                  <a:defRPr sz="2800"/>
                </a:pPr>
                <a:endParaRPr/>
              </a:p>
            </p:txBody>
          </p:sp>
          <p:sp>
            <p:nvSpPr>
              <p:cNvPr id="635" name="Prototype"/>
              <p:cNvSpPr txBox="1"/>
              <p:nvPr/>
            </p:nvSpPr>
            <p:spPr>
              <a:xfrm>
                <a:off x="31414" y="49595"/>
                <a:ext cx="2219857" cy="5443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algn="ctr" defTabSz="1155700">
                  <a:lnSpc>
                    <a:spcPct val="90000"/>
                  </a:lnSpc>
                  <a:spcBef>
                    <a:spcPts val="1000"/>
                  </a:spcBef>
                  <a:defRPr sz="2600"/>
                </a:lvl1pPr>
              </a:lstStyle>
              <a:p>
                <a:r>
                  <a:t>Prototype</a:t>
                </a:r>
              </a:p>
            </p:txBody>
          </p:sp>
        </p:grpSp>
        <p:grpSp>
          <p:nvGrpSpPr>
            <p:cNvPr id="639" name="Group"/>
            <p:cNvGrpSpPr/>
            <p:nvPr/>
          </p:nvGrpSpPr>
          <p:grpSpPr>
            <a:xfrm>
              <a:off x="2027553" y="1900991"/>
              <a:ext cx="2282687" cy="643536"/>
              <a:chOff x="0" y="0"/>
              <a:chExt cx="2282686" cy="643534"/>
            </a:xfrm>
          </p:grpSpPr>
          <p:sp>
            <p:nvSpPr>
              <p:cNvPr id="637" name="Rounded Rectangle"/>
              <p:cNvSpPr/>
              <p:nvPr/>
            </p:nvSpPr>
            <p:spPr>
              <a:xfrm>
                <a:off x="0" y="0"/>
                <a:ext cx="2282687" cy="643535"/>
              </a:xfrm>
              <a:prstGeom prst="roundRect">
                <a:avLst>
                  <a:gd name="adj" fmla="val 16667"/>
                </a:avLst>
              </a:prstGeom>
              <a:solidFill>
                <a:srgbClr val="FFFFFF">
                  <a:alpha val="90000"/>
                </a:srgbClr>
              </a:solidFill>
              <a:ln w="6350" cap="flat">
                <a:solidFill>
                  <a:schemeClr val="accent1"/>
                </a:solidFill>
                <a:prstDash val="solid"/>
                <a:miter lim="800000"/>
              </a:ln>
              <a:effectLst/>
            </p:spPr>
            <p:txBody>
              <a:bodyPr wrap="square" lIns="45719" tIns="45719" rIns="45719" bIns="45719" numCol="1" anchor="ctr">
                <a:noAutofit/>
              </a:bodyPr>
              <a:lstStyle/>
              <a:p>
                <a:pPr algn="ctr" defTabSz="1155700">
                  <a:lnSpc>
                    <a:spcPct val="90000"/>
                  </a:lnSpc>
                  <a:spcBef>
                    <a:spcPts val="1100"/>
                  </a:spcBef>
                  <a:defRPr sz="2800"/>
                </a:pPr>
                <a:endParaRPr/>
              </a:p>
            </p:txBody>
          </p:sp>
          <p:sp>
            <p:nvSpPr>
              <p:cNvPr id="638" name="Ideate"/>
              <p:cNvSpPr txBox="1"/>
              <p:nvPr/>
            </p:nvSpPr>
            <p:spPr>
              <a:xfrm>
                <a:off x="31414" y="49595"/>
                <a:ext cx="2219857" cy="5443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algn="ctr" defTabSz="1155700">
                  <a:lnSpc>
                    <a:spcPct val="90000"/>
                  </a:lnSpc>
                  <a:spcBef>
                    <a:spcPts val="1000"/>
                  </a:spcBef>
                  <a:defRPr sz="2600"/>
                </a:lvl1pPr>
              </a:lstStyle>
              <a:p>
                <a:r>
                  <a:t>Ideate</a:t>
                </a:r>
              </a:p>
            </p:txBody>
          </p:sp>
        </p:grpSp>
        <p:grpSp>
          <p:nvGrpSpPr>
            <p:cNvPr id="642" name="Group"/>
            <p:cNvGrpSpPr/>
            <p:nvPr/>
          </p:nvGrpSpPr>
          <p:grpSpPr>
            <a:xfrm>
              <a:off x="2027553" y="2624970"/>
              <a:ext cx="2282687" cy="643535"/>
              <a:chOff x="0" y="0"/>
              <a:chExt cx="2282686" cy="643534"/>
            </a:xfrm>
          </p:grpSpPr>
          <p:sp>
            <p:nvSpPr>
              <p:cNvPr id="640" name="Rounded Rectangle"/>
              <p:cNvSpPr/>
              <p:nvPr/>
            </p:nvSpPr>
            <p:spPr>
              <a:xfrm>
                <a:off x="0" y="0"/>
                <a:ext cx="2282687" cy="643535"/>
              </a:xfrm>
              <a:prstGeom prst="roundRect">
                <a:avLst>
                  <a:gd name="adj" fmla="val 16667"/>
                </a:avLst>
              </a:prstGeom>
              <a:solidFill>
                <a:srgbClr val="FFFFFF">
                  <a:alpha val="90000"/>
                </a:srgbClr>
              </a:solidFill>
              <a:ln w="6350" cap="flat">
                <a:solidFill>
                  <a:schemeClr val="accent1"/>
                </a:solidFill>
                <a:prstDash val="solid"/>
                <a:miter lim="800000"/>
              </a:ln>
              <a:effectLst/>
            </p:spPr>
            <p:txBody>
              <a:bodyPr wrap="square" lIns="45719" tIns="45719" rIns="45719" bIns="45719" numCol="1" anchor="ctr">
                <a:noAutofit/>
              </a:bodyPr>
              <a:lstStyle/>
              <a:p>
                <a:pPr algn="ctr" defTabSz="1155700">
                  <a:lnSpc>
                    <a:spcPct val="90000"/>
                  </a:lnSpc>
                  <a:spcBef>
                    <a:spcPts val="1100"/>
                  </a:spcBef>
                  <a:defRPr sz="2800"/>
                </a:pPr>
                <a:endParaRPr/>
              </a:p>
            </p:txBody>
          </p:sp>
          <p:sp>
            <p:nvSpPr>
              <p:cNvPr id="641" name="Define"/>
              <p:cNvSpPr txBox="1"/>
              <p:nvPr/>
            </p:nvSpPr>
            <p:spPr>
              <a:xfrm>
                <a:off x="31414" y="49595"/>
                <a:ext cx="2219857" cy="5443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algn="ctr" defTabSz="1155700">
                  <a:lnSpc>
                    <a:spcPct val="90000"/>
                  </a:lnSpc>
                  <a:spcBef>
                    <a:spcPts val="1000"/>
                  </a:spcBef>
                  <a:defRPr sz="2600"/>
                </a:lvl1pPr>
              </a:lstStyle>
              <a:p>
                <a:r>
                  <a:t>Define</a:t>
                </a:r>
              </a:p>
            </p:txBody>
          </p:sp>
        </p:grpSp>
        <p:grpSp>
          <p:nvGrpSpPr>
            <p:cNvPr id="645" name="Group"/>
            <p:cNvGrpSpPr/>
            <p:nvPr/>
          </p:nvGrpSpPr>
          <p:grpSpPr>
            <a:xfrm>
              <a:off x="2027553" y="3348947"/>
              <a:ext cx="2282687" cy="643536"/>
              <a:chOff x="0" y="0"/>
              <a:chExt cx="2282686" cy="643534"/>
            </a:xfrm>
          </p:grpSpPr>
          <p:sp>
            <p:nvSpPr>
              <p:cNvPr id="643" name="Rounded Rectangle"/>
              <p:cNvSpPr/>
              <p:nvPr/>
            </p:nvSpPr>
            <p:spPr>
              <a:xfrm>
                <a:off x="0" y="0"/>
                <a:ext cx="2282687" cy="643535"/>
              </a:xfrm>
              <a:prstGeom prst="roundRect">
                <a:avLst>
                  <a:gd name="adj" fmla="val 16667"/>
                </a:avLst>
              </a:prstGeom>
              <a:solidFill>
                <a:srgbClr val="FFFFFF">
                  <a:alpha val="90000"/>
                </a:srgbClr>
              </a:solidFill>
              <a:ln w="6350" cap="flat">
                <a:solidFill>
                  <a:schemeClr val="accent1"/>
                </a:solidFill>
                <a:prstDash val="solid"/>
                <a:miter lim="800000"/>
              </a:ln>
              <a:effectLst/>
            </p:spPr>
            <p:txBody>
              <a:bodyPr wrap="square" lIns="45719" tIns="45719" rIns="45719" bIns="45719" numCol="1" anchor="ctr">
                <a:noAutofit/>
              </a:bodyPr>
              <a:lstStyle/>
              <a:p>
                <a:pPr algn="ctr" defTabSz="1155700">
                  <a:lnSpc>
                    <a:spcPct val="90000"/>
                  </a:lnSpc>
                  <a:spcBef>
                    <a:spcPts val="1100"/>
                  </a:spcBef>
                  <a:defRPr sz="2800"/>
                </a:pPr>
                <a:endParaRPr/>
              </a:p>
            </p:txBody>
          </p:sp>
          <p:sp>
            <p:nvSpPr>
              <p:cNvPr id="644" name="Empathize"/>
              <p:cNvSpPr txBox="1"/>
              <p:nvPr/>
            </p:nvSpPr>
            <p:spPr>
              <a:xfrm>
                <a:off x="31414" y="49595"/>
                <a:ext cx="2219857" cy="5443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algn="ctr" defTabSz="1155700">
                  <a:lnSpc>
                    <a:spcPct val="90000"/>
                  </a:lnSpc>
                  <a:spcBef>
                    <a:spcPts val="1000"/>
                  </a:spcBef>
                  <a:defRPr sz="2600"/>
                </a:lvl1pPr>
              </a:lstStyle>
              <a:p>
                <a:r>
                  <a:t>Empathize</a:t>
                </a:r>
              </a:p>
            </p:txBody>
          </p:sp>
        </p:grpSp>
      </p:grpSp>
      <p:pic>
        <p:nvPicPr>
          <p:cNvPr id="647" name="Picture 10" descr="Picture 10"/>
          <p:cNvPicPr>
            <a:picLocks noChangeAspect="1"/>
          </p:cNvPicPr>
          <p:nvPr/>
        </p:nvPicPr>
        <p:blipFill>
          <a:blip r:embed="rId2"/>
          <a:stretch>
            <a:fillRect/>
          </a:stretch>
        </p:blipFill>
        <p:spPr>
          <a:xfrm>
            <a:off x="9835767" y="1651000"/>
            <a:ext cx="1781425" cy="4305902"/>
          </a:xfrm>
          <a:prstGeom prst="rect">
            <a:avLst/>
          </a:prstGeom>
          <a:ln w="12700">
            <a:miter lim="400000"/>
          </a:ln>
        </p:spPr>
      </p:pic>
      <p:grpSp>
        <p:nvGrpSpPr>
          <p:cNvPr id="650" name="Group 13"/>
          <p:cNvGrpSpPr/>
          <p:nvPr/>
        </p:nvGrpSpPr>
        <p:grpSpPr>
          <a:xfrm>
            <a:off x="9602498" y="4879238"/>
            <a:ext cx="282961" cy="1032482"/>
            <a:chOff x="0" y="0"/>
            <a:chExt cx="282960" cy="1032480"/>
          </a:xfrm>
        </p:grpSpPr>
        <p:pic>
          <p:nvPicPr>
            <p:cNvPr id="648" name="Ink 11" descr="Ink 11"/>
            <p:cNvPicPr>
              <a:picLocks noChangeAspect="1"/>
            </p:cNvPicPr>
            <p:nvPr/>
          </p:nvPicPr>
          <p:blipFill>
            <a:blip r:embed="rId3"/>
            <a:stretch>
              <a:fillRect/>
            </a:stretch>
          </p:blipFill>
          <p:spPr>
            <a:xfrm>
              <a:off x="0" y="500759"/>
              <a:ext cx="250921" cy="531722"/>
            </a:xfrm>
            <a:prstGeom prst="rect">
              <a:avLst/>
            </a:prstGeom>
            <a:ln w="12700" cap="flat">
              <a:noFill/>
              <a:miter lim="400000"/>
            </a:ln>
            <a:effectLst/>
          </p:spPr>
        </p:pic>
        <p:pic>
          <p:nvPicPr>
            <p:cNvPr id="649" name="Ink 12" descr="Ink 12"/>
            <p:cNvPicPr>
              <a:picLocks noChangeAspect="1"/>
            </p:cNvPicPr>
            <p:nvPr/>
          </p:nvPicPr>
          <p:blipFill>
            <a:blip r:embed="rId4"/>
            <a:stretch>
              <a:fillRect/>
            </a:stretch>
          </p:blipFill>
          <p:spPr>
            <a:xfrm>
              <a:off x="41759" y="0"/>
              <a:ext cx="241202" cy="509761"/>
            </a:xfrm>
            <a:prstGeom prst="rect">
              <a:avLst/>
            </a:prstGeom>
            <a:ln w="12700" cap="flat">
              <a:noFill/>
              <a:miter lim="400000"/>
            </a:ln>
            <a:effectLst/>
          </p:spPr>
        </p:pic>
      </p:grpSp>
      <p:pic>
        <p:nvPicPr>
          <p:cNvPr id="651" name="Ink 14" descr="Ink 14"/>
          <p:cNvPicPr>
            <a:picLocks noChangeAspect="1"/>
          </p:cNvPicPr>
          <p:nvPr/>
        </p:nvPicPr>
        <p:blipFill>
          <a:blip r:embed="rId5"/>
          <a:stretch>
            <a:fillRect/>
          </a:stretch>
        </p:blipFill>
        <p:spPr>
          <a:xfrm>
            <a:off x="9602498" y="4582238"/>
            <a:ext cx="293401" cy="30601"/>
          </a:xfrm>
          <a:prstGeom prst="rect">
            <a:avLst/>
          </a:prstGeom>
          <a:ln w="12700">
            <a:miter lim="400000"/>
          </a:ln>
        </p:spPr>
      </p:pic>
      <p:pic>
        <p:nvPicPr>
          <p:cNvPr id="652" name="Ink 15" descr="Ink 15"/>
          <p:cNvPicPr>
            <a:picLocks noChangeAspect="1"/>
          </p:cNvPicPr>
          <p:nvPr/>
        </p:nvPicPr>
        <p:blipFill>
          <a:blip r:embed="rId6"/>
          <a:stretch>
            <a:fillRect/>
          </a:stretch>
        </p:blipFill>
        <p:spPr>
          <a:xfrm>
            <a:off x="9560377" y="3933878"/>
            <a:ext cx="366481" cy="92521"/>
          </a:xfrm>
          <a:prstGeom prst="rect">
            <a:avLst/>
          </a:prstGeom>
          <a:ln w="12700">
            <a:miter lim="400000"/>
          </a:ln>
        </p:spPr>
      </p:pic>
      <p:pic>
        <p:nvPicPr>
          <p:cNvPr id="653" name="Ink 16" descr="Ink 16"/>
          <p:cNvPicPr>
            <a:picLocks noChangeAspect="1"/>
          </p:cNvPicPr>
          <p:nvPr/>
        </p:nvPicPr>
        <p:blipFill>
          <a:blip r:embed="rId7"/>
          <a:stretch>
            <a:fillRect/>
          </a:stretch>
        </p:blipFill>
        <p:spPr>
          <a:xfrm>
            <a:off x="9527978" y="3105879"/>
            <a:ext cx="410401" cy="489241"/>
          </a:xfrm>
          <a:prstGeom prst="rect">
            <a:avLst/>
          </a:prstGeom>
          <a:ln w="12700">
            <a:miter lim="400000"/>
          </a:ln>
        </p:spPr>
      </p:pic>
      <p:pic>
        <p:nvPicPr>
          <p:cNvPr id="654" name="Ink 17" descr="Ink 17"/>
          <p:cNvPicPr>
            <a:picLocks noChangeAspect="1"/>
          </p:cNvPicPr>
          <p:nvPr/>
        </p:nvPicPr>
        <p:blipFill>
          <a:blip r:embed="rId8"/>
          <a:stretch>
            <a:fillRect/>
          </a:stretch>
        </p:blipFill>
        <p:spPr>
          <a:xfrm>
            <a:off x="9560377" y="2345198"/>
            <a:ext cx="378001" cy="651961"/>
          </a:xfrm>
          <a:prstGeom prst="rect">
            <a:avLst/>
          </a:prstGeom>
          <a:ln w="12700">
            <a:miter lim="400000"/>
          </a:ln>
        </p:spPr>
      </p:pic>
      <p:pic>
        <p:nvPicPr>
          <p:cNvPr id="655" name="Ink 18" descr="Ink 18"/>
          <p:cNvPicPr>
            <a:picLocks noChangeAspect="1"/>
          </p:cNvPicPr>
          <p:nvPr/>
        </p:nvPicPr>
        <p:blipFill>
          <a:blip r:embed="rId9"/>
          <a:stretch>
            <a:fillRect/>
          </a:stretch>
        </p:blipFill>
        <p:spPr>
          <a:xfrm>
            <a:off x="11564497" y="2999319"/>
            <a:ext cx="259201" cy="1020601"/>
          </a:xfrm>
          <a:prstGeom prst="rect">
            <a:avLst/>
          </a:prstGeom>
          <a:ln w="12700">
            <a:miter lim="400000"/>
          </a:ln>
        </p:spPr>
      </p:pic>
      <p:sp>
        <p:nvSpPr>
          <p:cNvPr id="656" name="TextBox 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8" name="Content Placeholder 6" descr="Content Placeholder 6"/>
          <p:cNvPicPr>
            <a:picLocks noChangeAspect="1"/>
          </p:cNvPicPr>
          <p:nvPr/>
        </p:nvPicPr>
        <p:blipFill>
          <a:blip r:embed="rId2"/>
          <a:stretch>
            <a:fillRect/>
          </a:stretch>
        </p:blipFill>
        <p:spPr>
          <a:xfrm>
            <a:off x="4544962" y="1690688"/>
            <a:ext cx="3512421" cy="3512421"/>
          </a:xfrm>
          <a:prstGeom prst="rect">
            <a:avLst/>
          </a:prstGeom>
          <a:ln w="12700">
            <a:miter lim="400000"/>
          </a:ln>
        </p:spPr>
      </p:pic>
      <p:sp>
        <p:nvSpPr>
          <p:cNvPr id="659" name="Title 3"/>
          <p:cNvSpPr txBox="1">
            <a:spLocks noGrp="1"/>
          </p:cNvSpPr>
          <p:nvPr>
            <p:ph type="title"/>
          </p:nvPr>
        </p:nvSpPr>
        <p:spPr>
          <a:prstGeom prst="rect">
            <a:avLst/>
          </a:prstGeom>
        </p:spPr>
        <p:txBody>
          <a:bodyPr/>
          <a:lstStyle/>
          <a:p>
            <a:r>
              <a:t>Example Investigation</a:t>
            </a:r>
          </a:p>
        </p:txBody>
      </p:sp>
      <p:sp>
        <p:nvSpPr>
          <p:cNvPr id="660" name="Content Placeholder 4"/>
          <p:cNvSpPr txBox="1">
            <a:spLocks noGrp="1"/>
          </p:cNvSpPr>
          <p:nvPr>
            <p:ph type="body" sz="quarter" idx="1"/>
          </p:nvPr>
        </p:nvSpPr>
        <p:spPr>
          <a:xfrm>
            <a:off x="2800966" y="1852183"/>
            <a:ext cx="3487995" cy="966736"/>
          </a:xfrm>
          <a:prstGeom prst="rect">
            <a:avLst/>
          </a:prstGeom>
        </p:spPr>
        <p:txBody>
          <a:bodyPr/>
          <a:lstStyle>
            <a:lvl2pPr marL="685800" indent="-228600">
              <a:spcBef>
                <a:spcPts val="500"/>
              </a:spcBef>
              <a:defRPr sz="2400"/>
            </a:lvl2pPr>
          </a:lstStyle>
          <a:p>
            <a:r>
              <a:t>Mass</a:t>
            </a:r>
          </a:p>
          <a:p>
            <a:pPr lvl="1"/>
            <a:r>
              <a:t>Too Heavy</a:t>
            </a:r>
          </a:p>
        </p:txBody>
      </p:sp>
      <p:sp>
        <p:nvSpPr>
          <p:cNvPr id="661" name="Content Placeholder 4"/>
          <p:cNvSpPr txBox="1"/>
          <p:nvPr/>
        </p:nvSpPr>
        <p:spPr>
          <a:xfrm>
            <a:off x="2846685" y="3137080"/>
            <a:ext cx="3396555" cy="2153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81000"/>
              </a:lnSpc>
              <a:spcBef>
                <a:spcPts val="1000"/>
              </a:spcBef>
              <a:buSzPct val="100000"/>
              <a:buFont typeface="Arial"/>
              <a:buChar char="•"/>
              <a:defRPr sz="2800"/>
            </a:pPr>
            <a:r>
              <a:t>Energy</a:t>
            </a:r>
          </a:p>
          <a:p>
            <a:pPr marL="685800" lvl="1" indent="-228600">
              <a:lnSpc>
                <a:spcPct val="81000"/>
              </a:lnSpc>
              <a:spcBef>
                <a:spcPts val="500"/>
              </a:spcBef>
              <a:buSzPct val="100000"/>
              <a:buFont typeface="Arial"/>
              <a:buChar char="•"/>
              <a:defRPr sz="2400"/>
            </a:pPr>
            <a:r>
              <a:t>Low Operation Duration on a fully charged pack</a:t>
            </a:r>
          </a:p>
          <a:p>
            <a:pPr marL="685800" lvl="1" indent="-228600">
              <a:lnSpc>
                <a:spcPct val="81000"/>
              </a:lnSpc>
              <a:spcBef>
                <a:spcPts val="500"/>
              </a:spcBef>
              <a:buSzPct val="100000"/>
              <a:buFont typeface="Arial"/>
              <a:buChar char="•"/>
              <a:defRPr sz="2400"/>
            </a:pPr>
            <a:r>
              <a:t>Batteries die out faster than expected</a:t>
            </a:r>
          </a:p>
        </p:txBody>
      </p:sp>
      <p:sp>
        <p:nvSpPr>
          <p:cNvPr id="662" name="Content Placeholder 4"/>
          <p:cNvSpPr txBox="1"/>
          <p:nvPr/>
        </p:nvSpPr>
        <p:spPr>
          <a:xfrm>
            <a:off x="7582144" y="2008850"/>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90000"/>
              </a:lnSpc>
              <a:spcBef>
                <a:spcPts val="1000"/>
              </a:spcBef>
              <a:buSzPct val="100000"/>
              <a:buFont typeface="Arial"/>
              <a:buChar char="•"/>
              <a:defRPr sz="2800"/>
            </a:lvl1pPr>
            <a:lvl2pPr marL="685800" indent="-228600">
              <a:lnSpc>
                <a:spcPct val="90000"/>
              </a:lnSpc>
              <a:spcBef>
                <a:spcPts val="500"/>
              </a:spcBef>
              <a:buSzPct val="100000"/>
              <a:buFont typeface="Arial"/>
              <a:buChar char="•"/>
              <a:defRPr sz="2400"/>
            </a:lvl2pPr>
          </a:lstStyle>
          <a:p>
            <a:r>
              <a:t>Space</a:t>
            </a:r>
          </a:p>
          <a:p>
            <a:pPr lvl="1"/>
            <a:r>
              <a:t>Too Large Profile</a:t>
            </a:r>
          </a:p>
        </p:txBody>
      </p:sp>
      <p:sp>
        <p:nvSpPr>
          <p:cNvPr id="663" name="Content Placeholder 4"/>
          <p:cNvSpPr txBox="1"/>
          <p:nvPr/>
        </p:nvSpPr>
        <p:spPr>
          <a:xfrm>
            <a:off x="7582144" y="3399047"/>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Cost</a:t>
            </a:r>
          </a:p>
          <a:p>
            <a:pPr lvl="1"/>
            <a:r>
              <a:t>Cannot match up with lower cost models from competitors</a:t>
            </a:r>
          </a:p>
        </p:txBody>
      </p:sp>
      <p:sp>
        <p:nvSpPr>
          <p:cNvPr id="664" name="Content Placeholder 4"/>
          <p:cNvSpPr txBox="1"/>
          <p:nvPr/>
        </p:nvSpPr>
        <p:spPr>
          <a:xfrm>
            <a:off x="7692757" y="4776496"/>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Ergonomics</a:t>
            </a:r>
          </a:p>
          <a:p>
            <a:pPr lvl="1"/>
            <a:r>
              <a:t>Difficult to place into position or to hold for long duration</a:t>
            </a:r>
          </a:p>
        </p:txBody>
      </p:sp>
      <p:sp>
        <p:nvSpPr>
          <p:cNvPr id="665" name="TextBox 12"/>
          <p:cNvSpPr txBox="1"/>
          <p:nvPr/>
        </p:nvSpPr>
        <p:spPr>
          <a:xfrm>
            <a:off x="2120325" y="5830528"/>
            <a:ext cx="9557555"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Human Safety -  does it perform to make the holes without damaging the underlying tissue too much?</a:t>
            </a:r>
          </a:p>
        </p:txBody>
      </p:sp>
      <p:grpSp>
        <p:nvGrpSpPr>
          <p:cNvPr id="668" name="Group 14"/>
          <p:cNvGrpSpPr/>
          <p:nvPr/>
        </p:nvGrpSpPr>
        <p:grpSpPr>
          <a:xfrm>
            <a:off x="9991184" y="277828"/>
            <a:ext cx="1648598" cy="989160"/>
            <a:chOff x="0" y="0"/>
            <a:chExt cx="1648597" cy="989158"/>
          </a:xfrm>
        </p:grpSpPr>
        <p:sp>
          <p:nvSpPr>
            <p:cNvPr id="666" name="Rectangle 15"/>
            <p:cNvSpPr/>
            <p:nvPr/>
          </p:nvSpPr>
          <p:spPr>
            <a:xfrm>
              <a:off x="-1" y="-1"/>
              <a:ext cx="1648599" cy="989160"/>
            </a:xfrm>
            <a:prstGeom prst="rect">
              <a:avLst/>
            </a:prstGeom>
            <a:gradFill flip="none" rotWithShape="1">
              <a:gsLst>
                <a:gs pos="0">
                  <a:schemeClr val="accent3"/>
                </a:gs>
                <a:gs pos="50000">
                  <a:schemeClr val="accent3"/>
                </a:gs>
                <a:gs pos="100000">
                  <a:schemeClr val="accent3"/>
                </a:gs>
              </a:gsLst>
              <a:lin ang="5400000" scaled="0"/>
            </a:gradFill>
            <a:ln w="12700" cap="flat">
              <a:noFill/>
              <a:miter lim="400000"/>
            </a:ln>
            <a:effectLst/>
          </p:spPr>
          <p:txBody>
            <a:bodyPr wrap="square" lIns="45719" tIns="45719" rIns="45719" bIns="45719" numCol="1" anchor="t">
              <a:noAutofit/>
            </a:bodyPr>
            <a:lstStyle/>
            <a:p>
              <a:endParaRPr/>
            </a:p>
          </p:txBody>
        </p:sp>
        <p:sp>
          <p:nvSpPr>
            <p:cNvPr id="667" name="TextBox 16"/>
            <p:cNvSpPr txBox="1"/>
            <p:nvPr/>
          </p:nvSpPr>
          <p:spPr>
            <a:xfrm>
              <a:off x="-1" y="76134"/>
              <a:ext cx="1648599"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pic>
        <p:nvPicPr>
          <p:cNvPr id="669" name="Picture 7" descr="Picture 7"/>
          <p:cNvPicPr>
            <a:picLocks noChangeAspect="1"/>
          </p:cNvPicPr>
          <p:nvPr/>
        </p:nvPicPr>
        <p:blipFill>
          <a:blip r:embed="rId3"/>
          <a:stretch>
            <a:fillRect/>
          </a:stretch>
        </p:blipFill>
        <p:spPr>
          <a:xfrm>
            <a:off x="576602" y="1437332"/>
            <a:ext cx="1781425" cy="4305902"/>
          </a:xfrm>
          <a:prstGeom prst="rect">
            <a:avLst/>
          </a:prstGeom>
          <a:ln w="12700">
            <a:miter lim="400000"/>
          </a:ln>
        </p:spPr>
      </p:pic>
      <p:grpSp>
        <p:nvGrpSpPr>
          <p:cNvPr id="673" name="Group 21"/>
          <p:cNvGrpSpPr/>
          <p:nvPr/>
        </p:nvGrpSpPr>
        <p:grpSpPr>
          <a:xfrm>
            <a:off x="2297738" y="4935038"/>
            <a:ext cx="711361" cy="976681"/>
            <a:chOff x="0" y="0"/>
            <a:chExt cx="711360" cy="976680"/>
          </a:xfrm>
        </p:grpSpPr>
        <p:pic>
          <p:nvPicPr>
            <p:cNvPr id="670" name="Ink 13" descr="Ink 13"/>
            <p:cNvPicPr>
              <a:picLocks noChangeAspect="1"/>
            </p:cNvPicPr>
            <p:nvPr/>
          </p:nvPicPr>
          <p:blipFill>
            <a:blip r:embed="rId4"/>
            <a:stretch>
              <a:fillRect/>
            </a:stretch>
          </p:blipFill>
          <p:spPr>
            <a:xfrm>
              <a:off x="11160" y="499680"/>
              <a:ext cx="18001" cy="18001"/>
            </a:xfrm>
            <a:prstGeom prst="rect">
              <a:avLst/>
            </a:prstGeom>
            <a:ln w="12700" cap="flat">
              <a:noFill/>
              <a:miter lim="400000"/>
            </a:ln>
            <a:effectLst/>
          </p:spPr>
        </p:pic>
        <p:pic>
          <p:nvPicPr>
            <p:cNvPr id="671" name="Ink 17" descr="Ink 17"/>
            <p:cNvPicPr>
              <a:picLocks noChangeAspect="1"/>
            </p:cNvPicPr>
            <p:nvPr/>
          </p:nvPicPr>
          <p:blipFill>
            <a:blip r:embed="rId4"/>
            <a:stretch>
              <a:fillRect/>
            </a:stretch>
          </p:blipFill>
          <p:spPr>
            <a:xfrm>
              <a:off x="11160" y="499680"/>
              <a:ext cx="18001" cy="18001"/>
            </a:xfrm>
            <a:prstGeom prst="rect">
              <a:avLst/>
            </a:prstGeom>
            <a:ln w="12700" cap="flat">
              <a:noFill/>
              <a:miter lim="400000"/>
            </a:ln>
            <a:effectLst/>
          </p:spPr>
        </p:pic>
        <p:pic>
          <p:nvPicPr>
            <p:cNvPr id="672" name="Ink 20" descr="Ink 20"/>
            <p:cNvPicPr>
              <a:picLocks noChangeAspect="1"/>
            </p:cNvPicPr>
            <p:nvPr/>
          </p:nvPicPr>
          <p:blipFill>
            <a:blip r:embed="rId5"/>
            <a:stretch>
              <a:fillRect/>
            </a:stretch>
          </p:blipFill>
          <p:spPr>
            <a:xfrm>
              <a:off x="0" y="0"/>
              <a:ext cx="711361" cy="976681"/>
            </a:xfrm>
            <a:prstGeom prst="rect">
              <a:avLst/>
            </a:prstGeom>
            <a:ln w="12700" cap="flat">
              <a:noFill/>
              <a:miter lim="400000"/>
            </a:ln>
            <a:effectLst/>
          </p:spPr>
        </p:pic>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Title 3"/>
          <p:cNvSpPr txBox="1">
            <a:spLocks noGrp="1"/>
          </p:cNvSpPr>
          <p:nvPr>
            <p:ph type="title"/>
          </p:nvPr>
        </p:nvSpPr>
        <p:spPr>
          <a:prstGeom prst="rect">
            <a:avLst/>
          </a:prstGeom>
        </p:spPr>
        <p:txBody>
          <a:bodyPr/>
          <a:lstStyle/>
          <a:p>
            <a:r>
              <a:t>Items of Consideration for the Design</a:t>
            </a:r>
          </a:p>
        </p:txBody>
      </p:sp>
      <p:pic>
        <p:nvPicPr>
          <p:cNvPr id="676" name="Content Placeholder 8" descr="Content Placeholder 8"/>
          <p:cNvPicPr>
            <a:picLocks noChangeAspect="1"/>
          </p:cNvPicPr>
          <p:nvPr/>
        </p:nvPicPr>
        <p:blipFill>
          <a:blip r:embed="rId2"/>
          <a:stretch>
            <a:fillRect/>
          </a:stretch>
        </p:blipFill>
        <p:spPr>
          <a:xfrm>
            <a:off x="838200" y="2055813"/>
            <a:ext cx="5181600" cy="2343151"/>
          </a:xfrm>
          <a:prstGeom prst="rect">
            <a:avLst/>
          </a:prstGeom>
          <a:ln w="12700">
            <a:miter lim="400000"/>
          </a:ln>
        </p:spPr>
      </p:pic>
      <p:sp>
        <p:nvSpPr>
          <p:cNvPr id="677" name="Content Placeholder 5"/>
          <p:cNvSpPr txBox="1">
            <a:spLocks noGrp="1"/>
          </p:cNvSpPr>
          <p:nvPr>
            <p:ph type="body" sz="half" idx="1"/>
          </p:nvPr>
        </p:nvSpPr>
        <p:spPr>
          <a:xfrm>
            <a:off x="6172200" y="1825625"/>
            <a:ext cx="5181600" cy="4351338"/>
          </a:xfrm>
          <a:prstGeom prst="rect">
            <a:avLst/>
          </a:prstGeom>
        </p:spPr>
        <p:txBody>
          <a:bodyPr/>
          <a:lstStyle/>
          <a:p>
            <a:r>
              <a:t>Human Safety Aspect</a:t>
            </a:r>
          </a:p>
          <a:p>
            <a:pPr marL="685800" lvl="1" indent="-228600">
              <a:spcBef>
                <a:spcPts val="500"/>
              </a:spcBef>
              <a:defRPr sz="2400"/>
            </a:pPr>
            <a:r>
              <a:t>Human Tissue is affected by temperature changes </a:t>
            </a:r>
          </a:p>
          <a:p>
            <a:pPr marL="685800" lvl="1" indent="-228600">
              <a:spcBef>
                <a:spcPts val="500"/>
              </a:spcBef>
              <a:defRPr sz="2400"/>
            </a:pPr>
            <a:r>
              <a:t>Tissue near the hole made to die off when the tool is used</a:t>
            </a:r>
          </a:p>
          <a:p>
            <a:pPr marL="685800" lvl="1" indent="-228600">
              <a:spcBef>
                <a:spcPts val="500"/>
              </a:spcBef>
              <a:defRPr sz="2400"/>
            </a:pPr>
            <a:r>
              <a:t>Under 47 degrees Celsius is the suggested limit based on table</a:t>
            </a:r>
          </a:p>
          <a:p>
            <a:pPr marL="685800" lvl="1" indent="-228600">
              <a:spcBef>
                <a:spcPts val="500"/>
              </a:spcBef>
              <a:defRPr sz="2400"/>
            </a:pPr>
            <a:r>
              <a:t>10,000 RPM is the maximum limit to keep temperature under 47 Celsius Typically</a:t>
            </a:r>
          </a:p>
        </p:txBody>
      </p:sp>
      <p:pic>
        <p:nvPicPr>
          <p:cNvPr id="678" name="Content Placeholder 6" descr="Content Placeholder 6"/>
          <p:cNvPicPr>
            <a:picLocks noChangeAspect="1"/>
          </p:cNvPicPr>
          <p:nvPr/>
        </p:nvPicPr>
        <p:blipFill>
          <a:blip r:embed="rId3"/>
          <a:stretch>
            <a:fillRect/>
          </a:stretch>
        </p:blipFill>
        <p:spPr>
          <a:xfrm>
            <a:off x="4802444" y="4524068"/>
            <a:ext cx="1888255" cy="1888254"/>
          </a:xfrm>
          <a:prstGeom prst="rect">
            <a:avLst/>
          </a:prstGeom>
          <a:ln w="12700">
            <a:miter lim="400000"/>
          </a:ln>
        </p:spPr>
      </p:pic>
      <p:sp>
        <p:nvSpPr>
          <p:cNvPr id="679" name="TextBox 10"/>
          <p:cNvSpPr txBox="1"/>
          <p:nvPr/>
        </p:nvSpPr>
        <p:spPr>
          <a:xfrm>
            <a:off x="883919" y="4524068"/>
            <a:ext cx="4215090" cy="751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100">
                <a:solidFill>
                  <a:srgbClr val="212121"/>
                </a:solidFill>
                <a:latin typeface="Roboto"/>
                <a:ea typeface="Roboto"/>
                <a:cs typeface="Roboto"/>
                <a:sym typeface="Roboto"/>
              </a:defRPr>
            </a:lvl1pPr>
          </a:lstStyle>
          <a:p>
            <a:r>
              <a:t>Pandey RK, Panda SS. Drilling of bone: A comprehensive review. J Clin Orthop Trauma. 2013 Mar;4(1):15-30. doi: 10.1016/j.jcot.2013.01.002. Epub 2013 Jan 18. PMID: 26403771; PMCID: PMC3880511.</a:t>
            </a:r>
          </a:p>
        </p:txBody>
      </p:sp>
      <p:grpSp>
        <p:nvGrpSpPr>
          <p:cNvPr id="682" name="Group 11"/>
          <p:cNvGrpSpPr/>
          <p:nvPr/>
        </p:nvGrpSpPr>
        <p:grpSpPr>
          <a:xfrm>
            <a:off x="9991184" y="277828"/>
            <a:ext cx="1648598" cy="989160"/>
            <a:chOff x="0" y="0"/>
            <a:chExt cx="1648597" cy="989158"/>
          </a:xfrm>
        </p:grpSpPr>
        <p:sp>
          <p:nvSpPr>
            <p:cNvPr id="680" name="Rectangle 12"/>
            <p:cNvSpPr/>
            <p:nvPr/>
          </p:nvSpPr>
          <p:spPr>
            <a:xfrm>
              <a:off x="-1" y="-1"/>
              <a:ext cx="1648599" cy="989160"/>
            </a:xfrm>
            <a:prstGeom prst="rect">
              <a:avLst/>
            </a:prstGeom>
            <a:gradFill flip="none" rotWithShape="1">
              <a:gsLst>
                <a:gs pos="0">
                  <a:schemeClr val="accent3"/>
                </a:gs>
                <a:gs pos="50000">
                  <a:schemeClr val="accent3"/>
                </a:gs>
                <a:gs pos="100000">
                  <a:schemeClr val="accent3"/>
                </a:gs>
              </a:gsLst>
              <a:lin ang="5400000" scaled="0"/>
            </a:gradFill>
            <a:ln w="12700" cap="flat">
              <a:noFill/>
              <a:miter lim="400000"/>
            </a:ln>
            <a:effectLst/>
          </p:spPr>
          <p:txBody>
            <a:bodyPr wrap="square" lIns="45719" tIns="45719" rIns="45719" bIns="45719" numCol="1" anchor="t">
              <a:noAutofit/>
            </a:bodyPr>
            <a:lstStyle/>
            <a:p>
              <a:endParaRPr/>
            </a:p>
          </p:txBody>
        </p:sp>
        <p:sp>
          <p:nvSpPr>
            <p:cNvPr id="681" name="TextBox 13"/>
            <p:cNvSpPr txBox="1"/>
            <p:nvPr/>
          </p:nvSpPr>
          <p:spPr>
            <a:xfrm>
              <a:off x="-1" y="76134"/>
              <a:ext cx="1648599"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grpSp>
        <p:nvGrpSpPr>
          <p:cNvPr id="685" name="Group 14"/>
          <p:cNvGrpSpPr/>
          <p:nvPr/>
        </p:nvGrpSpPr>
        <p:grpSpPr>
          <a:xfrm>
            <a:off x="10394306" y="1118341"/>
            <a:ext cx="1648598" cy="989160"/>
            <a:chOff x="0" y="0"/>
            <a:chExt cx="1648597" cy="989158"/>
          </a:xfrm>
        </p:grpSpPr>
        <p:sp>
          <p:nvSpPr>
            <p:cNvPr id="683" name="Rectangle 15"/>
            <p:cNvSpPr/>
            <p:nvPr/>
          </p:nvSpPr>
          <p:spPr>
            <a:xfrm>
              <a:off x="-1" y="-1"/>
              <a:ext cx="1648599" cy="989160"/>
            </a:xfrm>
            <a:prstGeom prst="rect">
              <a:avLst/>
            </a:prstGeom>
            <a:gradFill flip="none" rotWithShape="1">
              <a:gsLst>
                <a:gs pos="0">
                  <a:schemeClr val="accent5"/>
                </a:gs>
                <a:gs pos="50000">
                  <a:schemeClr val="accent5"/>
                </a:gs>
                <a:gs pos="100000">
                  <a:schemeClr val="accent5"/>
                </a:gs>
              </a:gsLst>
              <a:lin ang="5400000" scaled="0"/>
            </a:gradFill>
            <a:ln w="12700" cap="flat">
              <a:noFill/>
              <a:miter lim="400000"/>
            </a:ln>
            <a:effectLst/>
          </p:spPr>
          <p:txBody>
            <a:bodyPr wrap="square" lIns="45719" tIns="45719" rIns="45719" bIns="45719" numCol="1" anchor="t">
              <a:noAutofit/>
            </a:bodyPr>
            <a:lstStyle/>
            <a:p>
              <a:endParaRPr/>
            </a:p>
          </p:txBody>
        </p:sp>
        <p:sp>
          <p:nvSpPr>
            <p:cNvPr id="684" name="TextBox 16"/>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sp>
        <p:nvSpPr>
          <p:cNvPr id="686"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8" name="Content Placeholder 6" descr="Content Placeholder 6"/>
          <p:cNvPicPr>
            <a:picLocks noChangeAspect="1"/>
          </p:cNvPicPr>
          <p:nvPr/>
        </p:nvPicPr>
        <p:blipFill>
          <a:blip r:embed="rId2"/>
          <a:stretch>
            <a:fillRect/>
          </a:stretch>
        </p:blipFill>
        <p:spPr>
          <a:xfrm>
            <a:off x="4437188" y="1477382"/>
            <a:ext cx="3512421" cy="3512422"/>
          </a:xfrm>
          <a:prstGeom prst="rect">
            <a:avLst/>
          </a:prstGeom>
          <a:ln w="12700">
            <a:miter lim="400000"/>
          </a:ln>
        </p:spPr>
      </p:pic>
      <p:sp>
        <p:nvSpPr>
          <p:cNvPr id="689" name="Title 3"/>
          <p:cNvSpPr txBox="1">
            <a:spLocks noGrp="1"/>
          </p:cNvSpPr>
          <p:nvPr>
            <p:ph type="title"/>
          </p:nvPr>
        </p:nvSpPr>
        <p:spPr>
          <a:prstGeom prst="rect">
            <a:avLst/>
          </a:prstGeom>
        </p:spPr>
        <p:txBody>
          <a:bodyPr/>
          <a:lstStyle/>
          <a:p>
            <a:r>
              <a:t>Example Investigation</a:t>
            </a:r>
          </a:p>
        </p:txBody>
      </p:sp>
      <p:sp>
        <p:nvSpPr>
          <p:cNvPr id="690" name="Content Placeholder 4"/>
          <p:cNvSpPr txBox="1">
            <a:spLocks noGrp="1"/>
          </p:cNvSpPr>
          <p:nvPr>
            <p:ph type="body" sz="quarter" idx="1"/>
          </p:nvPr>
        </p:nvSpPr>
        <p:spPr>
          <a:xfrm>
            <a:off x="2735826" y="1942045"/>
            <a:ext cx="3487995" cy="966736"/>
          </a:xfrm>
          <a:prstGeom prst="rect">
            <a:avLst/>
          </a:prstGeom>
        </p:spPr>
        <p:txBody>
          <a:bodyPr/>
          <a:lstStyle>
            <a:lvl2pPr marL="685800" indent="-228600">
              <a:spcBef>
                <a:spcPts val="500"/>
              </a:spcBef>
              <a:defRPr sz="2400"/>
            </a:lvl2pPr>
          </a:lstStyle>
          <a:p>
            <a:r>
              <a:t>Mass</a:t>
            </a:r>
          </a:p>
          <a:p>
            <a:pPr lvl="1"/>
            <a:r>
              <a:t>Too Heavy</a:t>
            </a:r>
          </a:p>
        </p:txBody>
      </p:sp>
      <p:sp>
        <p:nvSpPr>
          <p:cNvPr id="691" name="Content Placeholder 4"/>
          <p:cNvSpPr txBox="1"/>
          <p:nvPr/>
        </p:nvSpPr>
        <p:spPr>
          <a:xfrm>
            <a:off x="2781545" y="3226942"/>
            <a:ext cx="3396555" cy="2153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81000"/>
              </a:lnSpc>
              <a:spcBef>
                <a:spcPts val="1000"/>
              </a:spcBef>
              <a:buSzPct val="100000"/>
              <a:buFont typeface="Arial"/>
              <a:buChar char="•"/>
              <a:defRPr sz="2800"/>
            </a:pPr>
            <a:r>
              <a:t>Energy</a:t>
            </a:r>
          </a:p>
          <a:p>
            <a:pPr marL="685800" lvl="1" indent="-228600">
              <a:lnSpc>
                <a:spcPct val="81000"/>
              </a:lnSpc>
              <a:spcBef>
                <a:spcPts val="500"/>
              </a:spcBef>
              <a:buSzPct val="100000"/>
              <a:buFont typeface="Arial"/>
              <a:buChar char="•"/>
              <a:defRPr sz="2400"/>
            </a:pPr>
            <a:r>
              <a:t>Low Operation Duration on a fully charged pack</a:t>
            </a:r>
          </a:p>
          <a:p>
            <a:pPr marL="685800" lvl="1" indent="-228600">
              <a:lnSpc>
                <a:spcPct val="81000"/>
              </a:lnSpc>
              <a:spcBef>
                <a:spcPts val="500"/>
              </a:spcBef>
              <a:buSzPct val="100000"/>
              <a:buFont typeface="Arial"/>
              <a:buChar char="•"/>
              <a:defRPr sz="2400"/>
            </a:pPr>
            <a:r>
              <a:t>Batteries die out faster than expected</a:t>
            </a:r>
          </a:p>
        </p:txBody>
      </p:sp>
      <p:sp>
        <p:nvSpPr>
          <p:cNvPr id="692" name="Content Placeholder 4"/>
          <p:cNvSpPr txBox="1"/>
          <p:nvPr/>
        </p:nvSpPr>
        <p:spPr>
          <a:xfrm>
            <a:off x="7582144" y="2008850"/>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90000"/>
              </a:lnSpc>
              <a:spcBef>
                <a:spcPts val="1000"/>
              </a:spcBef>
              <a:buSzPct val="100000"/>
              <a:buFont typeface="Arial"/>
              <a:buChar char="•"/>
              <a:defRPr sz="2800"/>
            </a:lvl1pPr>
            <a:lvl2pPr marL="685800" indent="-228600">
              <a:lnSpc>
                <a:spcPct val="90000"/>
              </a:lnSpc>
              <a:spcBef>
                <a:spcPts val="500"/>
              </a:spcBef>
              <a:buSzPct val="100000"/>
              <a:buFont typeface="Arial"/>
              <a:buChar char="•"/>
              <a:defRPr sz="2400"/>
            </a:lvl2pPr>
          </a:lstStyle>
          <a:p>
            <a:r>
              <a:t>Space</a:t>
            </a:r>
          </a:p>
          <a:p>
            <a:pPr lvl="1"/>
            <a:r>
              <a:t>Too Large Profile</a:t>
            </a:r>
          </a:p>
        </p:txBody>
      </p:sp>
      <p:sp>
        <p:nvSpPr>
          <p:cNvPr id="693" name="Content Placeholder 4"/>
          <p:cNvSpPr txBox="1"/>
          <p:nvPr/>
        </p:nvSpPr>
        <p:spPr>
          <a:xfrm>
            <a:off x="7582144" y="3399047"/>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Cost</a:t>
            </a:r>
          </a:p>
          <a:p>
            <a:pPr lvl="1"/>
            <a:r>
              <a:t>Cannot match up with lower cost models from competitors</a:t>
            </a:r>
          </a:p>
        </p:txBody>
      </p:sp>
      <p:sp>
        <p:nvSpPr>
          <p:cNvPr id="694" name="Content Placeholder 4"/>
          <p:cNvSpPr txBox="1"/>
          <p:nvPr/>
        </p:nvSpPr>
        <p:spPr>
          <a:xfrm>
            <a:off x="7692757" y="4776496"/>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Ergonomics</a:t>
            </a:r>
          </a:p>
          <a:p>
            <a:pPr lvl="1"/>
            <a:r>
              <a:t>Difficult to place into position or to hold for long duration</a:t>
            </a:r>
          </a:p>
        </p:txBody>
      </p:sp>
      <p:sp>
        <p:nvSpPr>
          <p:cNvPr id="695" name="TextBox 12"/>
          <p:cNvSpPr txBox="1"/>
          <p:nvPr/>
        </p:nvSpPr>
        <p:spPr>
          <a:xfrm>
            <a:off x="2120325" y="5830528"/>
            <a:ext cx="9557555"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Human Safety -  does it perform to make the holes without damaging the underlying tissue too much?</a:t>
            </a:r>
          </a:p>
          <a:p>
            <a:r>
              <a:t>                          -  How much stray current from motor is present in the machine?</a:t>
            </a:r>
          </a:p>
        </p:txBody>
      </p:sp>
      <p:grpSp>
        <p:nvGrpSpPr>
          <p:cNvPr id="698" name="Group 1"/>
          <p:cNvGrpSpPr/>
          <p:nvPr/>
        </p:nvGrpSpPr>
        <p:grpSpPr>
          <a:xfrm>
            <a:off x="6712125" y="295653"/>
            <a:ext cx="1648598" cy="989160"/>
            <a:chOff x="0" y="0"/>
            <a:chExt cx="1648597" cy="989158"/>
          </a:xfrm>
        </p:grpSpPr>
        <p:sp>
          <p:nvSpPr>
            <p:cNvPr id="696" name="Rectangle 2"/>
            <p:cNvSpPr/>
            <p:nvPr/>
          </p:nvSpPr>
          <p:spPr>
            <a:xfrm>
              <a:off x="-1" y="-1"/>
              <a:ext cx="1648599" cy="989160"/>
            </a:xfrm>
            <a:prstGeom prst="rect">
              <a:avLst/>
            </a:prstGeom>
            <a:gradFill flip="none" rotWithShape="1">
              <a:gsLst>
                <a:gs pos="0">
                  <a:schemeClr val="accent3"/>
                </a:gs>
                <a:gs pos="50000">
                  <a:schemeClr val="accent3"/>
                </a:gs>
                <a:gs pos="100000">
                  <a:schemeClr val="accent3"/>
                </a:gs>
              </a:gsLst>
              <a:lin ang="5400000" scaled="0"/>
            </a:gradFill>
            <a:ln w="12700" cap="flat">
              <a:noFill/>
              <a:miter lim="400000"/>
            </a:ln>
            <a:effectLst/>
          </p:spPr>
          <p:txBody>
            <a:bodyPr wrap="square" lIns="45719" tIns="45719" rIns="45719" bIns="45719" numCol="1" anchor="t">
              <a:noAutofit/>
            </a:bodyPr>
            <a:lstStyle/>
            <a:p>
              <a:endParaRPr/>
            </a:p>
          </p:txBody>
        </p:sp>
        <p:sp>
          <p:nvSpPr>
            <p:cNvPr id="697" name="TextBox 5"/>
            <p:cNvSpPr txBox="1"/>
            <p:nvPr/>
          </p:nvSpPr>
          <p:spPr>
            <a:xfrm>
              <a:off x="-1" y="76134"/>
              <a:ext cx="1648599"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grpSp>
        <p:nvGrpSpPr>
          <p:cNvPr id="701" name="Group 7"/>
          <p:cNvGrpSpPr/>
          <p:nvPr/>
        </p:nvGrpSpPr>
        <p:grpSpPr>
          <a:xfrm>
            <a:off x="10010848" y="293020"/>
            <a:ext cx="1648598" cy="989160"/>
            <a:chOff x="0" y="0"/>
            <a:chExt cx="1648597" cy="989158"/>
          </a:xfrm>
        </p:grpSpPr>
        <p:sp>
          <p:nvSpPr>
            <p:cNvPr id="699" name="Rectangle 13"/>
            <p:cNvSpPr/>
            <p:nvPr/>
          </p:nvSpPr>
          <p:spPr>
            <a:xfrm>
              <a:off x="-1" y="-1"/>
              <a:ext cx="1648599" cy="989160"/>
            </a:xfrm>
            <a:prstGeom prst="rect">
              <a:avLst/>
            </a:prstGeom>
            <a:gradFill flip="none" rotWithShape="1">
              <a:gsLst>
                <a:gs pos="0">
                  <a:schemeClr val="accent5"/>
                </a:gs>
                <a:gs pos="50000">
                  <a:schemeClr val="accent5"/>
                </a:gs>
                <a:gs pos="100000">
                  <a:schemeClr val="accent5"/>
                </a:gs>
              </a:gsLst>
              <a:lin ang="5400000" scaled="0"/>
            </a:gradFill>
            <a:ln w="12700" cap="flat">
              <a:noFill/>
              <a:miter lim="400000"/>
            </a:ln>
            <a:effectLst/>
          </p:spPr>
          <p:txBody>
            <a:bodyPr wrap="square" lIns="45719" tIns="45719" rIns="45719" bIns="45719" numCol="1" anchor="t">
              <a:noAutofit/>
            </a:bodyPr>
            <a:lstStyle/>
            <a:p>
              <a:endParaRPr/>
            </a:p>
          </p:txBody>
        </p:sp>
        <p:sp>
          <p:nvSpPr>
            <p:cNvPr id="700" name="TextBox 14"/>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pic>
        <p:nvPicPr>
          <p:cNvPr id="702" name="Picture 15" descr="Picture 15"/>
          <p:cNvPicPr>
            <a:picLocks noChangeAspect="1"/>
          </p:cNvPicPr>
          <p:nvPr/>
        </p:nvPicPr>
        <p:blipFill>
          <a:blip r:embed="rId3"/>
          <a:stretch>
            <a:fillRect/>
          </a:stretch>
        </p:blipFill>
        <p:spPr>
          <a:xfrm>
            <a:off x="576602" y="1437332"/>
            <a:ext cx="1781425" cy="4305902"/>
          </a:xfrm>
          <a:prstGeom prst="rect">
            <a:avLst/>
          </a:prstGeom>
          <a:ln w="12700">
            <a:miter lim="400000"/>
          </a:ln>
        </p:spPr>
      </p:pic>
      <p:sp>
        <p:nvSpPr>
          <p:cNvPr id="703" name="TextBox 16"/>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Rectangle 2054"/>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706" name="Picture 2" descr="Picture 2"/>
          <p:cNvPicPr>
            <a:picLocks noChangeAspect="1"/>
          </p:cNvPicPr>
          <p:nvPr/>
        </p:nvPicPr>
        <p:blipFill>
          <a:blip r:embed="rId2"/>
          <a:srcRect r="12256" b="2"/>
          <a:stretch>
            <a:fillRect/>
          </a:stretch>
        </p:blipFill>
        <p:spPr>
          <a:xfrm>
            <a:off x="7554137" y="1366856"/>
            <a:ext cx="4637559" cy="2642617"/>
          </a:xfrm>
          <a:prstGeom prst="rect">
            <a:avLst/>
          </a:prstGeom>
          <a:ln w="12700">
            <a:miter lim="400000"/>
          </a:ln>
        </p:spPr>
      </p:pic>
      <p:pic>
        <p:nvPicPr>
          <p:cNvPr id="707" name="Content Placeholder 6" descr="Content Placeholder 6"/>
          <p:cNvPicPr>
            <a:picLocks noChangeAspect="1"/>
          </p:cNvPicPr>
          <p:nvPr/>
        </p:nvPicPr>
        <p:blipFill>
          <a:blip r:embed="rId3"/>
          <a:srcRect t="11956" b="31831"/>
          <a:stretch>
            <a:fillRect/>
          </a:stretch>
        </p:blipFill>
        <p:spPr>
          <a:xfrm>
            <a:off x="7555686" y="4005738"/>
            <a:ext cx="4636009" cy="2606042"/>
          </a:xfrm>
          <a:prstGeom prst="rect">
            <a:avLst/>
          </a:prstGeom>
          <a:ln w="12700">
            <a:miter lim="400000"/>
          </a:ln>
        </p:spPr>
      </p:pic>
      <p:sp>
        <p:nvSpPr>
          <p:cNvPr id="708" name="Straight Connector 2056"/>
          <p:cNvSpPr/>
          <p:nvPr/>
        </p:nvSpPr>
        <p:spPr>
          <a:xfrm flipH="1" flipV="1">
            <a:off x="7555686" y="4009471"/>
            <a:ext cx="4636009" cy="1"/>
          </a:xfrm>
          <a:prstGeom prst="line">
            <a:avLst/>
          </a:prstGeom>
          <a:ln w="12700">
            <a:solidFill>
              <a:srgbClr val="FEFFFF"/>
            </a:solidFill>
            <a:miter/>
          </a:ln>
        </p:spPr>
        <p:txBody>
          <a:bodyPr lIns="45719" rIns="45719"/>
          <a:lstStyle/>
          <a:p>
            <a:endParaRPr/>
          </a:p>
        </p:txBody>
      </p:sp>
      <p:sp>
        <p:nvSpPr>
          <p:cNvPr id="709" name="Freeform 6"/>
          <p:cNvSpPr/>
          <p:nvPr/>
        </p:nvSpPr>
        <p:spPr>
          <a:xfrm>
            <a:off x="6794213" y="900814"/>
            <a:ext cx="759619" cy="57109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9835"/>
                </a:lnTo>
                <a:lnTo>
                  <a:pt x="0" y="0"/>
                </a:lnTo>
                <a:lnTo>
                  <a:pt x="21600" y="1765"/>
                </a:lnTo>
                <a:lnTo>
                  <a:pt x="21600" y="21600"/>
                </a:lnTo>
                <a:close/>
              </a:path>
            </a:pathLst>
          </a:custGeom>
          <a:solidFill>
            <a:srgbClr val="2F5597"/>
          </a:solidFill>
          <a:ln w="12700">
            <a:miter lim="400000"/>
          </a:ln>
        </p:spPr>
        <p:txBody>
          <a:bodyPr lIns="45719" rIns="45719"/>
          <a:lstStyle/>
          <a:p>
            <a:endParaRPr/>
          </a:p>
        </p:txBody>
      </p:sp>
      <p:sp>
        <p:nvSpPr>
          <p:cNvPr id="710" name="Freeform 7"/>
          <p:cNvSpPr/>
          <p:nvPr/>
        </p:nvSpPr>
        <p:spPr>
          <a:xfrm>
            <a:off x="6792875" y="633164"/>
            <a:ext cx="482655" cy="5521416"/>
          </a:xfrm>
          <a:custGeom>
            <a:avLst/>
            <a:gdLst/>
            <a:ahLst/>
            <a:cxnLst>
              <a:cxn ang="0">
                <a:pos x="wd2" y="hd2"/>
              </a:cxn>
              <a:cxn ang="5400000">
                <a:pos x="wd2" y="hd2"/>
              </a:cxn>
              <a:cxn ang="10800000">
                <a:pos x="wd2" y="hd2"/>
              </a:cxn>
              <a:cxn ang="16200000">
                <a:pos x="wd2" y="hd2"/>
              </a:cxn>
            </a:cxnLst>
            <a:rect l="0" t="0" r="r" b="b"/>
            <a:pathLst>
              <a:path w="21600" h="21600" extrusionOk="0">
                <a:moveTo>
                  <a:pt x="21600" y="20574"/>
                </a:moveTo>
                <a:lnTo>
                  <a:pt x="0" y="21600"/>
                </a:lnTo>
                <a:lnTo>
                  <a:pt x="0" y="1017"/>
                </a:lnTo>
                <a:lnTo>
                  <a:pt x="21600" y="0"/>
                </a:lnTo>
                <a:lnTo>
                  <a:pt x="21600" y="20574"/>
                </a:lnTo>
                <a:close/>
              </a:path>
            </a:pathLst>
          </a:custGeom>
          <a:solidFill>
            <a:srgbClr val="203864"/>
          </a:solidFill>
          <a:ln w="12700">
            <a:miter lim="400000"/>
          </a:ln>
        </p:spPr>
        <p:txBody>
          <a:bodyPr lIns="45719" rIns="45719"/>
          <a:lstStyle/>
          <a:p>
            <a:endParaRPr/>
          </a:p>
        </p:txBody>
      </p:sp>
      <p:sp>
        <p:nvSpPr>
          <p:cNvPr id="711" name="Rectangle 8"/>
          <p:cNvSpPr/>
          <p:nvPr/>
        </p:nvSpPr>
        <p:spPr>
          <a:xfrm>
            <a:off x="-2" y="634079"/>
            <a:ext cx="7275532" cy="5251648"/>
          </a:xfrm>
          <a:prstGeom prst="rect">
            <a:avLst/>
          </a:prstGeom>
          <a:solidFill>
            <a:schemeClr val="accent1"/>
          </a:solidFill>
          <a:ln w="12700">
            <a:miter lim="400000"/>
          </a:ln>
        </p:spPr>
        <p:txBody>
          <a:bodyPr lIns="45719" rIns="45719"/>
          <a:lstStyle/>
          <a:p>
            <a:endParaRPr/>
          </a:p>
        </p:txBody>
      </p:sp>
      <p:sp>
        <p:nvSpPr>
          <p:cNvPr id="712" name="Title 3"/>
          <p:cNvSpPr txBox="1">
            <a:spLocks noGrp="1"/>
          </p:cNvSpPr>
          <p:nvPr>
            <p:ph type="title"/>
          </p:nvPr>
        </p:nvSpPr>
        <p:spPr>
          <a:xfrm>
            <a:off x="804200" y="951271"/>
            <a:ext cx="6149597" cy="1053388"/>
          </a:xfrm>
          <a:prstGeom prst="rect">
            <a:avLst/>
          </a:prstGeom>
        </p:spPr>
        <p:txBody>
          <a:bodyPr/>
          <a:lstStyle>
            <a:lvl1pPr>
              <a:defRPr sz="3300">
                <a:solidFill>
                  <a:srgbClr val="FFFFFF"/>
                </a:solidFill>
              </a:defRPr>
            </a:lvl1pPr>
          </a:lstStyle>
          <a:p>
            <a:r>
              <a:t>Items of Consideration for the Design</a:t>
            </a:r>
          </a:p>
        </p:txBody>
      </p:sp>
      <p:sp>
        <p:nvSpPr>
          <p:cNvPr id="713" name="Content Placeholder 5"/>
          <p:cNvSpPr txBox="1">
            <a:spLocks noGrp="1"/>
          </p:cNvSpPr>
          <p:nvPr>
            <p:ph type="body" sz="half" idx="1"/>
          </p:nvPr>
        </p:nvSpPr>
        <p:spPr>
          <a:xfrm>
            <a:off x="811093" y="2055116"/>
            <a:ext cx="6149597" cy="3478993"/>
          </a:xfrm>
          <a:prstGeom prst="rect">
            <a:avLst/>
          </a:prstGeom>
        </p:spPr>
        <p:txBody>
          <a:bodyPr/>
          <a:lstStyle/>
          <a:p>
            <a:pPr>
              <a:defRPr sz="2400">
                <a:solidFill>
                  <a:srgbClr val="FEFFFF"/>
                </a:solidFill>
              </a:defRPr>
            </a:pPr>
            <a:r>
              <a:rPr dirty="0"/>
              <a:t>Human Safety Aspect</a:t>
            </a:r>
          </a:p>
          <a:p>
            <a:pPr marL="685800" lvl="1" indent="-228600">
              <a:spcBef>
                <a:spcPts val="500"/>
              </a:spcBef>
              <a:defRPr sz="2000">
                <a:solidFill>
                  <a:srgbClr val="FEFFFF"/>
                </a:solidFill>
              </a:defRPr>
            </a:pPr>
            <a:r>
              <a:rPr dirty="0"/>
              <a:t>Applied Current if any are measurable should be under 0.1mA in Normal Electrical Outlets (3 Prong) while 0.5mA in Special Function Electrical Outlets (3 Prong with RCD / GFCI).</a:t>
            </a:r>
            <a:endParaRPr sz="2400" dirty="0"/>
          </a:p>
          <a:p>
            <a:pPr marL="685800" lvl="1" indent="-228600">
              <a:spcBef>
                <a:spcPts val="500"/>
              </a:spcBef>
              <a:defRPr sz="2400">
                <a:solidFill>
                  <a:srgbClr val="FEFFFF"/>
                </a:solidFill>
              </a:defRPr>
            </a:pPr>
            <a:r>
              <a:rPr dirty="0"/>
              <a:t>Applicable only with Class I and II devices</a:t>
            </a:r>
          </a:p>
        </p:txBody>
      </p:sp>
      <p:grpSp>
        <p:nvGrpSpPr>
          <p:cNvPr id="716" name="Group 4"/>
          <p:cNvGrpSpPr/>
          <p:nvPr/>
        </p:nvGrpSpPr>
        <p:grpSpPr>
          <a:xfrm>
            <a:off x="7761909" y="246220"/>
            <a:ext cx="1648598" cy="989160"/>
            <a:chOff x="0" y="0"/>
            <a:chExt cx="1648597" cy="989158"/>
          </a:xfrm>
        </p:grpSpPr>
        <p:sp>
          <p:nvSpPr>
            <p:cNvPr id="714" name="Rectangle 7"/>
            <p:cNvSpPr/>
            <p:nvPr/>
          </p:nvSpPr>
          <p:spPr>
            <a:xfrm>
              <a:off x="-1" y="-1"/>
              <a:ext cx="1648599" cy="989160"/>
            </a:xfrm>
            <a:prstGeom prst="rect">
              <a:avLst/>
            </a:prstGeom>
            <a:gradFill flip="none" rotWithShape="1">
              <a:gsLst>
                <a:gs pos="0">
                  <a:schemeClr val="accent3"/>
                </a:gs>
                <a:gs pos="50000">
                  <a:schemeClr val="accent3"/>
                </a:gs>
                <a:gs pos="100000">
                  <a:schemeClr val="accent3"/>
                </a:gs>
              </a:gsLst>
              <a:lin ang="5400000" scaled="0"/>
            </a:gradFill>
            <a:ln w="12700" cap="flat">
              <a:noFill/>
              <a:miter lim="400000"/>
            </a:ln>
            <a:effectLst/>
          </p:spPr>
          <p:txBody>
            <a:bodyPr wrap="square" lIns="45719" tIns="45719" rIns="45719" bIns="45719" numCol="1" anchor="t">
              <a:noAutofit/>
            </a:bodyPr>
            <a:lstStyle/>
            <a:p>
              <a:endParaRPr/>
            </a:p>
          </p:txBody>
        </p:sp>
        <p:sp>
          <p:nvSpPr>
            <p:cNvPr id="715" name="TextBox 9"/>
            <p:cNvSpPr txBox="1"/>
            <p:nvPr/>
          </p:nvSpPr>
          <p:spPr>
            <a:xfrm>
              <a:off x="-1" y="76134"/>
              <a:ext cx="1648599"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grpSp>
        <p:nvGrpSpPr>
          <p:cNvPr id="719" name="Group 11"/>
          <p:cNvGrpSpPr/>
          <p:nvPr/>
        </p:nvGrpSpPr>
        <p:grpSpPr>
          <a:xfrm>
            <a:off x="10010848" y="293020"/>
            <a:ext cx="1648598" cy="989160"/>
            <a:chOff x="0" y="0"/>
            <a:chExt cx="1648597" cy="989158"/>
          </a:xfrm>
        </p:grpSpPr>
        <p:sp>
          <p:nvSpPr>
            <p:cNvPr id="717" name="Rectangle 12"/>
            <p:cNvSpPr/>
            <p:nvPr/>
          </p:nvSpPr>
          <p:spPr>
            <a:xfrm>
              <a:off x="-1" y="-1"/>
              <a:ext cx="1648599" cy="989160"/>
            </a:xfrm>
            <a:prstGeom prst="rect">
              <a:avLst/>
            </a:prstGeom>
            <a:gradFill flip="none" rotWithShape="1">
              <a:gsLst>
                <a:gs pos="0">
                  <a:schemeClr val="accent5"/>
                </a:gs>
                <a:gs pos="50000">
                  <a:schemeClr val="accent5"/>
                </a:gs>
                <a:gs pos="100000">
                  <a:schemeClr val="accent5"/>
                </a:gs>
              </a:gsLst>
              <a:lin ang="5400000" scaled="0"/>
            </a:gradFill>
            <a:ln w="12700" cap="flat">
              <a:noFill/>
              <a:miter lim="400000"/>
            </a:ln>
            <a:effectLst/>
          </p:spPr>
          <p:txBody>
            <a:bodyPr wrap="square" lIns="45719" tIns="45719" rIns="45719" bIns="45719" numCol="1" anchor="t">
              <a:noAutofit/>
            </a:bodyPr>
            <a:lstStyle/>
            <a:p>
              <a:endParaRPr/>
            </a:p>
          </p:txBody>
        </p:sp>
        <p:sp>
          <p:nvSpPr>
            <p:cNvPr id="718" name="TextBox 13"/>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sp>
        <p:nvSpPr>
          <p:cNvPr id="720"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2" name="Content Placeholder 6" descr="Content Placeholder 6"/>
          <p:cNvPicPr>
            <a:picLocks noChangeAspect="1"/>
          </p:cNvPicPr>
          <p:nvPr/>
        </p:nvPicPr>
        <p:blipFill>
          <a:blip r:embed="rId2"/>
          <a:stretch>
            <a:fillRect/>
          </a:stretch>
        </p:blipFill>
        <p:spPr>
          <a:xfrm>
            <a:off x="4544962" y="1120418"/>
            <a:ext cx="3512421" cy="3512421"/>
          </a:xfrm>
          <a:prstGeom prst="rect">
            <a:avLst/>
          </a:prstGeom>
          <a:ln w="12700">
            <a:miter lim="400000"/>
          </a:ln>
        </p:spPr>
      </p:pic>
      <p:sp>
        <p:nvSpPr>
          <p:cNvPr id="723" name="Title 3"/>
          <p:cNvSpPr txBox="1">
            <a:spLocks noGrp="1"/>
          </p:cNvSpPr>
          <p:nvPr>
            <p:ph type="title"/>
          </p:nvPr>
        </p:nvSpPr>
        <p:spPr>
          <a:prstGeom prst="rect">
            <a:avLst/>
          </a:prstGeom>
        </p:spPr>
        <p:txBody>
          <a:bodyPr/>
          <a:lstStyle/>
          <a:p>
            <a:r>
              <a:t>Example Investigation</a:t>
            </a:r>
          </a:p>
        </p:txBody>
      </p:sp>
      <p:sp>
        <p:nvSpPr>
          <p:cNvPr id="724" name="Content Placeholder 4"/>
          <p:cNvSpPr txBox="1">
            <a:spLocks noGrp="1"/>
          </p:cNvSpPr>
          <p:nvPr>
            <p:ph type="body" sz="quarter" idx="1"/>
          </p:nvPr>
        </p:nvSpPr>
        <p:spPr>
          <a:xfrm>
            <a:off x="3072926" y="1433954"/>
            <a:ext cx="3487996" cy="966736"/>
          </a:xfrm>
          <a:prstGeom prst="rect">
            <a:avLst/>
          </a:prstGeom>
        </p:spPr>
        <p:txBody>
          <a:bodyPr/>
          <a:lstStyle>
            <a:lvl2pPr marL="685800" indent="-228600">
              <a:spcBef>
                <a:spcPts val="500"/>
              </a:spcBef>
              <a:defRPr sz="2400"/>
            </a:lvl2pPr>
          </a:lstStyle>
          <a:p>
            <a:r>
              <a:t>Mass</a:t>
            </a:r>
          </a:p>
          <a:p>
            <a:pPr lvl="1"/>
            <a:r>
              <a:t>Too Heavy</a:t>
            </a:r>
          </a:p>
        </p:txBody>
      </p:sp>
      <p:sp>
        <p:nvSpPr>
          <p:cNvPr id="725" name="Content Placeholder 4"/>
          <p:cNvSpPr txBox="1"/>
          <p:nvPr/>
        </p:nvSpPr>
        <p:spPr>
          <a:xfrm>
            <a:off x="3118646" y="2718850"/>
            <a:ext cx="3396555" cy="2153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81000"/>
              </a:lnSpc>
              <a:spcBef>
                <a:spcPts val="1000"/>
              </a:spcBef>
              <a:buSzPct val="100000"/>
              <a:buFont typeface="Arial"/>
              <a:buChar char="•"/>
              <a:defRPr sz="2800"/>
            </a:pPr>
            <a:r>
              <a:t>Energy</a:t>
            </a:r>
          </a:p>
          <a:p>
            <a:pPr marL="685800" lvl="1" indent="-228600">
              <a:lnSpc>
                <a:spcPct val="81000"/>
              </a:lnSpc>
              <a:spcBef>
                <a:spcPts val="500"/>
              </a:spcBef>
              <a:buSzPct val="100000"/>
              <a:buFont typeface="Arial"/>
              <a:buChar char="•"/>
              <a:defRPr sz="2400"/>
            </a:pPr>
            <a:r>
              <a:t>Low Operation Duration on a fully charged pack</a:t>
            </a:r>
          </a:p>
          <a:p>
            <a:pPr marL="685800" lvl="1" indent="-228600">
              <a:lnSpc>
                <a:spcPct val="81000"/>
              </a:lnSpc>
              <a:spcBef>
                <a:spcPts val="500"/>
              </a:spcBef>
              <a:buSzPct val="100000"/>
              <a:buFont typeface="Arial"/>
              <a:buChar char="•"/>
              <a:defRPr sz="2400"/>
            </a:pPr>
            <a:r>
              <a:t>Batteries die out faster than expected</a:t>
            </a:r>
          </a:p>
        </p:txBody>
      </p:sp>
      <p:sp>
        <p:nvSpPr>
          <p:cNvPr id="726" name="Content Placeholder 4"/>
          <p:cNvSpPr txBox="1"/>
          <p:nvPr/>
        </p:nvSpPr>
        <p:spPr>
          <a:xfrm>
            <a:off x="7582144" y="1438580"/>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90000"/>
              </a:lnSpc>
              <a:spcBef>
                <a:spcPts val="1000"/>
              </a:spcBef>
              <a:buSzPct val="100000"/>
              <a:buFont typeface="Arial"/>
              <a:buChar char="•"/>
              <a:defRPr sz="2800"/>
            </a:lvl1pPr>
            <a:lvl2pPr marL="685800" indent="-228600">
              <a:lnSpc>
                <a:spcPct val="90000"/>
              </a:lnSpc>
              <a:spcBef>
                <a:spcPts val="500"/>
              </a:spcBef>
              <a:buSzPct val="100000"/>
              <a:buFont typeface="Arial"/>
              <a:buChar char="•"/>
              <a:defRPr sz="2400"/>
            </a:lvl2pPr>
          </a:lstStyle>
          <a:p>
            <a:r>
              <a:t>Space</a:t>
            </a:r>
          </a:p>
          <a:p>
            <a:pPr lvl="1"/>
            <a:r>
              <a:t>Too Large Profile</a:t>
            </a:r>
          </a:p>
        </p:txBody>
      </p:sp>
      <p:sp>
        <p:nvSpPr>
          <p:cNvPr id="727" name="Content Placeholder 4"/>
          <p:cNvSpPr txBox="1"/>
          <p:nvPr/>
        </p:nvSpPr>
        <p:spPr>
          <a:xfrm>
            <a:off x="7582144" y="2828776"/>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Cost</a:t>
            </a:r>
          </a:p>
          <a:p>
            <a:pPr lvl="1"/>
            <a:r>
              <a:t>Cannot match up with lower cost models from competitors</a:t>
            </a:r>
          </a:p>
        </p:txBody>
      </p:sp>
      <p:sp>
        <p:nvSpPr>
          <p:cNvPr id="728" name="Content Placeholder 4"/>
          <p:cNvSpPr txBox="1"/>
          <p:nvPr/>
        </p:nvSpPr>
        <p:spPr>
          <a:xfrm>
            <a:off x="7692757" y="4206226"/>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Ergonomics</a:t>
            </a:r>
          </a:p>
          <a:p>
            <a:pPr lvl="1"/>
            <a:r>
              <a:t>Difficult to place into position or to hold for long duration</a:t>
            </a:r>
          </a:p>
        </p:txBody>
      </p:sp>
      <p:grpSp>
        <p:nvGrpSpPr>
          <p:cNvPr id="731" name="Group 1"/>
          <p:cNvGrpSpPr/>
          <p:nvPr/>
        </p:nvGrpSpPr>
        <p:grpSpPr>
          <a:xfrm>
            <a:off x="6903856" y="237691"/>
            <a:ext cx="1648598" cy="989160"/>
            <a:chOff x="0" y="0"/>
            <a:chExt cx="1648597" cy="989158"/>
          </a:xfrm>
        </p:grpSpPr>
        <p:sp>
          <p:nvSpPr>
            <p:cNvPr id="729" name="Rectangle 2"/>
            <p:cNvSpPr/>
            <p:nvPr/>
          </p:nvSpPr>
          <p:spPr>
            <a:xfrm>
              <a:off x="-1" y="-1"/>
              <a:ext cx="1648599" cy="989160"/>
            </a:xfrm>
            <a:prstGeom prst="rect">
              <a:avLst/>
            </a:prstGeom>
            <a:gradFill flip="none" rotWithShape="1">
              <a:gsLst>
                <a:gs pos="0">
                  <a:schemeClr val="accent3"/>
                </a:gs>
                <a:gs pos="50000">
                  <a:schemeClr val="accent3"/>
                </a:gs>
                <a:gs pos="100000">
                  <a:schemeClr val="accent3"/>
                </a:gs>
              </a:gsLst>
              <a:lin ang="5400000" scaled="0"/>
            </a:gradFill>
            <a:ln w="12700" cap="flat">
              <a:noFill/>
              <a:miter lim="400000"/>
            </a:ln>
            <a:effectLst/>
          </p:spPr>
          <p:txBody>
            <a:bodyPr wrap="square" lIns="45719" tIns="45719" rIns="45719" bIns="45719" numCol="1" anchor="t">
              <a:noAutofit/>
            </a:bodyPr>
            <a:lstStyle/>
            <a:p>
              <a:endParaRPr/>
            </a:p>
          </p:txBody>
        </p:sp>
        <p:sp>
          <p:nvSpPr>
            <p:cNvPr id="730" name="TextBox 5"/>
            <p:cNvSpPr txBox="1"/>
            <p:nvPr/>
          </p:nvSpPr>
          <p:spPr>
            <a:xfrm>
              <a:off x="-1" y="76134"/>
              <a:ext cx="1648599"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grpSp>
        <p:nvGrpSpPr>
          <p:cNvPr id="734" name="Group 7"/>
          <p:cNvGrpSpPr/>
          <p:nvPr/>
        </p:nvGrpSpPr>
        <p:grpSpPr>
          <a:xfrm>
            <a:off x="10087047" y="191198"/>
            <a:ext cx="1648598" cy="989160"/>
            <a:chOff x="0" y="0"/>
            <a:chExt cx="1648597" cy="989158"/>
          </a:xfrm>
        </p:grpSpPr>
        <p:sp>
          <p:nvSpPr>
            <p:cNvPr id="732" name="Rectangle 13"/>
            <p:cNvSpPr/>
            <p:nvPr/>
          </p:nvSpPr>
          <p:spPr>
            <a:xfrm>
              <a:off x="-1" y="-1"/>
              <a:ext cx="1648599" cy="989160"/>
            </a:xfrm>
            <a:prstGeom prst="rect">
              <a:avLst/>
            </a:prstGeom>
            <a:gradFill flip="none" rotWithShape="1">
              <a:gsLst>
                <a:gs pos="0">
                  <a:schemeClr val="accent5"/>
                </a:gs>
                <a:gs pos="50000">
                  <a:schemeClr val="accent5"/>
                </a:gs>
                <a:gs pos="100000">
                  <a:schemeClr val="accent5"/>
                </a:gs>
              </a:gsLst>
              <a:lin ang="5400000" scaled="0"/>
            </a:gradFill>
            <a:ln w="12700" cap="flat">
              <a:noFill/>
              <a:miter lim="400000"/>
            </a:ln>
            <a:effectLst/>
          </p:spPr>
          <p:txBody>
            <a:bodyPr wrap="square" lIns="45719" tIns="45719" rIns="45719" bIns="45719" numCol="1" anchor="t">
              <a:noAutofit/>
            </a:bodyPr>
            <a:lstStyle/>
            <a:p>
              <a:endParaRPr/>
            </a:p>
          </p:txBody>
        </p:sp>
        <p:sp>
          <p:nvSpPr>
            <p:cNvPr id="733" name="TextBox 14"/>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sp>
        <p:nvSpPr>
          <p:cNvPr id="735" name="TextBox 12"/>
          <p:cNvSpPr txBox="1"/>
          <p:nvPr/>
        </p:nvSpPr>
        <p:spPr>
          <a:xfrm>
            <a:off x="1265770" y="4950998"/>
            <a:ext cx="9557554" cy="917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Human Safety -  does it perform to make the holes without damaging the underlying tissue too much?</a:t>
            </a:r>
          </a:p>
          <a:p>
            <a:r>
              <a:t>                          -  How much stray current from motor is present in the machine?</a:t>
            </a:r>
          </a:p>
          <a:p>
            <a:r>
              <a:t>                          - Ability to work in Oxygen Rich Environments without introducing more Risk….</a:t>
            </a:r>
          </a:p>
        </p:txBody>
      </p:sp>
      <p:pic>
        <p:nvPicPr>
          <p:cNvPr id="736" name="Picture 17" descr="Picture 17"/>
          <p:cNvPicPr>
            <a:picLocks noChangeAspect="1"/>
          </p:cNvPicPr>
          <p:nvPr/>
        </p:nvPicPr>
        <p:blipFill>
          <a:blip r:embed="rId3"/>
          <a:stretch>
            <a:fillRect/>
          </a:stretch>
        </p:blipFill>
        <p:spPr>
          <a:xfrm>
            <a:off x="576602" y="1437333"/>
            <a:ext cx="1410209" cy="3408630"/>
          </a:xfrm>
          <a:prstGeom prst="rect">
            <a:avLst/>
          </a:prstGeom>
          <a:ln w="12700">
            <a:miter lim="400000"/>
          </a:ln>
        </p:spPr>
      </p:pic>
      <p:sp>
        <p:nvSpPr>
          <p:cNvPr id="737" name="TextBox 15"/>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Title 1"/>
          <p:cNvSpPr txBox="1">
            <a:spLocks noGrp="1"/>
          </p:cNvSpPr>
          <p:nvPr>
            <p:ph type="title"/>
          </p:nvPr>
        </p:nvSpPr>
        <p:spPr>
          <a:prstGeom prst="rect">
            <a:avLst/>
          </a:prstGeom>
        </p:spPr>
        <p:txBody>
          <a:bodyPr/>
          <a:lstStyle/>
          <a:p>
            <a:r>
              <a:t>Item Considerations when dealing with Oxygen Rich Environments</a:t>
            </a:r>
          </a:p>
        </p:txBody>
      </p:sp>
      <p:sp>
        <p:nvSpPr>
          <p:cNvPr id="740" name="Content Placeholder 2"/>
          <p:cNvSpPr txBox="1">
            <a:spLocks noGrp="1"/>
          </p:cNvSpPr>
          <p:nvPr>
            <p:ph type="body" sz="quarter" idx="1"/>
          </p:nvPr>
        </p:nvSpPr>
        <p:spPr>
          <a:xfrm>
            <a:off x="2234381" y="1934215"/>
            <a:ext cx="5181601" cy="2284260"/>
          </a:xfrm>
          <a:prstGeom prst="rect">
            <a:avLst/>
          </a:prstGeom>
        </p:spPr>
        <p:txBody>
          <a:bodyPr/>
          <a:lstStyle/>
          <a:p>
            <a:r>
              <a:t>DC Motor</a:t>
            </a:r>
          </a:p>
          <a:p>
            <a:pPr marL="685800" lvl="1" indent="-228600">
              <a:spcBef>
                <a:spcPts val="500"/>
              </a:spcBef>
              <a:defRPr sz="2400"/>
            </a:pPr>
            <a:r>
              <a:t>Has Arching between brush and commutator.</a:t>
            </a:r>
          </a:p>
          <a:p>
            <a:pPr marL="685800" lvl="1" indent="-228600">
              <a:spcBef>
                <a:spcPts val="500"/>
              </a:spcBef>
              <a:defRPr sz="2400"/>
            </a:pPr>
            <a:r>
              <a:t>Reduction of Arching Achieved by Arc Suppression Circuits</a:t>
            </a:r>
          </a:p>
        </p:txBody>
      </p:sp>
      <p:sp>
        <p:nvSpPr>
          <p:cNvPr id="741" name="Content Placeholder 3"/>
          <p:cNvSpPr txBox="1"/>
          <p:nvPr/>
        </p:nvSpPr>
        <p:spPr>
          <a:xfrm>
            <a:off x="7269970" y="1934215"/>
            <a:ext cx="5090161"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90000"/>
              </a:lnSpc>
              <a:spcBef>
                <a:spcPts val="1000"/>
              </a:spcBef>
              <a:buSzPct val="100000"/>
              <a:buFont typeface="Arial"/>
              <a:buChar char="•"/>
              <a:defRPr sz="2800"/>
            </a:pPr>
            <a:r>
              <a:t>Alternatives</a:t>
            </a:r>
          </a:p>
          <a:p>
            <a:pPr marL="685800" lvl="1" indent="-228600">
              <a:lnSpc>
                <a:spcPct val="90000"/>
              </a:lnSpc>
              <a:spcBef>
                <a:spcPts val="500"/>
              </a:spcBef>
              <a:buSzPct val="100000"/>
              <a:buFont typeface="Arial"/>
              <a:buChar char="•"/>
              <a:defRPr sz="2400"/>
            </a:pPr>
            <a:r>
              <a:t>Brushless Motors</a:t>
            </a:r>
          </a:p>
          <a:p>
            <a:pPr marL="685800" lvl="1" indent="-228600">
              <a:lnSpc>
                <a:spcPct val="90000"/>
              </a:lnSpc>
              <a:spcBef>
                <a:spcPts val="500"/>
              </a:spcBef>
              <a:buSzPct val="100000"/>
              <a:buFont typeface="Arial"/>
              <a:buChar char="•"/>
              <a:defRPr sz="2400"/>
            </a:pPr>
            <a:r>
              <a:t>Pneumatic Motors</a:t>
            </a:r>
          </a:p>
        </p:txBody>
      </p:sp>
      <p:grpSp>
        <p:nvGrpSpPr>
          <p:cNvPr id="744" name="Group 4"/>
          <p:cNvGrpSpPr/>
          <p:nvPr/>
        </p:nvGrpSpPr>
        <p:grpSpPr>
          <a:xfrm>
            <a:off x="9991184" y="277828"/>
            <a:ext cx="1648598" cy="989160"/>
            <a:chOff x="0" y="0"/>
            <a:chExt cx="1648597" cy="989158"/>
          </a:xfrm>
        </p:grpSpPr>
        <p:sp>
          <p:nvSpPr>
            <p:cNvPr id="742" name="Rectangle 5"/>
            <p:cNvSpPr/>
            <p:nvPr/>
          </p:nvSpPr>
          <p:spPr>
            <a:xfrm>
              <a:off x="-1" y="-1"/>
              <a:ext cx="1648599" cy="989160"/>
            </a:xfrm>
            <a:prstGeom prst="rect">
              <a:avLst/>
            </a:prstGeom>
            <a:gradFill flip="none" rotWithShape="1">
              <a:gsLst>
                <a:gs pos="0">
                  <a:schemeClr val="accent3"/>
                </a:gs>
                <a:gs pos="50000">
                  <a:schemeClr val="accent3"/>
                </a:gs>
                <a:gs pos="100000">
                  <a:schemeClr val="accent3"/>
                </a:gs>
              </a:gsLst>
              <a:lin ang="5400000" scaled="0"/>
            </a:gradFill>
            <a:ln w="12700" cap="flat">
              <a:noFill/>
              <a:miter lim="400000"/>
            </a:ln>
            <a:effectLst/>
          </p:spPr>
          <p:txBody>
            <a:bodyPr wrap="square" lIns="45719" tIns="45719" rIns="45719" bIns="45719" numCol="1" anchor="t">
              <a:noAutofit/>
            </a:bodyPr>
            <a:lstStyle/>
            <a:p>
              <a:endParaRPr/>
            </a:p>
          </p:txBody>
        </p:sp>
        <p:sp>
          <p:nvSpPr>
            <p:cNvPr id="743" name="TextBox 6"/>
            <p:cNvSpPr txBox="1"/>
            <p:nvPr/>
          </p:nvSpPr>
          <p:spPr>
            <a:xfrm>
              <a:off x="-1" y="76134"/>
              <a:ext cx="1648599"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grpSp>
        <p:nvGrpSpPr>
          <p:cNvPr id="747" name="Group 7"/>
          <p:cNvGrpSpPr/>
          <p:nvPr/>
        </p:nvGrpSpPr>
        <p:grpSpPr>
          <a:xfrm>
            <a:off x="9991184" y="1472891"/>
            <a:ext cx="1648598" cy="989159"/>
            <a:chOff x="0" y="0"/>
            <a:chExt cx="1648597" cy="989158"/>
          </a:xfrm>
        </p:grpSpPr>
        <p:sp>
          <p:nvSpPr>
            <p:cNvPr id="745" name="Rectangle 8"/>
            <p:cNvSpPr/>
            <p:nvPr/>
          </p:nvSpPr>
          <p:spPr>
            <a:xfrm>
              <a:off x="-1" y="-1"/>
              <a:ext cx="1648599" cy="989160"/>
            </a:xfrm>
            <a:prstGeom prst="rect">
              <a:avLst/>
            </a:prstGeom>
            <a:gradFill flip="none" rotWithShape="1">
              <a:gsLst>
                <a:gs pos="0">
                  <a:schemeClr val="accent5"/>
                </a:gs>
                <a:gs pos="50000">
                  <a:schemeClr val="accent5"/>
                </a:gs>
                <a:gs pos="100000">
                  <a:schemeClr val="accent5"/>
                </a:gs>
              </a:gsLst>
              <a:lin ang="5400000" scaled="0"/>
            </a:gradFill>
            <a:ln w="12700" cap="flat">
              <a:noFill/>
              <a:miter lim="400000"/>
            </a:ln>
            <a:effectLst/>
          </p:spPr>
          <p:txBody>
            <a:bodyPr wrap="square" lIns="45719" tIns="45719" rIns="45719" bIns="45719" numCol="1" anchor="t">
              <a:noAutofit/>
            </a:bodyPr>
            <a:lstStyle/>
            <a:p>
              <a:endParaRPr/>
            </a:p>
          </p:txBody>
        </p:sp>
        <p:sp>
          <p:nvSpPr>
            <p:cNvPr id="746" name="TextBox 9"/>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pic>
        <p:nvPicPr>
          <p:cNvPr id="748" name="Picture 10" descr="Picture 10"/>
          <p:cNvPicPr>
            <a:picLocks noChangeAspect="1"/>
          </p:cNvPicPr>
          <p:nvPr/>
        </p:nvPicPr>
        <p:blipFill>
          <a:blip r:embed="rId2"/>
          <a:stretch>
            <a:fillRect/>
          </a:stretch>
        </p:blipFill>
        <p:spPr>
          <a:xfrm>
            <a:off x="363949" y="1690688"/>
            <a:ext cx="1781426" cy="4305902"/>
          </a:xfrm>
          <a:prstGeom prst="rect">
            <a:avLst/>
          </a:prstGeom>
          <a:ln w="12700">
            <a:miter lim="400000"/>
          </a:ln>
        </p:spPr>
      </p:pic>
      <p:sp>
        <p:nvSpPr>
          <p:cNvPr id="749" name="TextBox 1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1" name="Content Placeholder 6" descr="Content Placeholder 6"/>
          <p:cNvPicPr>
            <a:picLocks noChangeAspect="1"/>
          </p:cNvPicPr>
          <p:nvPr/>
        </p:nvPicPr>
        <p:blipFill>
          <a:blip r:embed="rId2"/>
          <a:stretch>
            <a:fillRect/>
          </a:stretch>
        </p:blipFill>
        <p:spPr>
          <a:xfrm>
            <a:off x="4544962" y="1120418"/>
            <a:ext cx="3512421" cy="3512421"/>
          </a:xfrm>
          <a:prstGeom prst="rect">
            <a:avLst/>
          </a:prstGeom>
          <a:ln w="12700">
            <a:miter lim="400000"/>
          </a:ln>
        </p:spPr>
      </p:pic>
      <p:sp>
        <p:nvSpPr>
          <p:cNvPr id="752" name="Title 3"/>
          <p:cNvSpPr txBox="1">
            <a:spLocks noGrp="1"/>
          </p:cNvSpPr>
          <p:nvPr>
            <p:ph type="title"/>
          </p:nvPr>
        </p:nvSpPr>
        <p:spPr>
          <a:prstGeom prst="rect">
            <a:avLst/>
          </a:prstGeom>
        </p:spPr>
        <p:txBody>
          <a:bodyPr/>
          <a:lstStyle/>
          <a:p>
            <a:r>
              <a:t>Example Investigation</a:t>
            </a:r>
          </a:p>
        </p:txBody>
      </p:sp>
      <p:sp>
        <p:nvSpPr>
          <p:cNvPr id="753" name="Content Placeholder 4"/>
          <p:cNvSpPr txBox="1">
            <a:spLocks noGrp="1"/>
          </p:cNvSpPr>
          <p:nvPr>
            <p:ph type="body" sz="quarter" idx="1"/>
          </p:nvPr>
        </p:nvSpPr>
        <p:spPr>
          <a:xfrm>
            <a:off x="3492217" y="1525481"/>
            <a:ext cx="3487995" cy="966735"/>
          </a:xfrm>
          <a:prstGeom prst="rect">
            <a:avLst/>
          </a:prstGeom>
        </p:spPr>
        <p:txBody>
          <a:bodyPr/>
          <a:lstStyle>
            <a:lvl2pPr marL="685800" indent="-228600">
              <a:spcBef>
                <a:spcPts val="500"/>
              </a:spcBef>
              <a:defRPr sz="2400"/>
            </a:lvl2pPr>
          </a:lstStyle>
          <a:p>
            <a:r>
              <a:t>Mass</a:t>
            </a:r>
          </a:p>
          <a:p>
            <a:pPr lvl="1"/>
            <a:r>
              <a:t>Too Heavy</a:t>
            </a:r>
          </a:p>
        </p:txBody>
      </p:sp>
      <p:sp>
        <p:nvSpPr>
          <p:cNvPr id="754" name="Content Placeholder 4"/>
          <p:cNvSpPr txBox="1"/>
          <p:nvPr/>
        </p:nvSpPr>
        <p:spPr>
          <a:xfrm>
            <a:off x="3537937" y="2810378"/>
            <a:ext cx="3396555" cy="2153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81000"/>
              </a:lnSpc>
              <a:spcBef>
                <a:spcPts val="1000"/>
              </a:spcBef>
              <a:buSzPct val="100000"/>
              <a:buFont typeface="Arial"/>
              <a:buChar char="•"/>
              <a:defRPr sz="2800"/>
            </a:pPr>
            <a:r>
              <a:t>Energy</a:t>
            </a:r>
          </a:p>
          <a:p>
            <a:pPr marL="685800" lvl="1" indent="-228600">
              <a:lnSpc>
                <a:spcPct val="81000"/>
              </a:lnSpc>
              <a:spcBef>
                <a:spcPts val="500"/>
              </a:spcBef>
              <a:buSzPct val="100000"/>
              <a:buFont typeface="Arial"/>
              <a:buChar char="•"/>
              <a:defRPr sz="2400"/>
            </a:pPr>
            <a:r>
              <a:t>Low Operation Duration on a fully charged pack</a:t>
            </a:r>
          </a:p>
          <a:p>
            <a:pPr marL="685800" lvl="1" indent="-228600">
              <a:lnSpc>
                <a:spcPct val="81000"/>
              </a:lnSpc>
              <a:spcBef>
                <a:spcPts val="500"/>
              </a:spcBef>
              <a:buSzPct val="100000"/>
              <a:buFont typeface="Arial"/>
              <a:buChar char="•"/>
              <a:defRPr sz="2400"/>
            </a:pPr>
            <a:r>
              <a:t>Batteries die out faster than expected</a:t>
            </a:r>
          </a:p>
        </p:txBody>
      </p:sp>
      <p:sp>
        <p:nvSpPr>
          <p:cNvPr id="755" name="Content Placeholder 4"/>
          <p:cNvSpPr txBox="1"/>
          <p:nvPr/>
        </p:nvSpPr>
        <p:spPr>
          <a:xfrm>
            <a:off x="7582144" y="1438580"/>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90000"/>
              </a:lnSpc>
              <a:spcBef>
                <a:spcPts val="1000"/>
              </a:spcBef>
              <a:buSzPct val="100000"/>
              <a:buFont typeface="Arial"/>
              <a:buChar char="•"/>
              <a:defRPr sz="2800"/>
            </a:lvl1pPr>
            <a:lvl2pPr marL="685800" indent="-228600">
              <a:lnSpc>
                <a:spcPct val="90000"/>
              </a:lnSpc>
              <a:spcBef>
                <a:spcPts val="500"/>
              </a:spcBef>
              <a:buSzPct val="100000"/>
              <a:buFont typeface="Arial"/>
              <a:buChar char="•"/>
              <a:defRPr sz="2400"/>
            </a:lvl2pPr>
          </a:lstStyle>
          <a:p>
            <a:r>
              <a:t>Space</a:t>
            </a:r>
          </a:p>
          <a:p>
            <a:pPr lvl="1"/>
            <a:r>
              <a:t>Too Large Profile</a:t>
            </a:r>
          </a:p>
        </p:txBody>
      </p:sp>
      <p:sp>
        <p:nvSpPr>
          <p:cNvPr id="756" name="Content Placeholder 4"/>
          <p:cNvSpPr txBox="1"/>
          <p:nvPr/>
        </p:nvSpPr>
        <p:spPr>
          <a:xfrm>
            <a:off x="7582144" y="2828776"/>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Cost</a:t>
            </a:r>
          </a:p>
          <a:p>
            <a:pPr lvl="1"/>
            <a:r>
              <a:t>Cannot match up with lower cost models from competitors</a:t>
            </a:r>
          </a:p>
        </p:txBody>
      </p:sp>
      <p:sp>
        <p:nvSpPr>
          <p:cNvPr id="757" name="Content Placeholder 4"/>
          <p:cNvSpPr txBox="1"/>
          <p:nvPr/>
        </p:nvSpPr>
        <p:spPr>
          <a:xfrm>
            <a:off x="7692757" y="4206226"/>
            <a:ext cx="3396555" cy="966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1900"/>
            </a:lvl1pPr>
            <a:lvl2pPr marL="685800" indent="-228600">
              <a:lnSpc>
                <a:spcPct val="72000"/>
              </a:lnSpc>
              <a:spcBef>
                <a:spcPts val="500"/>
              </a:spcBef>
              <a:buSzPct val="100000"/>
              <a:buFont typeface="Arial"/>
              <a:buChar char="•"/>
              <a:defRPr sz="1600"/>
            </a:lvl2pPr>
          </a:lstStyle>
          <a:p>
            <a:r>
              <a:t>Ergonomics</a:t>
            </a:r>
          </a:p>
          <a:p>
            <a:pPr lvl="1"/>
            <a:r>
              <a:t>Difficult to place into position or to hold for long duration</a:t>
            </a:r>
          </a:p>
        </p:txBody>
      </p:sp>
      <p:sp>
        <p:nvSpPr>
          <p:cNvPr id="758" name="TextBox 12"/>
          <p:cNvSpPr txBox="1"/>
          <p:nvPr/>
        </p:nvSpPr>
        <p:spPr>
          <a:xfrm>
            <a:off x="2130158" y="4950998"/>
            <a:ext cx="9701491" cy="1209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Human Safety -  does it perform to make the holes without damaging the underlying tissue too much?</a:t>
            </a:r>
          </a:p>
          <a:p>
            <a:r>
              <a:t>                          -  How much stray current from motor is present in the machine?</a:t>
            </a:r>
          </a:p>
          <a:p>
            <a:r>
              <a:t>                          - Ability to work in Oxygen Rich Environments without introducing more Risk….</a:t>
            </a:r>
          </a:p>
          <a:p>
            <a:r>
              <a:t>                          - Electro Magnetic Interference Compliant</a:t>
            </a:r>
          </a:p>
        </p:txBody>
      </p:sp>
      <p:grpSp>
        <p:nvGrpSpPr>
          <p:cNvPr id="761" name="Group 1"/>
          <p:cNvGrpSpPr/>
          <p:nvPr/>
        </p:nvGrpSpPr>
        <p:grpSpPr>
          <a:xfrm>
            <a:off x="7742438" y="131259"/>
            <a:ext cx="1648598" cy="989160"/>
            <a:chOff x="0" y="0"/>
            <a:chExt cx="1648597" cy="989158"/>
          </a:xfrm>
        </p:grpSpPr>
        <p:sp>
          <p:nvSpPr>
            <p:cNvPr id="759" name="Rectangle 2"/>
            <p:cNvSpPr/>
            <p:nvPr/>
          </p:nvSpPr>
          <p:spPr>
            <a:xfrm>
              <a:off x="-1" y="-1"/>
              <a:ext cx="1648599" cy="989160"/>
            </a:xfrm>
            <a:prstGeom prst="rect">
              <a:avLst/>
            </a:prstGeom>
            <a:gradFill flip="none" rotWithShape="1">
              <a:gsLst>
                <a:gs pos="0">
                  <a:schemeClr val="accent3"/>
                </a:gs>
                <a:gs pos="50000">
                  <a:schemeClr val="accent3"/>
                </a:gs>
                <a:gs pos="100000">
                  <a:schemeClr val="accent3"/>
                </a:gs>
              </a:gsLst>
              <a:lin ang="5400000" scaled="0"/>
            </a:gradFill>
            <a:ln w="12700" cap="flat">
              <a:noFill/>
              <a:miter lim="400000"/>
            </a:ln>
            <a:effectLst/>
          </p:spPr>
          <p:txBody>
            <a:bodyPr wrap="square" lIns="45719" tIns="45719" rIns="45719" bIns="45719" numCol="1" anchor="t">
              <a:noAutofit/>
            </a:bodyPr>
            <a:lstStyle/>
            <a:p>
              <a:endParaRPr/>
            </a:p>
          </p:txBody>
        </p:sp>
        <p:sp>
          <p:nvSpPr>
            <p:cNvPr id="760" name="TextBox 5"/>
            <p:cNvSpPr txBox="1"/>
            <p:nvPr/>
          </p:nvSpPr>
          <p:spPr>
            <a:xfrm>
              <a:off x="-1" y="76134"/>
              <a:ext cx="1648599"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grpSp>
        <p:nvGrpSpPr>
          <p:cNvPr id="764" name="Group 7"/>
          <p:cNvGrpSpPr/>
          <p:nvPr/>
        </p:nvGrpSpPr>
        <p:grpSpPr>
          <a:xfrm>
            <a:off x="9705202" y="131259"/>
            <a:ext cx="1648598" cy="989160"/>
            <a:chOff x="0" y="0"/>
            <a:chExt cx="1648597" cy="989158"/>
          </a:xfrm>
        </p:grpSpPr>
        <p:sp>
          <p:nvSpPr>
            <p:cNvPr id="762" name="Rectangle 13"/>
            <p:cNvSpPr/>
            <p:nvPr/>
          </p:nvSpPr>
          <p:spPr>
            <a:xfrm>
              <a:off x="-1" y="-1"/>
              <a:ext cx="1648599" cy="989160"/>
            </a:xfrm>
            <a:prstGeom prst="rect">
              <a:avLst/>
            </a:prstGeom>
            <a:gradFill flip="none" rotWithShape="1">
              <a:gsLst>
                <a:gs pos="0">
                  <a:schemeClr val="accent5"/>
                </a:gs>
                <a:gs pos="50000">
                  <a:schemeClr val="accent5"/>
                </a:gs>
                <a:gs pos="100000">
                  <a:schemeClr val="accent5"/>
                </a:gs>
              </a:gsLst>
              <a:lin ang="5400000" scaled="0"/>
            </a:gradFill>
            <a:ln w="12700" cap="flat">
              <a:noFill/>
              <a:miter lim="400000"/>
            </a:ln>
            <a:effectLst/>
          </p:spPr>
          <p:txBody>
            <a:bodyPr wrap="square" lIns="45719" tIns="45719" rIns="45719" bIns="45719" numCol="1" anchor="t">
              <a:noAutofit/>
            </a:bodyPr>
            <a:lstStyle/>
            <a:p>
              <a:endParaRPr/>
            </a:p>
          </p:txBody>
        </p:sp>
        <p:sp>
          <p:nvSpPr>
            <p:cNvPr id="763" name="TextBox 14"/>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pic>
        <p:nvPicPr>
          <p:cNvPr id="765" name="Picture 15" descr="Picture 15"/>
          <p:cNvPicPr>
            <a:picLocks noChangeAspect="1"/>
          </p:cNvPicPr>
          <p:nvPr/>
        </p:nvPicPr>
        <p:blipFill>
          <a:blip r:embed="rId3"/>
          <a:stretch>
            <a:fillRect/>
          </a:stretch>
        </p:blipFill>
        <p:spPr>
          <a:xfrm>
            <a:off x="283427" y="1906552"/>
            <a:ext cx="1507838" cy="3644611"/>
          </a:xfrm>
          <a:prstGeom prst="rect">
            <a:avLst/>
          </a:prstGeom>
          <a:ln w="12700">
            <a:miter lim="400000"/>
          </a:ln>
        </p:spPr>
      </p:pic>
      <p:sp>
        <p:nvSpPr>
          <p:cNvPr id="766" name="TextBox 16"/>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Sections</a:t>
            </a:r>
          </a:p>
        </p:txBody>
      </p:sp>
      <p:sp>
        <p:nvSpPr>
          <p:cNvPr id="151" name="Content Placeholder 2"/>
          <p:cNvSpPr txBox="1">
            <a:spLocks noGrp="1"/>
          </p:cNvSpPr>
          <p:nvPr>
            <p:ph type="body" idx="1"/>
          </p:nvPr>
        </p:nvSpPr>
        <p:spPr>
          <a:prstGeom prst="rect">
            <a:avLst/>
          </a:prstGeom>
        </p:spPr>
        <p:txBody>
          <a:bodyPr/>
          <a:lstStyle/>
          <a:p>
            <a:pPr marL="514350" indent="-514350">
              <a:buFontTx/>
              <a:buAutoNum type="arabicPeriod"/>
            </a:pPr>
            <a:r>
              <a:t>Biomedical Engineering and Electronics Engineering a side by side comparison</a:t>
            </a:r>
          </a:p>
          <a:p>
            <a:pPr marL="514350" indent="-514350">
              <a:buFontTx/>
              <a:buAutoNum type="arabicPeriod"/>
            </a:pPr>
            <a:r>
              <a:t>Engineering Design vs Biomedical Engineering Design</a:t>
            </a:r>
          </a:p>
          <a:p>
            <a:pPr marL="514350" indent="-514350">
              <a:buFontTx/>
              <a:buAutoNum type="arabicPeriod"/>
            </a:pPr>
            <a:r>
              <a:t>Support Services that aid in Biomedical Engineering Research within the Philippines</a:t>
            </a:r>
          </a:p>
          <a:p>
            <a:pPr marL="514350" indent="-514350">
              <a:buFontTx/>
              <a:buAutoNum type="arabicPeriod"/>
            </a:pPr>
            <a:r>
              <a:t>Successful Projects in the Philippines </a:t>
            </a:r>
          </a:p>
        </p:txBody>
      </p:sp>
      <p:sp>
        <p:nvSpPr>
          <p:cNvPr id="152"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 name="Content Placeholder 6" descr="Content Placeholder 6"/>
          <p:cNvPicPr>
            <a:picLocks noChangeAspect="1"/>
          </p:cNvPicPr>
          <p:nvPr/>
        </p:nvPicPr>
        <p:blipFill>
          <a:blip r:embed="rId2"/>
          <a:stretch>
            <a:fillRect/>
          </a:stretch>
        </p:blipFill>
        <p:spPr>
          <a:xfrm>
            <a:off x="5508525" y="2399070"/>
            <a:ext cx="3512421" cy="3512421"/>
          </a:xfrm>
          <a:prstGeom prst="rect">
            <a:avLst/>
          </a:prstGeom>
          <a:ln w="12700">
            <a:miter lim="400000"/>
          </a:ln>
        </p:spPr>
      </p:pic>
      <p:sp>
        <p:nvSpPr>
          <p:cNvPr id="769" name="Title 1"/>
          <p:cNvSpPr txBox="1">
            <a:spLocks noGrp="1"/>
          </p:cNvSpPr>
          <p:nvPr>
            <p:ph type="title"/>
          </p:nvPr>
        </p:nvSpPr>
        <p:spPr>
          <a:xfrm>
            <a:off x="616973" y="274016"/>
            <a:ext cx="9152987" cy="1325563"/>
          </a:xfrm>
          <a:prstGeom prst="rect">
            <a:avLst/>
          </a:prstGeom>
        </p:spPr>
        <p:txBody>
          <a:bodyPr/>
          <a:lstStyle>
            <a:lvl1pPr>
              <a:defRPr sz="3900"/>
            </a:lvl1pPr>
          </a:lstStyle>
          <a:p>
            <a:r>
              <a:t>Item Considerations when dealing with EMI Noise Compliant Device Requirement</a:t>
            </a:r>
          </a:p>
        </p:txBody>
      </p:sp>
      <p:sp>
        <p:nvSpPr>
          <p:cNvPr id="770" name="Content Placeholder 2"/>
          <p:cNvSpPr txBox="1">
            <a:spLocks noGrp="1"/>
          </p:cNvSpPr>
          <p:nvPr>
            <p:ph type="body" sz="quarter" idx="1"/>
          </p:nvPr>
        </p:nvSpPr>
        <p:spPr>
          <a:xfrm>
            <a:off x="838200" y="2133599"/>
            <a:ext cx="5181601" cy="2284260"/>
          </a:xfrm>
          <a:prstGeom prst="rect">
            <a:avLst/>
          </a:prstGeom>
        </p:spPr>
        <p:txBody>
          <a:bodyPr/>
          <a:lstStyle/>
          <a:p>
            <a:pPr marL="0" indent="0">
              <a:lnSpc>
                <a:spcPct val="72000"/>
              </a:lnSpc>
              <a:buSzTx/>
              <a:buNone/>
              <a:defRPr sz="2100"/>
            </a:pPr>
            <a:r>
              <a:t>Heavy Shielding for Class III or ELV Equipment</a:t>
            </a:r>
          </a:p>
          <a:p>
            <a:pPr>
              <a:lnSpc>
                <a:spcPct val="72000"/>
              </a:lnSpc>
              <a:defRPr sz="2100"/>
            </a:pPr>
            <a:r>
              <a:t>DC Motor</a:t>
            </a:r>
          </a:p>
          <a:p>
            <a:pPr marL="685800" lvl="1" indent="-228600">
              <a:lnSpc>
                <a:spcPct val="72000"/>
              </a:lnSpc>
              <a:spcBef>
                <a:spcPts val="500"/>
              </a:spcBef>
              <a:defRPr sz="1800"/>
            </a:pPr>
            <a:r>
              <a:t>Has Arching between brush and commutator.</a:t>
            </a:r>
          </a:p>
          <a:p>
            <a:pPr marL="685800" lvl="1" indent="-228600">
              <a:lnSpc>
                <a:spcPct val="72000"/>
              </a:lnSpc>
              <a:spcBef>
                <a:spcPts val="500"/>
              </a:spcBef>
              <a:defRPr sz="1800"/>
            </a:pPr>
            <a:r>
              <a:t>Reduction of Arching Achieved by Arc Suppression Circuits</a:t>
            </a:r>
          </a:p>
          <a:p>
            <a:pPr>
              <a:lnSpc>
                <a:spcPct val="72000"/>
              </a:lnSpc>
              <a:defRPr sz="2100"/>
            </a:pPr>
            <a:r>
              <a:t>Brushless Motors</a:t>
            </a:r>
          </a:p>
        </p:txBody>
      </p:sp>
      <p:sp>
        <p:nvSpPr>
          <p:cNvPr id="771" name="Content Placeholder 3"/>
          <p:cNvSpPr txBox="1"/>
          <p:nvPr/>
        </p:nvSpPr>
        <p:spPr>
          <a:xfrm>
            <a:off x="6217920" y="2133599"/>
            <a:ext cx="5090160" cy="4043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28600" indent="-228600">
              <a:lnSpc>
                <a:spcPct val="72000"/>
              </a:lnSpc>
              <a:spcBef>
                <a:spcPts val="1000"/>
              </a:spcBef>
              <a:buSzPct val="100000"/>
              <a:buFont typeface="Arial"/>
              <a:buChar char="•"/>
              <a:defRPr sz="2100"/>
            </a:lvl1pPr>
            <a:lvl2pPr marL="685800" indent="-228600">
              <a:lnSpc>
                <a:spcPct val="72000"/>
              </a:lnSpc>
              <a:spcBef>
                <a:spcPts val="500"/>
              </a:spcBef>
              <a:buSzPct val="100000"/>
              <a:buFont typeface="Arial"/>
              <a:buChar char="•"/>
            </a:lvl2pPr>
          </a:lstStyle>
          <a:p>
            <a:r>
              <a:t>Fully Compliant Item if Powered by Air Hose Line</a:t>
            </a:r>
          </a:p>
          <a:p>
            <a:pPr lvl="1"/>
            <a:r>
              <a:t>Pneumatic Motors</a:t>
            </a:r>
          </a:p>
        </p:txBody>
      </p:sp>
      <p:grpSp>
        <p:nvGrpSpPr>
          <p:cNvPr id="774" name="Group 11"/>
          <p:cNvGrpSpPr/>
          <p:nvPr/>
        </p:nvGrpSpPr>
        <p:grpSpPr>
          <a:xfrm>
            <a:off x="9769958" y="76400"/>
            <a:ext cx="1648598" cy="989160"/>
            <a:chOff x="0" y="0"/>
            <a:chExt cx="1648597" cy="989158"/>
          </a:xfrm>
        </p:grpSpPr>
        <p:sp>
          <p:nvSpPr>
            <p:cNvPr id="772" name="Rectangle 12"/>
            <p:cNvSpPr/>
            <p:nvPr/>
          </p:nvSpPr>
          <p:spPr>
            <a:xfrm>
              <a:off x="-1" y="-1"/>
              <a:ext cx="1648599" cy="989160"/>
            </a:xfrm>
            <a:prstGeom prst="rect">
              <a:avLst/>
            </a:prstGeom>
            <a:gradFill flip="none" rotWithShape="1">
              <a:gsLst>
                <a:gs pos="0">
                  <a:schemeClr val="accent3"/>
                </a:gs>
                <a:gs pos="50000">
                  <a:schemeClr val="accent3"/>
                </a:gs>
                <a:gs pos="100000">
                  <a:schemeClr val="accent3"/>
                </a:gs>
              </a:gsLst>
              <a:lin ang="5400000" scaled="0"/>
            </a:gradFill>
            <a:ln w="12700" cap="flat">
              <a:noFill/>
              <a:miter lim="400000"/>
            </a:ln>
            <a:effectLst/>
          </p:spPr>
          <p:txBody>
            <a:bodyPr wrap="square" lIns="45719" tIns="45719" rIns="45719" bIns="45719" numCol="1" anchor="t">
              <a:noAutofit/>
            </a:bodyPr>
            <a:lstStyle/>
            <a:p>
              <a:endParaRPr/>
            </a:p>
          </p:txBody>
        </p:sp>
        <p:sp>
          <p:nvSpPr>
            <p:cNvPr id="773" name="TextBox 13"/>
            <p:cNvSpPr txBox="1"/>
            <p:nvPr/>
          </p:nvSpPr>
          <p:spPr>
            <a:xfrm>
              <a:off x="-1" y="76134"/>
              <a:ext cx="1648599" cy="83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Problem Definition &amp; Understanding</a:t>
              </a:r>
            </a:p>
          </p:txBody>
        </p:sp>
      </p:grpSp>
      <p:grpSp>
        <p:nvGrpSpPr>
          <p:cNvPr id="777" name="Group 14"/>
          <p:cNvGrpSpPr/>
          <p:nvPr/>
        </p:nvGrpSpPr>
        <p:grpSpPr>
          <a:xfrm>
            <a:off x="10227158" y="953054"/>
            <a:ext cx="1648598" cy="989160"/>
            <a:chOff x="0" y="0"/>
            <a:chExt cx="1648597" cy="989158"/>
          </a:xfrm>
        </p:grpSpPr>
        <p:sp>
          <p:nvSpPr>
            <p:cNvPr id="775" name="Rectangle 15"/>
            <p:cNvSpPr/>
            <p:nvPr/>
          </p:nvSpPr>
          <p:spPr>
            <a:xfrm>
              <a:off x="-1" y="-1"/>
              <a:ext cx="1648599" cy="989160"/>
            </a:xfrm>
            <a:prstGeom prst="rect">
              <a:avLst/>
            </a:prstGeom>
            <a:gradFill flip="none" rotWithShape="1">
              <a:gsLst>
                <a:gs pos="0">
                  <a:schemeClr val="accent5"/>
                </a:gs>
                <a:gs pos="50000">
                  <a:schemeClr val="accent5"/>
                </a:gs>
                <a:gs pos="100000">
                  <a:schemeClr val="accent5"/>
                </a:gs>
              </a:gsLst>
              <a:lin ang="5400000" scaled="0"/>
            </a:gradFill>
            <a:ln w="12700" cap="flat">
              <a:noFill/>
              <a:miter lim="400000"/>
            </a:ln>
            <a:effectLst/>
          </p:spPr>
          <p:txBody>
            <a:bodyPr wrap="square" lIns="45719" tIns="45719" rIns="45719" bIns="45719" numCol="1" anchor="t">
              <a:noAutofit/>
            </a:bodyPr>
            <a:lstStyle/>
            <a:p>
              <a:endParaRPr/>
            </a:p>
          </p:txBody>
        </p:sp>
        <p:sp>
          <p:nvSpPr>
            <p:cNvPr id="776" name="TextBox 16"/>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sp>
        <p:nvSpPr>
          <p:cNvPr id="778" name="TextBox 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Rectangle 8"/>
          <p:cNvSpPr/>
          <p:nvPr/>
        </p:nvSpPr>
        <p:spPr>
          <a:xfrm>
            <a:off x="321564" y="320039"/>
            <a:ext cx="11548872" cy="6217922"/>
          </a:xfrm>
          <a:prstGeom prst="rect">
            <a:avLst/>
          </a:prstGeom>
          <a:solidFill>
            <a:srgbClr val="000000">
              <a:alpha val="10000"/>
            </a:srgbClr>
          </a:solidFill>
          <a:ln w="12700">
            <a:miter lim="400000"/>
          </a:ln>
        </p:spPr>
        <p:txBody>
          <a:bodyPr lIns="45719" rIns="45719" anchor="ctr"/>
          <a:lstStyle/>
          <a:p>
            <a:pPr algn="ctr">
              <a:defRPr>
                <a:solidFill>
                  <a:srgbClr val="FFFFFF"/>
                </a:solidFill>
              </a:defRPr>
            </a:pPr>
            <a:endParaRPr/>
          </a:p>
        </p:txBody>
      </p:sp>
      <p:sp>
        <p:nvSpPr>
          <p:cNvPr id="781" name="Title 1"/>
          <p:cNvSpPr txBox="1">
            <a:spLocks noGrp="1"/>
          </p:cNvSpPr>
          <p:nvPr>
            <p:ph type="title"/>
          </p:nvPr>
        </p:nvSpPr>
        <p:spPr>
          <a:xfrm>
            <a:off x="-182528" y="441521"/>
            <a:ext cx="10815085" cy="618483"/>
          </a:xfrm>
          <a:prstGeom prst="rect">
            <a:avLst/>
          </a:prstGeom>
        </p:spPr>
        <p:txBody>
          <a:bodyPr>
            <a:normAutofit fontScale="90000"/>
          </a:bodyPr>
          <a:lstStyle>
            <a:lvl1pPr algn="r">
              <a:defRPr sz="3900">
                <a:solidFill>
                  <a:schemeClr val="accent1"/>
                </a:solidFill>
              </a:defRPr>
            </a:lvl1pPr>
          </a:lstStyle>
          <a:p>
            <a:r>
              <a:t>Performance and Compliance</a:t>
            </a:r>
          </a:p>
        </p:txBody>
      </p:sp>
      <p:sp>
        <p:nvSpPr>
          <p:cNvPr id="782" name="Straight Connector 10"/>
          <p:cNvSpPr/>
          <p:nvPr/>
        </p:nvSpPr>
        <p:spPr>
          <a:xfrm flipH="1">
            <a:off x="4654296" y="2057400"/>
            <a:ext cx="1" cy="2743200"/>
          </a:xfrm>
          <a:prstGeom prst="line">
            <a:avLst/>
          </a:prstGeom>
          <a:ln w="19050">
            <a:solidFill>
              <a:srgbClr val="262626"/>
            </a:solidFill>
            <a:miter/>
          </a:ln>
        </p:spPr>
        <p:txBody>
          <a:bodyPr lIns="45719" rIns="45719"/>
          <a:lstStyle/>
          <a:p>
            <a:endParaRPr/>
          </a:p>
        </p:txBody>
      </p:sp>
      <p:sp>
        <p:nvSpPr>
          <p:cNvPr id="783" name="Content Placeholder 2"/>
          <p:cNvSpPr txBox="1">
            <a:spLocks noGrp="1"/>
          </p:cNvSpPr>
          <p:nvPr>
            <p:ph type="body" sz="quarter" idx="1"/>
          </p:nvPr>
        </p:nvSpPr>
        <p:spPr>
          <a:xfrm>
            <a:off x="4976029" y="963506"/>
            <a:ext cx="6250942" cy="2304628"/>
          </a:xfrm>
          <a:prstGeom prst="rect">
            <a:avLst/>
          </a:prstGeom>
        </p:spPr>
        <p:txBody>
          <a:bodyPr anchor="b"/>
          <a:lstStyle/>
          <a:p>
            <a:pPr>
              <a:defRPr sz="2000"/>
            </a:pPr>
            <a:r>
              <a:t>There is an aim to requires device to comply to a standard(s) / have conformity to a certain level of quality and performance</a:t>
            </a:r>
          </a:p>
          <a:p>
            <a:pPr marL="685800" lvl="1" indent="-228600">
              <a:spcBef>
                <a:spcPts val="500"/>
              </a:spcBef>
              <a:defRPr sz="2000"/>
            </a:pPr>
            <a:r>
              <a:t>Recommendations from existing</a:t>
            </a:r>
            <a:endParaRPr sz="2400"/>
          </a:p>
          <a:p>
            <a:pPr marL="1143000" lvl="2" indent="-228600">
              <a:spcBef>
                <a:spcPts val="500"/>
              </a:spcBef>
              <a:defRPr sz="2000"/>
            </a:pPr>
            <a:r>
              <a:t>Standards</a:t>
            </a:r>
          </a:p>
          <a:p>
            <a:pPr marL="1143000" lvl="2" indent="-228600">
              <a:spcBef>
                <a:spcPts val="500"/>
              </a:spcBef>
              <a:defRPr sz="2000"/>
            </a:pPr>
            <a:r>
              <a:t>Rules on Devices</a:t>
            </a:r>
          </a:p>
        </p:txBody>
      </p:sp>
      <p:sp>
        <p:nvSpPr>
          <p:cNvPr id="784" name="Content Placeholder 3"/>
          <p:cNvSpPr txBox="1"/>
          <p:nvPr/>
        </p:nvSpPr>
        <p:spPr>
          <a:xfrm>
            <a:off x="5021750" y="3589866"/>
            <a:ext cx="6159501" cy="2304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90000"/>
              </a:lnSpc>
              <a:spcBef>
                <a:spcPts val="1000"/>
              </a:spcBef>
              <a:buSzPct val="100000"/>
              <a:buFont typeface="Arial"/>
              <a:buChar char="•"/>
              <a:defRPr sz="2000"/>
            </a:pPr>
            <a:r>
              <a:t>Typically Considering as minimum full compliance to:</a:t>
            </a:r>
            <a:endParaRPr sz="2800"/>
          </a:p>
          <a:p>
            <a:pPr marL="685800" lvl="1" indent="-228600">
              <a:lnSpc>
                <a:spcPct val="90000"/>
              </a:lnSpc>
              <a:spcBef>
                <a:spcPts val="500"/>
              </a:spcBef>
              <a:buSzPct val="100000"/>
              <a:buFont typeface="Arial"/>
              <a:buChar char="•"/>
              <a:defRPr sz="2000"/>
            </a:pPr>
            <a:r>
              <a:t>IEC 60601-1 (Medical Standard)</a:t>
            </a:r>
            <a:endParaRPr sz="2400"/>
          </a:p>
          <a:p>
            <a:pPr marL="685800" lvl="1" indent="-228600">
              <a:lnSpc>
                <a:spcPct val="90000"/>
              </a:lnSpc>
              <a:spcBef>
                <a:spcPts val="500"/>
              </a:spcBef>
              <a:buSzPct val="100000"/>
              <a:buFont typeface="Arial"/>
              <a:buChar char="•"/>
              <a:defRPr sz="2000"/>
            </a:pPr>
            <a:r>
              <a:t>CISPR 11 Medical Device EM Compliance Standard</a:t>
            </a:r>
            <a:endParaRPr sz="2400"/>
          </a:p>
          <a:p>
            <a:pPr marL="685800" lvl="1" indent="-228600">
              <a:lnSpc>
                <a:spcPct val="90000"/>
              </a:lnSpc>
              <a:spcBef>
                <a:spcPts val="500"/>
              </a:spcBef>
              <a:buSzPct val="100000"/>
              <a:buFont typeface="Arial"/>
              <a:buChar char="•"/>
              <a:defRPr sz="2000"/>
            </a:pPr>
            <a:r>
              <a:t>CISPR 14 Noise Immunity EM Compliance Standard</a:t>
            </a:r>
          </a:p>
        </p:txBody>
      </p:sp>
      <p:grpSp>
        <p:nvGrpSpPr>
          <p:cNvPr id="787" name="Group 12"/>
          <p:cNvGrpSpPr/>
          <p:nvPr/>
        </p:nvGrpSpPr>
        <p:grpSpPr>
          <a:xfrm>
            <a:off x="357834" y="320039"/>
            <a:ext cx="1648599" cy="989160"/>
            <a:chOff x="0" y="0"/>
            <a:chExt cx="1648597" cy="989158"/>
          </a:xfrm>
        </p:grpSpPr>
        <p:sp>
          <p:nvSpPr>
            <p:cNvPr id="785" name="Rectangle 13"/>
            <p:cNvSpPr/>
            <p:nvPr/>
          </p:nvSpPr>
          <p:spPr>
            <a:xfrm>
              <a:off x="-1" y="-1"/>
              <a:ext cx="1648599" cy="989160"/>
            </a:xfrm>
            <a:prstGeom prst="rect">
              <a:avLst/>
            </a:prstGeom>
            <a:gradFill flip="none" rotWithShape="1">
              <a:gsLst>
                <a:gs pos="0">
                  <a:schemeClr val="accent5"/>
                </a:gs>
                <a:gs pos="50000">
                  <a:schemeClr val="accent5"/>
                </a:gs>
                <a:gs pos="100000">
                  <a:schemeClr val="accent5"/>
                </a:gs>
              </a:gsLst>
              <a:lin ang="5400000" scaled="0"/>
            </a:gradFill>
            <a:ln w="12700" cap="flat">
              <a:noFill/>
              <a:miter lim="400000"/>
            </a:ln>
            <a:effectLst/>
          </p:spPr>
          <p:txBody>
            <a:bodyPr wrap="square" lIns="45719" tIns="45719" rIns="45719" bIns="45719" numCol="1" anchor="t">
              <a:noAutofit/>
            </a:bodyPr>
            <a:lstStyle/>
            <a:p>
              <a:endParaRPr/>
            </a:p>
          </p:txBody>
        </p:sp>
        <p:sp>
          <p:nvSpPr>
            <p:cNvPr id="786" name="TextBox 14"/>
            <p:cNvSpPr txBox="1"/>
            <p:nvPr/>
          </p:nvSpPr>
          <p:spPr>
            <a:xfrm>
              <a:off x="-1" y="309219"/>
              <a:ext cx="1648599" cy="370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782" tIns="80782" rIns="80782" bIns="80782" numCol="1" anchor="ctr">
              <a:spAutoFit/>
            </a:bodyPr>
            <a:lstStyle>
              <a:lvl1pPr algn="ctr" defTabSz="711200">
                <a:lnSpc>
                  <a:spcPct val="90000"/>
                </a:lnSpc>
                <a:spcBef>
                  <a:spcPts val="600"/>
                </a:spcBef>
                <a:defRPr sz="1600">
                  <a:solidFill>
                    <a:srgbClr val="FFFFFF"/>
                  </a:solidFill>
                </a:defRPr>
              </a:lvl1pPr>
            </a:lstStyle>
            <a:p>
              <a:r>
                <a:t>Conceptualization</a:t>
              </a:r>
            </a:p>
          </p:txBody>
        </p:sp>
      </p:grpSp>
      <p:grpSp>
        <p:nvGrpSpPr>
          <p:cNvPr id="790" name="Group 15"/>
          <p:cNvGrpSpPr/>
          <p:nvPr/>
        </p:nvGrpSpPr>
        <p:grpSpPr>
          <a:xfrm>
            <a:off x="1986348" y="320763"/>
            <a:ext cx="1822790" cy="987711"/>
            <a:chOff x="0" y="0"/>
            <a:chExt cx="1822788" cy="987709"/>
          </a:xfrm>
        </p:grpSpPr>
        <p:sp>
          <p:nvSpPr>
            <p:cNvPr id="788" name="Rectangle: Rounded Corners 16"/>
            <p:cNvSpPr/>
            <p:nvPr/>
          </p:nvSpPr>
          <p:spPr>
            <a:xfrm>
              <a:off x="0" y="0"/>
              <a:ext cx="1822789" cy="987710"/>
            </a:xfrm>
            <a:prstGeom prst="roundRect">
              <a:avLst>
                <a:gd name="adj" fmla="val 16667"/>
              </a:avLst>
            </a:prstGeom>
            <a:gradFill flip="none" rotWithShape="1">
              <a:gsLst>
                <a:gs pos="0">
                  <a:schemeClr val="accent6"/>
                </a:gs>
                <a:gs pos="50000">
                  <a:schemeClr val="accent6"/>
                </a:gs>
                <a:gs pos="100000">
                  <a:schemeClr val="accent6"/>
                </a:gs>
              </a:gsLst>
              <a:lin ang="5400000" scaled="0"/>
            </a:gradFill>
            <a:ln w="12700" cap="flat">
              <a:noFill/>
              <a:miter lim="400000"/>
            </a:ln>
            <a:effectLst/>
          </p:spPr>
          <p:txBody>
            <a:bodyPr wrap="square" lIns="45719" tIns="45719" rIns="45719" bIns="45719" numCol="1" anchor="t">
              <a:noAutofit/>
            </a:bodyPr>
            <a:lstStyle/>
            <a:p>
              <a:endParaRPr/>
            </a:p>
          </p:txBody>
        </p:sp>
        <p:sp>
          <p:nvSpPr>
            <p:cNvPr id="789" name="Rectangle: Rounded Corners 4"/>
            <p:cNvSpPr txBox="1"/>
            <p:nvPr/>
          </p:nvSpPr>
          <p:spPr>
            <a:xfrm>
              <a:off x="50937" y="352076"/>
              <a:ext cx="1720915" cy="283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700"/>
                </a:spcBef>
                <a:defRPr>
                  <a:solidFill>
                    <a:srgbClr val="FFFFFF"/>
                  </a:solidFill>
                </a:defRPr>
              </a:lvl1pPr>
            </a:lstStyle>
            <a:p>
              <a:r>
                <a:t>Synthesis</a:t>
              </a:r>
            </a:p>
          </p:txBody>
        </p:sp>
      </p:grpSp>
      <p:sp>
        <p:nvSpPr>
          <p:cNvPr id="791" name="TextBox 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grpSp>
        <p:nvGrpSpPr>
          <p:cNvPr id="2" name="Content Placeholder 3">
            <a:extLst>
              <a:ext uri="{FF2B5EF4-FFF2-40B4-BE49-F238E27FC236}">
                <a16:creationId xmlns:a16="http://schemas.microsoft.com/office/drawing/2014/main" id="{26CB44DB-733E-E912-04FE-D91CF5C93396}"/>
              </a:ext>
            </a:extLst>
          </p:cNvPr>
          <p:cNvGrpSpPr/>
          <p:nvPr/>
        </p:nvGrpSpPr>
        <p:grpSpPr>
          <a:xfrm>
            <a:off x="1275078" y="1726276"/>
            <a:ext cx="2058251" cy="3727179"/>
            <a:chOff x="0" y="0"/>
            <a:chExt cx="2058250" cy="3727176"/>
          </a:xfrm>
        </p:grpSpPr>
        <p:grpSp>
          <p:nvGrpSpPr>
            <p:cNvPr id="3" name="Group">
              <a:extLst>
                <a:ext uri="{FF2B5EF4-FFF2-40B4-BE49-F238E27FC236}">
                  <a16:creationId xmlns:a16="http://schemas.microsoft.com/office/drawing/2014/main" id="{17199AFA-B8A5-9731-C545-FDF7AB0D100B}"/>
                </a:ext>
              </a:extLst>
            </p:cNvPr>
            <p:cNvGrpSpPr/>
            <p:nvPr/>
          </p:nvGrpSpPr>
          <p:grpSpPr>
            <a:xfrm>
              <a:off x="0" y="0"/>
              <a:ext cx="2056241" cy="1435596"/>
              <a:chOff x="0" y="0"/>
              <a:chExt cx="2056240" cy="1435595"/>
            </a:xfrm>
          </p:grpSpPr>
          <p:sp>
            <p:nvSpPr>
              <p:cNvPr id="19" name="Rounded Rectangle">
                <a:extLst>
                  <a:ext uri="{FF2B5EF4-FFF2-40B4-BE49-F238E27FC236}">
                    <a16:creationId xmlns:a16="http://schemas.microsoft.com/office/drawing/2014/main" id="{05FC7F65-24DB-4806-3744-B3612B0A3FFE}"/>
                  </a:ext>
                </a:extLst>
              </p:cNvPr>
              <p:cNvSpPr/>
              <p:nvPr/>
            </p:nvSpPr>
            <p:spPr>
              <a:xfrm>
                <a:off x="0" y="0"/>
                <a:ext cx="2056241" cy="143559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FFFFFF"/>
                    </a:solidFill>
                  </a:defRPr>
                </a:pPr>
                <a:endParaRPr/>
              </a:p>
            </p:txBody>
          </p:sp>
          <p:sp>
            <p:nvSpPr>
              <p:cNvPr id="20" name="Assessment of Needs for the National Health / Research Goals &amp; Funding Sources">
                <a:extLst>
                  <a:ext uri="{FF2B5EF4-FFF2-40B4-BE49-F238E27FC236}">
                    <a16:creationId xmlns:a16="http://schemas.microsoft.com/office/drawing/2014/main" id="{49585C25-D360-DF68-B3F3-4D24044B2053}"/>
                  </a:ext>
                </a:extLst>
              </p:cNvPr>
              <p:cNvSpPr txBox="1"/>
              <p:nvPr/>
            </p:nvSpPr>
            <p:spPr>
              <a:xfrm>
                <a:off x="102465" y="86297"/>
                <a:ext cx="1851311" cy="1263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700"/>
                  </a:spcBef>
                  <a:defRPr sz="1700">
                    <a:solidFill>
                      <a:srgbClr val="FFFFFF"/>
                    </a:solidFill>
                  </a:defRPr>
                </a:lvl1pPr>
              </a:lstStyle>
              <a:p>
                <a:r>
                  <a:t>Assessment of Needs for the National Health / Research Goals &amp; Funding Sources</a:t>
                </a:r>
              </a:p>
            </p:txBody>
          </p:sp>
        </p:grpSp>
        <p:grpSp>
          <p:nvGrpSpPr>
            <p:cNvPr id="4" name="Group">
              <a:extLst>
                <a:ext uri="{FF2B5EF4-FFF2-40B4-BE49-F238E27FC236}">
                  <a16:creationId xmlns:a16="http://schemas.microsoft.com/office/drawing/2014/main" id="{515D1C83-B4C6-70E6-A86E-43DE012E5D00}"/>
                </a:ext>
              </a:extLst>
            </p:cNvPr>
            <p:cNvGrpSpPr/>
            <p:nvPr/>
          </p:nvGrpSpPr>
          <p:grpSpPr>
            <a:xfrm>
              <a:off x="0" y="1457420"/>
              <a:ext cx="2058251" cy="436492"/>
              <a:chOff x="0" y="0"/>
              <a:chExt cx="2058250" cy="436490"/>
            </a:xfrm>
          </p:grpSpPr>
          <p:sp>
            <p:nvSpPr>
              <p:cNvPr id="17" name="Rounded Rectangle">
                <a:extLst>
                  <a:ext uri="{FF2B5EF4-FFF2-40B4-BE49-F238E27FC236}">
                    <a16:creationId xmlns:a16="http://schemas.microsoft.com/office/drawing/2014/main" id="{C6AE4154-724C-98DB-A677-651391C452EF}"/>
                  </a:ext>
                </a:extLst>
              </p:cNvPr>
              <p:cNvSpPr/>
              <p:nvPr/>
            </p:nvSpPr>
            <p:spPr>
              <a:xfrm>
                <a:off x="0" y="0"/>
                <a:ext cx="2058251" cy="436491"/>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8" name="Standards, Regulation and Physiological Factors">
                <a:extLst>
                  <a:ext uri="{FF2B5EF4-FFF2-40B4-BE49-F238E27FC236}">
                    <a16:creationId xmlns:a16="http://schemas.microsoft.com/office/drawing/2014/main" id="{B84F0C67-1929-C9D7-B660-D7B203EA7A8C}"/>
                  </a:ext>
                </a:extLst>
              </p:cNvPr>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rPr dirty="0"/>
                  <a:t>Standards, Regulation and Physiological Factors</a:t>
                </a:r>
              </a:p>
            </p:txBody>
          </p:sp>
        </p:grpSp>
        <p:grpSp>
          <p:nvGrpSpPr>
            <p:cNvPr id="5" name="Group">
              <a:extLst>
                <a:ext uri="{FF2B5EF4-FFF2-40B4-BE49-F238E27FC236}">
                  <a16:creationId xmlns:a16="http://schemas.microsoft.com/office/drawing/2014/main" id="{D13458B3-6AC7-77C8-52EA-8A4DED8FC17F}"/>
                </a:ext>
              </a:extLst>
            </p:cNvPr>
            <p:cNvGrpSpPr/>
            <p:nvPr/>
          </p:nvGrpSpPr>
          <p:grpSpPr>
            <a:xfrm>
              <a:off x="0" y="1915736"/>
              <a:ext cx="2058251" cy="436492"/>
              <a:chOff x="0" y="0"/>
              <a:chExt cx="2058250" cy="436490"/>
            </a:xfrm>
          </p:grpSpPr>
          <p:sp>
            <p:nvSpPr>
              <p:cNvPr id="15" name="Rounded Rectangle">
                <a:extLst>
                  <a:ext uri="{FF2B5EF4-FFF2-40B4-BE49-F238E27FC236}">
                    <a16:creationId xmlns:a16="http://schemas.microsoft.com/office/drawing/2014/main" id="{D7205A98-7874-7E1D-1995-625042DDF781}"/>
                  </a:ext>
                </a:extLst>
              </p:cNvPr>
              <p:cNvSpPr/>
              <p:nvPr/>
            </p:nvSpPr>
            <p:spPr>
              <a:xfrm>
                <a:off x="0" y="0"/>
                <a:ext cx="2058251" cy="436491"/>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6" name="Supply Chain Consideration">
                <a:extLst>
                  <a:ext uri="{FF2B5EF4-FFF2-40B4-BE49-F238E27FC236}">
                    <a16:creationId xmlns:a16="http://schemas.microsoft.com/office/drawing/2014/main" id="{09393C10-EFDC-2D97-8414-EC2CA59F275D}"/>
                  </a:ext>
                </a:extLst>
              </p:cNvPr>
              <p:cNvSpPr txBox="1"/>
              <p:nvPr/>
            </p:nvSpPr>
            <p:spPr>
              <a:xfrm>
                <a:off x="42263" y="127167"/>
                <a:ext cx="1973725" cy="182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88950">
                  <a:lnSpc>
                    <a:spcPct val="90000"/>
                  </a:lnSpc>
                  <a:spcBef>
                    <a:spcPts val="400"/>
                  </a:spcBef>
                  <a:defRPr sz="1100">
                    <a:solidFill>
                      <a:srgbClr val="FFFFFF"/>
                    </a:solidFill>
                  </a:defRPr>
                </a:pPr>
                <a:r>
                  <a:t>Supply</a:t>
                </a:r>
                <a:r>
                  <a:rPr sz="1000"/>
                  <a:t> Chain Consideration</a:t>
                </a:r>
              </a:p>
            </p:txBody>
          </p:sp>
        </p:grpSp>
        <p:grpSp>
          <p:nvGrpSpPr>
            <p:cNvPr id="6" name="Group">
              <a:extLst>
                <a:ext uri="{FF2B5EF4-FFF2-40B4-BE49-F238E27FC236}">
                  <a16:creationId xmlns:a16="http://schemas.microsoft.com/office/drawing/2014/main" id="{5224E9E5-D146-8EA4-E0D2-C7EF9E007E86}"/>
                </a:ext>
              </a:extLst>
            </p:cNvPr>
            <p:cNvGrpSpPr/>
            <p:nvPr/>
          </p:nvGrpSpPr>
          <p:grpSpPr>
            <a:xfrm>
              <a:off x="0" y="2374052"/>
              <a:ext cx="2058251" cy="436492"/>
              <a:chOff x="0" y="0"/>
              <a:chExt cx="2058250" cy="436490"/>
            </a:xfrm>
          </p:grpSpPr>
          <p:sp>
            <p:nvSpPr>
              <p:cNvPr id="13" name="Rounded Rectangle">
                <a:extLst>
                  <a:ext uri="{FF2B5EF4-FFF2-40B4-BE49-F238E27FC236}">
                    <a16:creationId xmlns:a16="http://schemas.microsoft.com/office/drawing/2014/main" id="{AABBF282-3EA2-EA92-C9C4-931CB537BAAC}"/>
                  </a:ext>
                </a:extLst>
              </p:cNvPr>
              <p:cNvSpPr/>
              <p:nvPr/>
            </p:nvSpPr>
            <p:spPr>
              <a:xfrm>
                <a:off x="0" y="0"/>
                <a:ext cx="2058251" cy="436491"/>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44500">
                  <a:lnSpc>
                    <a:spcPct val="90000"/>
                  </a:lnSpc>
                  <a:spcBef>
                    <a:spcPts val="700"/>
                  </a:spcBef>
                  <a:defRPr>
                    <a:solidFill>
                      <a:srgbClr val="FFFFFF"/>
                    </a:solidFill>
                  </a:defRPr>
                </a:pPr>
                <a:endParaRPr/>
              </a:p>
            </p:txBody>
          </p:sp>
          <p:sp>
            <p:nvSpPr>
              <p:cNvPr id="14" name="Access to Equipment and Service Providers">
                <a:extLst>
                  <a:ext uri="{FF2B5EF4-FFF2-40B4-BE49-F238E27FC236}">
                    <a16:creationId xmlns:a16="http://schemas.microsoft.com/office/drawing/2014/main" id="{6AE9F536-1E36-B1A9-2AF1-E7BD390227F9}"/>
                  </a:ext>
                </a:extLst>
              </p:cNvPr>
              <p:cNvSpPr txBox="1"/>
              <p:nvPr/>
            </p:nvSpPr>
            <p:spPr>
              <a:xfrm>
                <a:off x="42263" y="54460"/>
                <a:ext cx="1973725" cy="327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44500">
                  <a:lnSpc>
                    <a:spcPct val="90000"/>
                  </a:lnSpc>
                  <a:spcBef>
                    <a:spcPts val="400"/>
                  </a:spcBef>
                  <a:defRPr sz="1000">
                    <a:solidFill>
                      <a:srgbClr val="FFFFFF"/>
                    </a:solidFill>
                  </a:defRPr>
                </a:pPr>
                <a:r>
                  <a:t>Access to Equipment and Service </a:t>
                </a:r>
                <a:r>
                  <a:rPr sz="1100"/>
                  <a:t>Providers</a:t>
                </a:r>
              </a:p>
            </p:txBody>
          </p:sp>
        </p:grpSp>
        <p:grpSp>
          <p:nvGrpSpPr>
            <p:cNvPr id="7" name="Group">
              <a:extLst>
                <a:ext uri="{FF2B5EF4-FFF2-40B4-BE49-F238E27FC236}">
                  <a16:creationId xmlns:a16="http://schemas.microsoft.com/office/drawing/2014/main" id="{30B3FA81-BB59-0552-A55E-4D61DBBFECA3}"/>
                </a:ext>
              </a:extLst>
            </p:cNvPr>
            <p:cNvGrpSpPr/>
            <p:nvPr/>
          </p:nvGrpSpPr>
          <p:grpSpPr>
            <a:xfrm>
              <a:off x="0" y="2832369"/>
              <a:ext cx="2058251" cy="436492"/>
              <a:chOff x="0" y="0"/>
              <a:chExt cx="2058250" cy="436490"/>
            </a:xfrm>
          </p:grpSpPr>
          <p:sp>
            <p:nvSpPr>
              <p:cNvPr id="11" name="Rounded Rectangle">
                <a:extLst>
                  <a:ext uri="{FF2B5EF4-FFF2-40B4-BE49-F238E27FC236}">
                    <a16:creationId xmlns:a16="http://schemas.microsoft.com/office/drawing/2014/main" id="{C6E202DD-0944-2A2A-751F-A36DE65855BA}"/>
                  </a:ext>
                </a:extLst>
              </p:cNvPr>
              <p:cNvSpPr/>
              <p:nvPr/>
            </p:nvSpPr>
            <p:spPr>
              <a:xfrm>
                <a:off x="0" y="0"/>
                <a:ext cx="2058251" cy="436491"/>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2" name="Value Engineering">
                <a:extLst>
                  <a:ext uri="{FF2B5EF4-FFF2-40B4-BE49-F238E27FC236}">
                    <a16:creationId xmlns:a16="http://schemas.microsoft.com/office/drawing/2014/main" id="{9619DBF9-1FD2-DE4C-106A-C3B4BE693C21}"/>
                  </a:ext>
                </a:extLst>
              </p:cNvPr>
              <p:cNvSpPr txBox="1"/>
              <p:nvPr/>
            </p:nvSpPr>
            <p:spPr>
              <a:xfrm>
                <a:off x="42263" y="130156"/>
                <a:ext cx="1973725"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Value Engineering</a:t>
                </a:r>
              </a:p>
            </p:txBody>
          </p:sp>
        </p:grpSp>
        <p:grpSp>
          <p:nvGrpSpPr>
            <p:cNvPr id="8" name="Group">
              <a:extLst>
                <a:ext uri="{FF2B5EF4-FFF2-40B4-BE49-F238E27FC236}">
                  <a16:creationId xmlns:a16="http://schemas.microsoft.com/office/drawing/2014/main" id="{BCF21E8E-9A3C-468A-29A0-0B9B1FF6DA4F}"/>
                </a:ext>
              </a:extLst>
            </p:cNvPr>
            <p:cNvGrpSpPr/>
            <p:nvPr/>
          </p:nvGrpSpPr>
          <p:grpSpPr>
            <a:xfrm>
              <a:off x="0" y="3290685"/>
              <a:ext cx="2058251" cy="436492"/>
              <a:chOff x="0" y="0"/>
              <a:chExt cx="2058250" cy="436490"/>
            </a:xfrm>
          </p:grpSpPr>
          <p:sp>
            <p:nvSpPr>
              <p:cNvPr id="9" name="Rounded Rectangle">
                <a:extLst>
                  <a:ext uri="{FF2B5EF4-FFF2-40B4-BE49-F238E27FC236}">
                    <a16:creationId xmlns:a16="http://schemas.microsoft.com/office/drawing/2014/main" id="{E997374A-168A-1B24-09AE-64623DE6561D}"/>
                  </a:ext>
                </a:extLst>
              </p:cNvPr>
              <p:cNvSpPr/>
              <p:nvPr/>
            </p:nvSpPr>
            <p:spPr>
              <a:xfrm>
                <a:off x="0" y="0"/>
                <a:ext cx="2058251" cy="436491"/>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0" name="Device Certification and Registration">
                <a:extLst>
                  <a:ext uri="{FF2B5EF4-FFF2-40B4-BE49-F238E27FC236}">
                    <a16:creationId xmlns:a16="http://schemas.microsoft.com/office/drawing/2014/main" id="{8DF6CB1E-9681-1A2F-4B18-AA62E0F1B767}"/>
                  </a:ext>
                </a:extLst>
              </p:cNvPr>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Device Certification and Registration</a:t>
                </a:r>
              </a:p>
            </p:txBody>
          </p:sp>
        </p:gr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19" name="Rectangle 12"/>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20" name="Rectangle 14"/>
          <p:cNvSpPr/>
          <p:nvPr/>
        </p:nvSpPr>
        <p:spPr>
          <a:xfrm rot="5400000" flipH="1">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endParaRPr/>
          </a:p>
        </p:txBody>
      </p:sp>
      <p:sp>
        <p:nvSpPr>
          <p:cNvPr id="821" name="Rectangle 16"/>
          <p:cNvSpPr/>
          <p:nvPr/>
        </p:nvSpPr>
        <p:spPr>
          <a:xfrm rot="5400000" flipH="1">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endParaRPr/>
          </a:p>
        </p:txBody>
      </p:sp>
      <p:sp>
        <p:nvSpPr>
          <p:cNvPr id="822" name="Rectangle 18"/>
          <p:cNvSpPr/>
          <p:nvPr/>
        </p:nvSpPr>
        <p:spPr>
          <a:xfrm rot="5400000" flipH="1">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endParaRPr/>
          </a:p>
        </p:txBody>
      </p:sp>
      <p:sp>
        <p:nvSpPr>
          <p:cNvPr id="823" name="Freeform: Shape 20"/>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endParaRPr/>
          </a:p>
        </p:txBody>
      </p:sp>
      <p:sp>
        <p:nvSpPr>
          <p:cNvPr id="824" name="Rectangle 22"/>
          <p:cNvSpPr/>
          <p:nvPr/>
        </p:nvSpPr>
        <p:spPr>
          <a:xfrm rot="5400000" flipH="1">
            <a:off x="-1410093" y="1399943"/>
            <a:ext cx="6858004"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endParaRPr/>
          </a:p>
        </p:txBody>
      </p:sp>
      <p:sp>
        <p:nvSpPr>
          <p:cNvPr id="825" name="Title 4"/>
          <p:cNvSpPr txBox="1">
            <a:spLocks noGrp="1"/>
          </p:cNvSpPr>
          <p:nvPr>
            <p:ph type="title"/>
          </p:nvPr>
        </p:nvSpPr>
        <p:spPr>
          <a:xfrm>
            <a:off x="466721" y="586854"/>
            <a:ext cx="3201368" cy="3387499"/>
          </a:xfrm>
          <a:prstGeom prst="rect">
            <a:avLst/>
          </a:prstGeom>
        </p:spPr>
        <p:txBody>
          <a:bodyPr anchor="b"/>
          <a:lstStyle>
            <a:lvl1pPr algn="r">
              <a:defRPr sz="4000">
                <a:solidFill>
                  <a:srgbClr val="FFFFFF"/>
                </a:solidFill>
              </a:defRPr>
            </a:lvl1pPr>
          </a:lstStyle>
          <a:p>
            <a:r>
              <a:t>What if the solution developed is software?</a:t>
            </a:r>
          </a:p>
        </p:txBody>
      </p:sp>
      <p:sp>
        <p:nvSpPr>
          <p:cNvPr id="826" name="Content Placeholder 5"/>
          <p:cNvSpPr txBox="1">
            <a:spLocks noGrp="1"/>
          </p:cNvSpPr>
          <p:nvPr>
            <p:ph type="body" idx="1"/>
          </p:nvPr>
        </p:nvSpPr>
        <p:spPr>
          <a:xfrm>
            <a:off x="4810259" y="649479"/>
            <a:ext cx="6555348" cy="5546049"/>
          </a:xfrm>
          <a:prstGeom prst="rect">
            <a:avLst/>
          </a:prstGeom>
        </p:spPr>
        <p:txBody>
          <a:bodyPr anchor="ctr"/>
          <a:lstStyle/>
          <a:p>
            <a:pPr>
              <a:defRPr sz="2000"/>
            </a:pPr>
            <a:r>
              <a:t>Has to comply with ISO 62304:2006 – Medical device software</a:t>
            </a:r>
          </a:p>
          <a:p>
            <a:pPr>
              <a:defRPr sz="2000"/>
            </a:pPr>
            <a:r>
              <a:t>Needs to be evaluated based on software resiliency and immunity to hacking and have QC process to check accuracy.</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Rectangle 8"/>
          <p:cNvSpPr/>
          <p:nvPr/>
        </p:nvSpPr>
        <p:spPr>
          <a:xfrm>
            <a:off x="0" y="0"/>
            <a:ext cx="4059050" cy="6858000"/>
          </a:xfrm>
          <a:prstGeom prst="rect">
            <a:avLst/>
          </a:prstGeom>
          <a:solidFill>
            <a:srgbClr val="404040"/>
          </a:solidFill>
          <a:ln w="12700">
            <a:miter lim="400000"/>
          </a:ln>
        </p:spPr>
        <p:txBody>
          <a:bodyPr lIns="45719" rIns="45719" anchor="ctr"/>
          <a:lstStyle/>
          <a:p>
            <a:pPr algn="ctr">
              <a:defRPr>
                <a:solidFill>
                  <a:srgbClr val="FFFFFF"/>
                </a:solidFill>
              </a:defRPr>
            </a:pPr>
            <a:endParaRPr/>
          </a:p>
        </p:txBody>
      </p:sp>
      <p:sp>
        <p:nvSpPr>
          <p:cNvPr id="829" name="Title 1"/>
          <p:cNvSpPr txBox="1">
            <a:spLocks noGrp="1"/>
          </p:cNvSpPr>
          <p:nvPr>
            <p:ph type="title"/>
          </p:nvPr>
        </p:nvSpPr>
        <p:spPr>
          <a:xfrm>
            <a:off x="838199" y="1412487"/>
            <a:ext cx="2899191" cy="4363846"/>
          </a:xfrm>
          <a:prstGeom prst="rect">
            <a:avLst/>
          </a:prstGeom>
        </p:spPr>
        <p:txBody>
          <a:bodyPr anchor="t"/>
          <a:lstStyle>
            <a:lvl1pPr>
              <a:defRPr sz="3400">
                <a:solidFill>
                  <a:srgbClr val="FFFFFF"/>
                </a:solidFill>
              </a:defRPr>
            </a:lvl1pPr>
          </a:lstStyle>
          <a:p>
            <a:r>
              <a:t>Contracted Manufacturing</a:t>
            </a:r>
          </a:p>
        </p:txBody>
      </p:sp>
      <p:sp>
        <p:nvSpPr>
          <p:cNvPr id="830" name="Content Placeholder 2"/>
          <p:cNvSpPr txBox="1">
            <a:spLocks noGrp="1"/>
          </p:cNvSpPr>
          <p:nvPr>
            <p:ph type="body" sz="quarter" idx="1"/>
          </p:nvPr>
        </p:nvSpPr>
        <p:spPr>
          <a:xfrm>
            <a:off x="4380855" y="1412488"/>
            <a:ext cx="3427284" cy="4363845"/>
          </a:xfrm>
          <a:prstGeom prst="rect">
            <a:avLst/>
          </a:prstGeom>
        </p:spPr>
        <p:txBody>
          <a:bodyPr/>
          <a:lstStyle/>
          <a:p>
            <a:pPr>
              <a:lnSpc>
                <a:spcPct val="72000"/>
              </a:lnSpc>
              <a:defRPr sz="1700"/>
            </a:pPr>
            <a:r>
              <a:t>Some Parts may be difficult to produce in house or assemble as such Research Groups may enter into Contracts to Manufacture Parts  or Sections of the Design</a:t>
            </a:r>
            <a:endParaRPr sz="2100"/>
          </a:p>
          <a:p>
            <a:pPr marL="685800" lvl="1" indent="-228600">
              <a:lnSpc>
                <a:spcPct val="72000"/>
              </a:lnSpc>
              <a:spcBef>
                <a:spcPts val="500"/>
              </a:spcBef>
              <a:defRPr sz="1300"/>
            </a:pPr>
            <a:r>
              <a:t>Usually requires</a:t>
            </a:r>
            <a:endParaRPr sz="1800"/>
          </a:p>
          <a:p>
            <a:pPr marL="1143000" lvl="2" indent="-228600">
              <a:lnSpc>
                <a:spcPct val="72000"/>
              </a:lnSpc>
              <a:spcBef>
                <a:spcPts val="500"/>
              </a:spcBef>
              <a:defRPr sz="1300"/>
            </a:pPr>
            <a:r>
              <a:t>Non Disclosure Agreements between Research Group and Manufacturer</a:t>
            </a:r>
            <a:endParaRPr sz="1500"/>
          </a:p>
          <a:p>
            <a:pPr marL="1143000" lvl="2" indent="-228600">
              <a:lnSpc>
                <a:spcPct val="72000"/>
              </a:lnSpc>
              <a:spcBef>
                <a:spcPts val="500"/>
              </a:spcBef>
              <a:defRPr sz="1300"/>
            </a:pPr>
            <a:r>
              <a:t>Site Inspection and Talks to determine ability of Manufacturer </a:t>
            </a:r>
            <a:endParaRPr sz="1500"/>
          </a:p>
          <a:p>
            <a:pPr marL="1143000" lvl="2" indent="-228600">
              <a:lnSpc>
                <a:spcPct val="72000"/>
              </a:lnSpc>
              <a:spcBef>
                <a:spcPts val="500"/>
              </a:spcBef>
              <a:defRPr sz="1300"/>
            </a:pPr>
            <a:r>
              <a:t>Talks to determine pricing</a:t>
            </a:r>
            <a:endParaRPr sz="1500"/>
          </a:p>
          <a:p>
            <a:pPr>
              <a:lnSpc>
                <a:spcPct val="72000"/>
              </a:lnSpc>
              <a:defRPr sz="1900"/>
            </a:pPr>
            <a:r>
              <a:t>Requires Inspection of Manufactured Part and Quality Checks Prior to Acceptance.</a:t>
            </a:r>
            <a:endParaRPr sz="2100"/>
          </a:p>
          <a:p>
            <a:pPr marL="685800" lvl="1" indent="-228600">
              <a:lnSpc>
                <a:spcPct val="72000"/>
              </a:lnSpc>
              <a:spcBef>
                <a:spcPts val="500"/>
              </a:spcBef>
              <a:defRPr sz="1600"/>
            </a:pPr>
            <a:r>
              <a:t>Redoing items should be part of the manufacturing contract if found to be sub- standard or non-compliant.</a:t>
            </a:r>
          </a:p>
        </p:txBody>
      </p:sp>
      <p:sp>
        <p:nvSpPr>
          <p:cNvPr id="831" name="Straight Connector 10"/>
          <p:cNvSpPr/>
          <p:nvPr/>
        </p:nvSpPr>
        <p:spPr>
          <a:xfrm>
            <a:off x="8129871" y="1412488"/>
            <a:ext cx="1" cy="3657601"/>
          </a:xfrm>
          <a:prstGeom prst="line">
            <a:avLst/>
          </a:prstGeom>
          <a:ln w="12700">
            <a:solidFill>
              <a:srgbClr val="808080"/>
            </a:solidFill>
            <a:miter/>
          </a:ln>
        </p:spPr>
        <p:txBody>
          <a:bodyPr lIns="45719" rIns="45719"/>
          <a:lstStyle/>
          <a:p>
            <a:endParaRPr/>
          </a:p>
        </p:txBody>
      </p:sp>
      <p:sp>
        <p:nvSpPr>
          <p:cNvPr id="832" name="Content Placeholder 3"/>
          <p:cNvSpPr txBox="1"/>
          <p:nvPr/>
        </p:nvSpPr>
        <p:spPr>
          <a:xfrm>
            <a:off x="8497323" y="1412488"/>
            <a:ext cx="3106263" cy="43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72000"/>
              </a:lnSpc>
              <a:spcBef>
                <a:spcPts val="1000"/>
              </a:spcBef>
              <a:buSzPct val="100000"/>
              <a:buFont typeface="Arial"/>
              <a:buChar char="•"/>
              <a:defRPr sz="1500"/>
            </a:pPr>
            <a:r>
              <a:t>Manufacturers Selected may comply with at least</a:t>
            </a:r>
            <a:endParaRPr sz="2100"/>
          </a:p>
          <a:p>
            <a:pPr marL="685800" lvl="1" indent="-228600">
              <a:lnSpc>
                <a:spcPct val="72000"/>
              </a:lnSpc>
              <a:spcBef>
                <a:spcPts val="500"/>
              </a:spcBef>
              <a:buSzPct val="100000"/>
              <a:buFont typeface="Arial"/>
              <a:buChar char="•"/>
              <a:defRPr sz="1500"/>
            </a:pPr>
            <a:r>
              <a:t>ISO 9001</a:t>
            </a:r>
          </a:p>
          <a:p>
            <a:pPr marL="685800" lvl="1" indent="-228600">
              <a:lnSpc>
                <a:spcPct val="72000"/>
              </a:lnSpc>
              <a:spcBef>
                <a:spcPts val="500"/>
              </a:spcBef>
              <a:buSzPct val="100000"/>
              <a:buFont typeface="Arial"/>
              <a:buChar char="•"/>
              <a:defRPr sz="1500"/>
            </a:pPr>
            <a:r>
              <a:t>Better if ISO 13485 but this is more costly specially for limited production runs for prototypes of 3-6 units only for evaluation purposes.</a:t>
            </a:r>
          </a:p>
        </p:txBody>
      </p:sp>
      <p:grpSp>
        <p:nvGrpSpPr>
          <p:cNvPr id="835" name="Group 4"/>
          <p:cNvGrpSpPr/>
          <p:nvPr/>
        </p:nvGrpSpPr>
        <p:grpSpPr>
          <a:xfrm>
            <a:off x="10527944" y="108049"/>
            <a:ext cx="1210401" cy="593701"/>
            <a:chOff x="0" y="0"/>
            <a:chExt cx="1210399" cy="593700"/>
          </a:xfrm>
        </p:grpSpPr>
        <p:sp>
          <p:nvSpPr>
            <p:cNvPr id="833" name="Rectangle: Rounded Corners 5"/>
            <p:cNvSpPr/>
            <p:nvPr/>
          </p:nvSpPr>
          <p:spPr>
            <a:xfrm>
              <a:off x="0" y="0"/>
              <a:ext cx="1210400" cy="593701"/>
            </a:xfrm>
            <a:prstGeom prst="roundRect">
              <a:avLst>
                <a:gd name="adj" fmla="val 16667"/>
              </a:avLst>
            </a:prstGeom>
            <a:gradFill flip="none" rotWithShape="1">
              <a:gsLst>
                <a:gs pos="0">
                  <a:schemeClr val="accent6"/>
                </a:gs>
                <a:gs pos="50000">
                  <a:schemeClr val="accent6"/>
                </a:gs>
                <a:gs pos="100000">
                  <a:schemeClr val="accent6"/>
                </a:gs>
              </a:gsLst>
              <a:lin ang="5400000" scaled="0"/>
            </a:gradFill>
            <a:ln w="12700" cap="flat">
              <a:noFill/>
              <a:miter lim="400000"/>
            </a:ln>
            <a:effectLst/>
          </p:spPr>
          <p:txBody>
            <a:bodyPr wrap="square" lIns="45719" tIns="45719" rIns="45719" bIns="45719" numCol="1" anchor="t">
              <a:noAutofit/>
            </a:bodyPr>
            <a:lstStyle/>
            <a:p>
              <a:endParaRPr/>
            </a:p>
          </p:txBody>
        </p:sp>
        <p:sp>
          <p:nvSpPr>
            <p:cNvPr id="834" name="Rectangle: Rounded Corners 4"/>
            <p:cNvSpPr txBox="1"/>
            <p:nvPr/>
          </p:nvSpPr>
          <p:spPr>
            <a:xfrm>
              <a:off x="20955" y="155070"/>
              <a:ext cx="1128671" cy="2835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700"/>
                </a:spcBef>
                <a:defRPr>
                  <a:solidFill>
                    <a:srgbClr val="FFFFFF"/>
                  </a:solidFill>
                </a:defRPr>
              </a:lvl1pPr>
            </a:lstStyle>
            <a:p>
              <a:r>
                <a:t>Synthesis</a:t>
              </a:r>
            </a:p>
          </p:txBody>
        </p:sp>
      </p:grpSp>
      <p:sp>
        <p:nvSpPr>
          <p:cNvPr id="836" name="TextBox 7"/>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Rectangle 8"/>
          <p:cNvSpPr/>
          <p:nvPr/>
        </p:nvSpPr>
        <p:spPr>
          <a:xfrm>
            <a:off x="338328" y="303590"/>
            <a:ext cx="4335327" cy="5896745"/>
          </a:xfrm>
          <a:prstGeom prst="rect">
            <a:avLst/>
          </a:prstGeom>
          <a:solidFill>
            <a:srgbClr val="404040"/>
          </a:solidFill>
          <a:ln w="127000" cap="sq">
            <a:solidFill>
              <a:srgbClr val="404040"/>
            </a:solidFill>
            <a:miter/>
          </a:ln>
        </p:spPr>
        <p:txBody>
          <a:bodyPr lIns="45719" rIns="45719" anchor="ctr"/>
          <a:lstStyle/>
          <a:p>
            <a:pPr algn="ctr">
              <a:defRPr>
                <a:solidFill>
                  <a:srgbClr val="FFFFFF"/>
                </a:solidFill>
              </a:defRPr>
            </a:pPr>
            <a:endParaRPr/>
          </a:p>
        </p:txBody>
      </p:sp>
      <p:sp>
        <p:nvSpPr>
          <p:cNvPr id="839" name="Title 1"/>
          <p:cNvSpPr txBox="1">
            <a:spLocks noGrp="1"/>
          </p:cNvSpPr>
          <p:nvPr>
            <p:ph type="title"/>
          </p:nvPr>
        </p:nvSpPr>
        <p:spPr>
          <a:xfrm>
            <a:off x="594359" y="637125"/>
            <a:ext cx="3802277" cy="5256372"/>
          </a:xfrm>
          <a:prstGeom prst="rect">
            <a:avLst/>
          </a:prstGeom>
        </p:spPr>
        <p:txBody>
          <a:bodyPr/>
          <a:lstStyle>
            <a:lvl1pPr>
              <a:defRPr sz="4800">
                <a:solidFill>
                  <a:srgbClr val="FFFFFF"/>
                </a:solidFill>
              </a:defRPr>
            </a:lvl1pPr>
          </a:lstStyle>
          <a:p>
            <a:r>
              <a:t>IP Protection</a:t>
            </a:r>
          </a:p>
        </p:txBody>
      </p:sp>
      <p:grpSp>
        <p:nvGrpSpPr>
          <p:cNvPr id="846" name="Content Placeholder 2"/>
          <p:cNvGrpSpPr/>
          <p:nvPr/>
        </p:nvGrpSpPr>
        <p:grpSpPr>
          <a:xfrm>
            <a:off x="5166985" y="1261810"/>
            <a:ext cx="6588691" cy="4058509"/>
            <a:chOff x="0" y="0"/>
            <a:chExt cx="6588690" cy="4058507"/>
          </a:xfrm>
        </p:grpSpPr>
        <p:sp>
          <p:nvSpPr>
            <p:cNvPr id="840" name="Rounded Rectangle"/>
            <p:cNvSpPr/>
            <p:nvPr/>
          </p:nvSpPr>
          <p:spPr>
            <a:xfrm>
              <a:off x="0" y="0"/>
              <a:ext cx="6588691" cy="1769023"/>
            </a:xfrm>
            <a:prstGeom prst="roundRect">
              <a:avLst>
                <a:gd name="adj" fmla="val 10000"/>
              </a:avLst>
            </a:prstGeom>
            <a:solidFill>
              <a:schemeClr val="accent2"/>
            </a:solidFill>
            <a:ln w="12700" cap="flat">
              <a:noFill/>
              <a:miter lim="400000"/>
            </a:ln>
            <a:effectLst/>
          </p:spPr>
          <p:txBody>
            <a:bodyPr wrap="square" lIns="45719" tIns="45719" rIns="45719" bIns="45719" numCol="1" anchor="t">
              <a:noAutofit/>
            </a:bodyPr>
            <a:lstStyle/>
            <a:p>
              <a:pPr>
                <a:lnSpc>
                  <a:spcPct val="90000"/>
                </a:lnSpc>
                <a:spcBef>
                  <a:spcPts val="1000"/>
                </a:spcBef>
                <a:defRPr sz="2800"/>
              </a:pPr>
              <a:endParaRPr/>
            </a:p>
          </p:txBody>
        </p:sp>
        <p:sp>
          <p:nvSpPr>
            <p:cNvPr id="841" name="Square"/>
            <p:cNvSpPr/>
            <p:nvPr/>
          </p:nvSpPr>
          <p:spPr>
            <a:xfrm>
              <a:off x="535129" y="398029"/>
              <a:ext cx="972963" cy="972963"/>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2800"/>
              </a:pPr>
              <a:endParaRPr/>
            </a:p>
          </p:txBody>
        </p:sp>
        <p:sp>
          <p:nvSpPr>
            <p:cNvPr id="842" name="Initial run down of technology and evaluation of:…"/>
            <p:cNvSpPr txBox="1"/>
            <p:nvPr/>
          </p:nvSpPr>
          <p:spPr>
            <a:xfrm>
              <a:off x="2043221" y="318269"/>
              <a:ext cx="4545470" cy="11324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7222" tIns="187222" rIns="187222" bIns="187222" numCol="1" anchor="ctr">
              <a:spAutoFit/>
            </a:bodyPr>
            <a:lstStyle/>
            <a:p>
              <a:pPr defTabSz="622300">
                <a:lnSpc>
                  <a:spcPct val="90000"/>
                </a:lnSpc>
                <a:spcBef>
                  <a:spcPts val="500"/>
                </a:spcBef>
                <a:defRPr sz="1400"/>
              </a:pPr>
              <a:r>
                <a:t>Initial run down of technology and evaluation of:</a:t>
              </a:r>
              <a:endParaRPr sz="2800"/>
            </a:p>
            <a:p>
              <a:pPr defTabSz="622300">
                <a:lnSpc>
                  <a:spcPct val="90000"/>
                </a:lnSpc>
                <a:spcBef>
                  <a:spcPts val="500"/>
                </a:spcBef>
                <a:defRPr sz="1400"/>
              </a:pPr>
              <a:r>
                <a:t>What is new or novel in the technology developed?</a:t>
              </a:r>
              <a:endParaRPr sz="2800"/>
            </a:p>
            <a:p>
              <a:pPr defTabSz="622300">
                <a:lnSpc>
                  <a:spcPct val="90000"/>
                </a:lnSpc>
                <a:spcBef>
                  <a:spcPts val="500"/>
                </a:spcBef>
                <a:defRPr sz="1400"/>
              </a:pPr>
              <a:r>
                <a:t>What is worth protecting?</a:t>
              </a:r>
            </a:p>
          </p:txBody>
        </p:sp>
        <p:sp>
          <p:nvSpPr>
            <p:cNvPr id="843" name="Rounded Rectangle"/>
            <p:cNvSpPr/>
            <p:nvPr/>
          </p:nvSpPr>
          <p:spPr>
            <a:xfrm>
              <a:off x="0" y="2167195"/>
              <a:ext cx="6588691" cy="1769023"/>
            </a:xfrm>
            <a:prstGeom prst="roundRect">
              <a:avLst>
                <a:gd name="adj" fmla="val 10000"/>
              </a:avLst>
            </a:prstGeom>
            <a:solidFill>
              <a:schemeClr val="accent3"/>
            </a:solidFill>
            <a:ln w="12700" cap="flat">
              <a:noFill/>
              <a:miter lim="400000"/>
            </a:ln>
            <a:effectLst/>
          </p:spPr>
          <p:txBody>
            <a:bodyPr wrap="square" lIns="45719" tIns="45719" rIns="45719" bIns="45719" numCol="1" anchor="t">
              <a:noAutofit/>
            </a:bodyPr>
            <a:lstStyle/>
            <a:p>
              <a:pPr>
                <a:lnSpc>
                  <a:spcPct val="90000"/>
                </a:lnSpc>
                <a:spcBef>
                  <a:spcPts val="1000"/>
                </a:spcBef>
                <a:defRPr sz="2800"/>
              </a:pPr>
              <a:endParaRPr/>
            </a:p>
          </p:txBody>
        </p:sp>
        <p:sp>
          <p:nvSpPr>
            <p:cNvPr id="844" name="Square"/>
            <p:cNvSpPr/>
            <p:nvPr/>
          </p:nvSpPr>
          <p:spPr>
            <a:xfrm>
              <a:off x="535129" y="2609309"/>
              <a:ext cx="972963" cy="972963"/>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2800"/>
              </a:pPr>
              <a:endParaRPr/>
            </a:p>
          </p:txBody>
        </p:sp>
        <p:sp>
          <p:nvSpPr>
            <p:cNvPr id="845" name="Filling of Patents or Copyright Claims to protect the technology developed or Trademark Claims to protect developed product names.…"/>
            <p:cNvSpPr txBox="1"/>
            <p:nvPr/>
          </p:nvSpPr>
          <p:spPr>
            <a:xfrm>
              <a:off x="2043221" y="2133072"/>
              <a:ext cx="4545470" cy="19254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7222" tIns="187222" rIns="187222" bIns="187222" numCol="1" anchor="ctr">
              <a:spAutoFit/>
            </a:bodyPr>
            <a:lstStyle/>
            <a:p>
              <a:pPr defTabSz="622300">
                <a:lnSpc>
                  <a:spcPct val="90000"/>
                </a:lnSpc>
                <a:spcBef>
                  <a:spcPts val="500"/>
                </a:spcBef>
                <a:defRPr sz="1400"/>
              </a:pPr>
              <a:r>
                <a:t>Filling of Patents or Copyright Claims to protect the technology developed or Trademark Claims to protect developed product names.</a:t>
              </a:r>
              <a:endParaRPr sz="2800"/>
            </a:p>
            <a:p>
              <a:pPr defTabSz="622300">
                <a:lnSpc>
                  <a:spcPct val="90000"/>
                </a:lnSpc>
                <a:spcBef>
                  <a:spcPts val="500"/>
                </a:spcBef>
                <a:defRPr sz="1400"/>
              </a:pPr>
              <a:r>
                <a:t>Monitoring and Revising Submissions based on Feedback Received from Patent Office.</a:t>
              </a:r>
              <a:endParaRPr sz="2800"/>
            </a:p>
          </p:txBody>
        </p:sp>
      </p:grpSp>
      <p:grpSp>
        <p:nvGrpSpPr>
          <p:cNvPr id="849" name="Group 9"/>
          <p:cNvGrpSpPr/>
          <p:nvPr/>
        </p:nvGrpSpPr>
        <p:grpSpPr>
          <a:xfrm>
            <a:off x="317340" y="5553059"/>
            <a:ext cx="1822790" cy="987711"/>
            <a:chOff x="0" y="0"/>
            <a:chExt cx="1822788" cy="987709"/>
          </a:xfrm>
        </p:grpSpPr>
        <p:sp>
          <p:nvSpPr>
            <p:cNvPr id="847" name="Rectangle: Rounded Corners 11"/>
            <p:cNvSpPr/>
            <p:nvPr/>
          </p:nvSpPr>
          <p:spPr>
            <a:xfrm>
              <a:off x="0" y="0"/>
              <a:ext cx="1822789" cy="987710"/>
            </a:xfrm>
            <a:prstGeom prst="roundRect">
              <a:avLst>
                <a:gd name="adj" fmla="val 16667"/>
              </a:avLst>
            </a:prstGeom>
            <a:gradFill flip="none" rotWithShape="1">
              <a:gsLst>
                <a:gs pos="0">
                  <a:schemeClr val="accent6"/>
                </a:gs>
                <a:gs pos="50000">
                  <a:schemeClr val="accent6"/>
                </a:gs>
                <a:gs pos="100000">
                  <a:schemeClr val="accent6"/>
                </a:gs>
              </a:gsLst>
              <a:lin ang="5400000" scaled="0"/>
            </a:gradFill>
            <a:ln w="12700" cap="flat">
              <a:noFill/>
              <a:miter lim="400000"/>
            </a:ln>
            <a:effectLst/>
          </p:spPr>
          <p:txBody>
            <a:bodyPr wrap="square" lIns="45719" tIns="45719" rIns="45719" bIns="45719" numCol="1" anchor="t">
              <a:noAutofit/>
            </a:bodyPr>
            <a:lstStyle/>
            <a:p>
              <a:endParaRPr/>
            </a:p>
          </p:txBody>
        </p:sp>
        <p:sp>
          <p:nvSpPr>
            <p:cNvPr id="848" name="Rectangle: Rounded Corners 4"/>
            <p:cNvSpPr txBox="1"/>
            <p:nvPr/>
          </p:nvSpPr>
          <p:spPr>
            <a:xfrm>
              <a:off x="50937" y="352076"/>
              <a:ext cx="1720915" cy="283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700"/>
                </a:spcBef>
                <a:defRPr>
                  <a:solidFill>
                    <a:srgbClr val="FFFFFF"/>
                  </a:solidFill>
                </a:defRPr>
              </a:lvl1pPr>
            </a:lstStyle>
            <a:p>
              <a:r>
                <a:t>Synthesis</a:t>
              </a:r>
            </a:p>
          </p:txBody>
        </p:sp>
      </p:grpSp>
      <p:sp>
        <p:nvSpPr>
          <p:cNvPr id="850"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Title 1"/>
          <p:cNvSpPr txBox="1">
            <a:spLocks noGrp="1"/>
          </p:cNvSpPr>
          <p:nvPr>
            <p:ph type="title"/>
          </p:nvPr>
        </p:nvSpPr>
        <p:spPr>
          <a:prstGeom prst="rect">
            <a:avLst/>
          </a:prstGeom>
        </p:spPr>
        <p:txBody>
          <a:bodyPr/>
          <a:lstStyle/>
          <a:p>
            <a:r>
              <a:t>Patent Filing Costs</a:t>
            </a:r>
          </a:p>
        </p:txBody>
      </p:sp>
      <p:pic>
        <p:nvPicPr>
          <p:cNvPr id="853" name="Content Placeholder 4" descr="Content Placeholder 4"/>
          <p:cNvPicPr>
            <a:picLocks noChangeAspect="1"/>
          </p:cNvPicPr>
          <p:nvPr/>
        </p:nvPicPr>
        <p:blipFill>
          <a:blip r:embed="rId2"/>
          <a:stretch>
            <a:fillRect/>
          </a:stretch>
        </p:blipFill>
        <p:spPr>
          <a:xfrm>
            <a:off x="1289673" y="1690688"/>
            <a:ext cx="9038495" cy="4351338"/>
          </a:xfrm>
          <a:prstGeom prst="rect">
            <a:avLst/>
          </a:prstGeom>
          <a:ln w="12700">
            <a:miter lim="400000"/>
          </a:ln>
        </p:spPr>
      </p:pic>
      <p:sp>
        <p:nvSpPr>
          <p:cNvPr id="854" name="TextBox 6"/>
          <p:cNvSpPr txBox="1"/>
          <p:nvPr/>
        </p:nvSpPr>
        <p:spPr>
          <a:xfrm>
            <a:off x="1909553" y="6042026"/>
            <a:ext cx="6006332"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https://www.ipophil.gov.ph/services/schedule-of-fees/patents/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Title 1"/>
          <p:cNvSpPr txBox="1">
            <a:spLocks noGrp="1"/>
          </p:cNvSpPr>
          <p:nvPr>
            <p:ph type="title"/>
          </p:nvPr>
        </p:nvSpPr>
        <p:spPr>
          <a:prstGeom prst="rect">
            <a:avLst/>
          </a:prstGeom>
        </p:spPr>
        <p:txBody>
          <a:bodyPr/>
          <a:lstStyle/>
          <a:p>
            <a:r>
              <a:t>Patent Filing Costs</a:t>
            </a:r>
          </a:p>
        </p:txBody>
      </p:sp>
      <p:sp>
        <p:nvSpPr>
          <p:cNvPr id="857" name="TextBox 6"/>
          <p:cNvSpPr txBox="1"/>
          <p:nvPr/>
        </p:nvSpPr>
        <p:spPr>
          <a:xfrm>
            <a:off x="748146" y="6042026"/>
            <a:ext cx="8589818"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r>
              <a:rPr lang="en-GB" dirty="0"/>
              <a:t>Table of Fees Source: </a:t>
            </a:r>
            <a:r>
              <a:rPr dirty="0"/>
              <a:t>https://www.ipophil.gov.ph/services/schedule-of-fees/patents/</a:t>
            </a:r>
          </a:p>
        </p:txBody>
      </p:sp>
      <p:pic>
        <p:nvPicPr>
          <p:cNvPr id="858" name="Content Placeholder 7" descr="Content Placeholder 7"/>
          <p:cNvPicPr>
            <a:picLocks noChangeAspect="1"/>
          </p:cNvPicPr>
          <p:nvPr/>
        </p:nvPicPr>
        <p:blipFill>
          <a:blip r:embed="rId2"/>
          <a:stretch>
            <a:fillRect/>
          </a:stretch>
        </p:blipFill>
        <p:spPr>
          <a:xfrm>
            <a:off x="951149" y="1690688"/>
            <a:ext cx="3961570" cy="4351338"/>
          </a:xfrm>
          <a:prstGeom prst="rect">
            <a:avLst/>
          </a:prstGeom>
          <a:ln w="12700">
            <a:miter lim="400000"/>
          </a:ln>
        </p:spPr>
      </p:pic>
      <p:pic>
        <p:nvPicPr>
          <p:cNvPr id="859" name="Picture 9" descr="Picture 9"/>
          <p:cNvPicPr>
            <a:picLocks noChangeAspect="1"/>
          </p:cNvPicPr>
          <p:nvPr/>
        </p:nvPicPr>
        <p:blipFill>
          <a:blip r:embed="rId3"/>
          <a:stretch>
            <a:fillRect/>
          </a:stretch>
        </p:blipFill>
        <p:spPr>
          <a:xfrm>
            <a:off x="5703113" y="446642"/>
            <a:ext cx="3964481" cy="5241851"/>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1" name="Rectangle 870">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4" name="Title 1"/>
          <p:cNvSpPr txBox="1">
            <a:spLocks noGrp="1"/>
          </p:cNvSpPr>
          <p:nvPr>
            <p:ph type="title"/>
          </p:nvPr>
        </p:nvSpPr>
        <p:spPr>
          <a:xfrm>
            <a:off x="524741" y="620392"/>
            <a:ext cx="3808268" cy="5504688"/>
          </a:xfrm>
          <a:prstGeom prst="rect">
            <a:avLst/>
          </a:prstGeom>
        </p:spPr>
        <p:txBody>
          <a:bodyPr vert="horz" lIns="91440" tIns="45720" rIns="91440" bIns="45720" rtlCol="0" anchor="ctr">
            <a:normAutofit/>
          </a:bodyPr>
          <a:lstStyle/>
          <a:p>
            <a:pPr>
              <a:spcBef>
                <a:spcPct val="0"/>
              </a:spcBef>
            </a:pPr>
            <a:r>
              <a:rPr lang="en-US" sz="6000" kern="1200">
                <a:solidFill>
                  <a:schemeClr val="bg1"/>
                </a:solidFill>
                <a:latin typeface="+mj-lt"/>
                <a:ea typeface="+mj-ea"/>
                <a:cs typeface="+mj-cs"/>
              </a:rPr>
              <a:t>Software Medical Device</a:t>
            </a:r>
          </a:p>
        </p:txBody>
      </p:sp>
      <p:graphicFrame>
        <p:nvGraphicFramePr>
          <p:cNvPr id="867" name="Content Placeholder 2">
            <a:extLst>
              <a:ext uri="{FF2B5EF4-FFF2-40B4-BE49-F238E27FC236}">
                <a16:creationId xmlns:a16="http://schemas.microsoft.com/office/drawing/2014/main" id="{366CAC1E-610F-68A5-8681-CC416A7B4609}"/>
              </a:ext>
            </a:extLst>
          </p:cNvPr>
          <p:cNvGraphicFramePr/>
          <p:nvPr>
            <p:extLst>
              <p:ext uri="{D42A27DB-BD31-4B8C-83A1-F6EECF244321}">
                <p14:modId xmlns:p14="http://schemas.microsoft.com/office/powerpoint/2010/main" val="334582885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7" name="Rectangle 86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Title 1"/>
          <p:cNvSpPr txBox="1">
            <a:spLocks noGrp="1"/>
          </p:cNvSpPr>
          <p:nvPr>
            <p:ph type="title"/>
          </p:nvPr>
        </p:nvSpPr>
        <p:spPr>
          <a:xfrm>
            <a:off x="1171074" y="1396686"/>
            <a:ext cx="3240506" cy="4064628"/>
          </a:xfrm>
          <a:prstGeom prst="rect">
            <a:avLst/>
          </a:prstGeom>
        </p:spPr>
        <p:txBody>
          <a:bodyPr vert="horz" lIns="91440" tIns="45720" rIns="91440" bIns="45720" rtlCol="0" anchor="ctr">
            <a:normAutofit/>
          </a:bodyPr>
          <a:lstStyle/>
          <a:p>
            <a:pPr>
              <a:spcBef>
                <a:spcPct val="0"/>
              </a:spcBef>
            </a:pPr>
            <a:r>
              <a:rPr lang="en-US" kern="1200" dirty="0">
                <a:solidFill>
                  <a:srgbClr val="FFFFFF"/>
                </a:solidFill>
                <a:latin typeface="+mj-lt"/>
                <a:ea typeface="+mj-ea"/>
                <a:cs typeface="+mj-cs"/>
              </a:rPr>
              <a:t>To Publish or Not to Publish in Conferences?  That is the Question</a:t>
            </a:r>
          </a:p>
        </p:txBody>
      </p:sp>
      <p:sp>
        <p:nvSpPr>
          <p:cNvPr id="871" name="Arc 87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3" name="Oval 87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2" name="Content Placeholder 2"/>
          <p:cNvSpPr txBox="1">
            <a:spLocks noGrp="1"/>
          </p:cNvSpPr>
          <p:nvPr>
            <p:ph type="body" idx="1"/>
          </p:nvPr>
        </p:nvSpPr>
        <p:spPr>
          <a:xfrm>
            <a:off x="5370153" y="1526033"/>
            <a:ext cx="5536397" cy="3935281"/>
          </a:xfrm>
          <a:prstGeom prst="rect">
            <a:avLst/>
          </a:prstGeom>
        </p:spPr>
        <p:txBody>
          <a:bodyPr vert="horz" lIns="91440" tIns="45720" rIns="91440" bIns="45720" rtlCol="0">
            <a:normAutofit/>
          </a:bodyPr>
          <a:lstStyle/>
          <a:p>
            <a:pPr>
              <a:buFont typeface="Arial" panose="020B0604020202020204" pitchFamily="34" charset="0"/>
              <a:buChar char="•"/>
            </a:pPr>
            <a:r>
              <a:rPr lang="en-US" kern="1200" dirty="0">
                <a:solidFill>
                  <a:schemeClr val="tx1"/>
                </a:solidFill>
                <a:latin typeface="+mn-lt"/>
                <a:ea typeface="+mn-ea"/>
                <a:cs typeface="+mn-cs"/>
              </a:rPr>
              <a:t>Terms and Conditions for Patents is that public disclosure should have not taken place x number of months  prior to filling it.</a:t>
            </a:r>
          </a:p>
          <a:p>
            <a:pPr>
              <a:buFont typeface="Arial" panose="020B0604020202020204" pitchFamily="34" charset="0"/>
              <a:buChar char="•"/>
            </a:pPr>
            <a:r>
              <a:rPr lang="en-US" kern="1200" dirty="0">
                <a:solidFill>
                  <a:schemeClr val="tx1"/>
                </a:solidFill>
                <a:latin typeface="+mn-lt"/>
                <a:ea typeface="+mn-ea"/>
                <a:cs typeface="+mn-cs"/>
              </a:rPr>
              <a:t>Some require no disclosure at all prior to filling</a:t>
            </a:r>
          </a:p>
          <a:p>
            <a:pPr lvl="1">
              <a:buFont typeface="Arial" panose="020B0604020202020204" pitchFamily="34" charset="0"/>
              <a:buChar char="•"/>
            </a:pPr>
            <a:r>
              <a:rPr lang="en-US" kern="1200" dirty="0">
                <a:solidFill>
                  <a:schemeClr val="tx1"/>
                </a:solidFill>
                <a:latin typeface="+mn-lt"/>
                <a:ea typeface="+mn-ea"/>
                <a:cs typeface="+mn-cs"/>
              </a:rPr>
              <a:t>EU System</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B56B06-1D3B-9D72-5C05-4B08B94C2C0B}"/>
              </a:ext>
            </a:extLst>
          </p:cNvPr>
          <p:cNvSpPr>
            <a:spLocks noGrp="1"/>
          </p:cNvSpPr>
          <p:nvPr>
            <p:ph type="title"/>
          </p:nvPr>
        </p:nvSpPr>
        <p:spPr>
          <a:xfrm>
            <a:off x="524741" y="620392"/>
            <a:ext cx="3808268" cy="5504688"/>
          </a:xfrm>
        </p:spPr>
        <p:txBody>
          <a:bodyPr vert="horz" lIns="91440" tIns="45720" rIns="91440" bIns="45720" rtlCol="0" anchor="ctr">
            <a:normAutofit/>
          </a:bodyPr>
          <a:lstStyle/>
          <a:p>
            <a:pPr>
              <a:spcBef>
                <a:spcPct val="0"/>
              </a:spcBef>
            </a:pPr>
            <a:r>
              <a:rPr lang="en-US" sz="6000" kern="1200">
                <a:solidFill>
                  <a:schemeClr val="bg1"/>
                </a:solidFill>
                <a:latin typeface="+mj-lt"/>
                <a:ea typeface="+mj-ea"/>
                <a:cs typeface="+mj-cs"/>
              </a:rPr>
              <a:t>Defending Patents and Copyright Claims</a:t>
            </a:r>
          </a:p>
        </p:txBody>
      </p:sp>
      <p:graphicFrame>
        <p:nvGraphicFramePr>
          <p:cNvPr id="5" name="Text Placeholder 2">
            <a:extLst>
              <a:ext uri="{FF2B5EF4-FFF2-40B4-BE49-F238E27FC236}">
                <a16:creationId xmlns:a16="http://schemas.microsoft.com/office/drawing/2014/main" id="{10C99360-5CB7-C570-7D95-D3D159DD3D76}"/>
              </a:ext>
            </a:extLst>
          </p:cNvPr>
          <p:cNvGraphicFramePr/>
          <p:nvPr>
            <p:extLst>
              <p:ext uri="{D42A27DB-BD31-4B8C-83A1-F6EECF244321}">
                <p14:modId xmlns:p14="http://schemas.microsoft.com/office/powerpoint/2010/main" val="305130315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213252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3"/>
          <p:cNvSpPr txBox="1">
            <a:spLocks noGrp="1"/>
          </p:cNvSpPr>
          <p:nvPr>
            <p:ph type="title"/>
          </p:nvPr>
        </p:nvSpPr>
        <p:spPr>
          <a:xfrm>
            <a:off x="831850" y="1709738"/>
            <a:ext cx="10515600" cy="2852738"/>
          </a:xfrm>
          <a:prstGeom prst="rect">
            <a:avLst/>
          </a:prstGeom>
        </p:spPr>
        <p:txBody>
          <a:bodyPr/>
          <a:lstStyle/>
          <a:p>
            <a:r>
              <a:t>Biomedical Engineering and the education received to prepare to work in it.</a:t>
            </a:r>
          </a:p>
        </p:txBody>
      </p:sp>
      <p:sp>
        <p:nvSpPr>
          <p:cNvPr id="155" name="Text Placeholder 4"/>
          <p:cNvSpPr txBox="1">
            <a:spLocks noGrp="1"/>
          </p:cNvSpPr>
          <p:nvPr>
            <p:ph type="body" sz="quarter" idx="1"/>
          </p:nvPr>
        </p:nvSpPr>
        <p:spPr>
          <a:prstGeom prst="rect">
            <a:avLst/>
          </a:prstGeom>
        </p:spPr>
        <p:txBody>
          <a:bodyPr/>
          <a:lstStyle/>
          <a:p>
            <a:r>
              <a:t>Section I.</a:t>
            </a:r>
          </a:p>
        </p:txBody>
      </p:sp>
      <p:sp>
        <p:nvSpPr>
          <p:cNvPr id="156"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Title 1"/>
          <p:cNvSpPr txBox="1">
            <a:spLocks noGrp="1"/>
          </p:cNvSpPr>
          <p:nvPr>
            <p:ph type="title"/>
          </p:nvPr>
        </p:nvSpPr>
        <p:spPr>
          <a:xfrm>
            <a:off x="639662" y="-275963"/>
            <a:ext cx="6356608" cy="1843284"/>
          </a:xfrm>
          <a:prstGeom prst="rect">
            <a:avLst/>
          </a:prstGeom>
        </p:spPr>
        <p:txBody>
          <a:bodyPr/>
          <a:lstStyle>
            <a:lvl1pPr>
              <a:defRPr sz="4000"/>
            </a:lvl1pPr>
          </a:lstStyle>
          <a:p>
            <a:r>
              <a:t>Biomedical Engineering Design Process</a:t>
            </a:r>
          </a:p>
        </p:txBody>
      </p:sp>
      <p:pic>
        <p:nvPicPr>
          <p:cNvPr id="869" name="Picture 6" descr="Picture 6"/>
          <p:cNvPicPr>
            <a:picLocks noChangeAspect="1"/>
          </p:cNvPicPr>
          <p:nvPr/>
        </p:nvPicPr>
        <p:blipFill>
          <a:blip r:embed="rId2"/>
          <a:srcRect l="9514" r="42616" b="2"/>
          <a:stretch>
            <a:fillRect/>
          </a:stretch>
        </p:blipFill>
        <p:spPr>
          <a:xfrm>
            <a:off x="8898193" y="557189"/>
            <a:ext cx="2654144" cy="5571897"/>
          </a:xfrm>
          <a:prstGeom prst="rect">
            <a:avLst/>
          </a:prstGeom>
          <a:ln w="12700">
            <a:miter lim="400000"/>
          </a:ln>
        </p:spPr>
      </p:pic>
      <p:grpSp>
        <p:nvGrpSpPr>
          <p:cNvPr id="894" name="Content Placeholder 3"/>
          <p:cNvGrpSpPr/>
          <p:nvPr/>
        </p:nvGrpSpPr>
        <p:grpSpPr>
          <a:xfrm>
            <a:off x="1023742" y="1338735"/>
            <a:ext cx="1325167" cy="3728319"/>
            <a:chOff x="0" y="0"/>
            <a:chExt cx="1325166" cy="3728319"/>
          </a:xfrm>
        </p:grpSpPr>
        <p:grpSp>
          <p:nvGrpSpPr>
            <p:cNvPr id="872" name="Group"/>
            <p:cNvGrpSpPr/>
            <p:nvPr/>
          </p:nvGrpSpPr>
          <p:grpSpPr>
            <a:xfrm>
              <a:off x="0" y="0"/>
              <a:ext cx="1325167" cy="446506"/>
              <a:chOff x="0" y="0"/>
              <a:chExt cx="1325166" cy="446505"/>
            </a:xfrm>
          </p:grpSpPr>
          <p:sp>
            <p:nvSpPr>
              <p:cNvPr id="870"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871" name="Need for Product / Service"/>
              <p:cNvSpPr txBox="1"/>
              <p:nvPr/>
            </p:nvSpPr>
            <p:spPr>
              <a:xfrm>
                <a:off x="42752" y="59327"/>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Need for Product / Service</a:t>
                </a:r>
              </a:p>
            </p:txBody>
          </p:sp>
        </p:grpSp>
        <p:grpSp>
          <p:nvGrpSpPr>
            <p:cNvPr id="875" name="Group"/>
            <p:cNvGrpSpPr/>
            <p:nvPr/>
          </p:nvGrpSpPr>
          <p:grpSpPr>
            <a:xfrm>
              <a:off x="0" y="468831"/>
              <a:ext cx="1325167" cy="446506"/>
              <a:chOff x="0" y="0"/>
              <a:chExt cx="1325166" cy="446505"/>
            </a:xfrm>
          </p:grpSpPr>
          <p:sp>
            <p:nvSpPr>
              <p:cNvPr id="873"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874" name="Problem Definition &amp; Understanding"/>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Problem Definition &amp; Understanding</a:t>
                </a:r>
              </a:p>
            </p:txBody>
          </p:sp>
        </p:grpSp>
        <p:grpSp>
          <p:nvGrpSpPr>
            <p:cNvPr id="878" name="Group"/>
            <p:cNvGrpSpPr/>
            <p:nvPr/>
          </p:nvGrpSpPr>
          <p:grpSpPr>
            <a:xfrm>
              <a:off x="0" y="937662"/>
              <a:ext cx="1325167" cy="446506"/>
              <a:chOff x="0" y="0"/>
              <a:chExt cx="1325166" cy="446505"/>
            </a:xfrm>
          </p:grpSpPr>
          <p:sp>
            <p:nvSpPr>
              <p:cNvPr id="876"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877" name="Research Preparation"/>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Research Preparation</a:t>
                </a:r>
              </a:p>
            </p:txBody>
          </p:sp>
        </p:grpSp>
        <p:grpSp>
          <p:nvGrpSpPr>
            <p:cNvPr id="881" name="Group"/>
            <p:cNvGrpSpPr/>
            <p:nvPr/>
          </p:nvGrpSpPr>
          <p:grpSpPr>
            <a:xfrm>
              <a:off x="0" y="1406492"/>
              <a:ext cx="1325167" cy="446506"/>
              <a:chOff x="0" y="0"/>
              <a:chExt cx="1325166" cy="446505"/>
            </a:xfrm>
          </p:grpSpPr>
          <p:sp>
            <p:nvSpPr>
              <p:cNvPr id="879" name="Rounded Rectangle"/>
              <p:cNvSpPr/>
              <p:nvPr/>
            </p:nvSpPr>
            <p:spPr>
              <a:xfrm>
                <a:off x="0" y="0"/>
                <a:ext cx="1325167" cy="446506"/>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880" name="Conceptual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Conceptualization</a:t>
                </a:r>
              </a:p>
            </p:txBody>
          </p:sp>
        </p:grpSp>
        <p:grpSp>
          <p:nvGrpSpPr>
            <p:cNvPr id="884" name="Group"/>
            <p:cNvGrpSpPr/>
            <p:nvPr/>
          </p:nvGrpSpPr>
          <p:grpSpPr>
            <a:xfrm>
              <a:off x="0" y="1875322"/>
              <a:ext cx="1325167" cy="446506"/>
              <a:chOff x="0" y="0"/>
              <a:chExt cx="1325166" cy="446505"/>
            </a:xfrm>
          </p:grpSpPr>
          <p:sp>
            <p:nvSpPr>
              <p:cNvPr id="882" name="Rounded Rectangle"/>
              <p:cNvSpPr/>
              <p:nvPr/>
            </p:nvSpPr>
            <p:spPr>
              <a:xfrm>
                <a:off x="0" y="0"/>
                <a:ext cx="1325167" cy="446506"/>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883" name="Synthesis"/>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Synthesis</a:t>
                </a:r>
              </a:p>
            </p:txBody>
          </p:sp>
        </p:grpSp>
        <p:grpSp>
          <p:nvGrpSpPr>
            <p:cNvPr id="887" name="Group"/>
            <p:cNvGrpSpPr/>
            <p:nvPr/>
          </p:nvGrpSpPr>
          <p:grpSpPr>
            <a:xfrm>
              <a:off x="0" y="2344152"/>
              <a:ext cx="1325167" cy="446506"/>
              <a:chOff x="0" y="0"/>
              <a:chExt cx="1325166" cy="446505"/>
            </a:xfrm>
          </p:grpSpPr>
          <p:sp>
            <p:nvSpPr>
              <p:cNvPr id="885"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886" name="Evalu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Evaluation</a:t>
                </a:r>
              </a:p>
            </p:txBody>
          </p:sp>
        </p:grpSp>
        <p:grpSp>
          <p:nvGrpSpPr>
            <p:cNvPr id="890" name="Group"/>
            <p:cNvGrpSpPr/>
            <p:nvPr/>
          </p:nvGrpSpPr>
          <p:grpSpPr>
            <a:xfrm>
              <a:off x="0" y="2812983"/>
              <a:ext cx="1325167" cy="446506"/>
              <a:chOff x="0" y="0"/>
              <a:chExt cx="1325166" cy="446505"/>
            </a:xfrm>
          </p:grpSpPr>
          <p:sp>
            <p:nvSpPr>
              <p:cNvPr id="888"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889" name="Optim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Optimization</a:t>
                </a:r>
              </a:p>
            </p:txBody>
          </p:sp>
        </p:grpSp>
        <p:grpSp>
          <p:nvGrpSpPr>
            <p:cNvPr id="893" name="Group"/>
            <p:cNvGrpSpPr/>
            <p:nvPr/>
          </p:nvGrpSpPr>
          <p:grpSpPr>
            <a:xfrm>
              <a:off x="0" y="3281814"/>
              <a:ext cx="1325167" cy="446506"/>
              <a:chOff x="0" y="0"/>
              <a:chExt cx="1325166" cy="446505"/>
            </a:xfrm>
          </p:grpSpPr>
          <p:sp>
            <p:nvSpPr>
              <p:cNvPr id="891"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892" name="Present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Presentation</a:t>
                </a:r>
              </a:p>
            </p:txBody>
          </p:sp>
        </p:grpSp>
      </p:grpSp>
      <p:grpSp>
        <p:nvGrpSpPr>
          <p:cNvPr id="913" name="Content Placeholder 3"/>
          <p:cNvGrpSpPr/>
          <p:nvPr/>
        </p:nvGrpSpPr>
        <p:grpSpPr>
          <a:xfrm>
            <a:off x="3108461" y="1339304"/>
            <a:ext cx="2058251" cy="3727179"/>
            <a:chOff x="0" y="0"/>
            <a:chExt cx="2058250" cy="3727176"/>
          </a:xfrm>
        </p:grpSpPr>
        <p:grpSp>
          <p:nvGrpSpPr>
            <p:cNvPr id="897" name="Group"/>
            <p:cNvGrpSpPr/>
            <p:nvPr/>
          </p:nvGrpSpPr>
          <p:grpSpPr>
            <a:xfrm>
              <a:off x="0" y="0"/>
              <a:ext cx="2056241" cy="1435596"/>
              <a:chOff x="0" y="0"/>
              <a:chExt cx="2056240" cy="1435595"/>
            </a:xfrm>
          </p:grpSpPr>
          <p:sp>
            <p:nvSpPr>
              <p:cNvPr id="895" name="Rounded Rectangle"/>
              <p:cNvSpPr/>
              <p:nvPr/>
            </p:nvSpPr>
            <p:spPr>
              <a:xfrm>
                <a:off x="0" y="0"/>
                <a:ext cx="2056241" cy="143559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FFFFFF"/>
                    </a:solidFill>
                  </a:defRPr>
                </a:pPr>
                <a:endParaRPr/>
              </a:p>
            </p:txBody>
          </p:sp>
          <p:sp>
            <p:nvSpPr>
              <p:cNvPr id="896" name="Assessment of Needs for the National Health / Research Goals &amp; Funding Sources"/>
              <p:cNvSpPr txBox="1"/>
              <p:nvPr/>
            </p:nvSpPr>
            <p:spPr>
              <a:xfrm>
                <a:off x="102465" y="86297"/>
                <a:ext cx="1851311" cy="1263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700"/>
                  </a:spcBef>
                  <a:defRPr sz="1700">
                    <a:solidFill>
                      <a:srgbClr val="FFFFFF"/>
                    </a:solidFill>
                  </a:defRPr>
                </a:lvl1pPr>
              </a:lstStyle>
              <a:p>
                <a:r>
                  <a:t>Assessment of Needs for the National Health / Research Goals &amp; Funding Sources</a:t>
                </a:r>
              </a:p>
            </p:txBody>
          </p:sp>
        </p:grpSp>
        <p:grpSp>
          <p:nvGrpSpPr>
            <p:cNvPr id="900" name="Group"/>
            <p:cNvGrpSpPr/>
            <p:nvPr/>
          </p:nvGrpSpPr>
          <p:grpSpPr>
            <a:xfrm>
              <a:off x="0" y="1457420"/>
              <a:ext cx="2058251" cy="436492"/>
              <a:chOff x="0" y="0"/>
              <a:chExt cx="2058250" cy="436490"/>
            </a:xfrm>
          </p:grpSpPr>
          <p:sp>
            <p:nvSpPr>
              <p:cNvPr id="898" name="Rounded Rectangle"/>
              <p:cNvSpPr/>
              <p:nvPr/>
            </p:nvSpPr>
            <p:spPr>
              <a:xfrm>
                <a:off x="0" y="0"/>
                <a:ext cx="2058251" cy="436491"/>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899" name="Standards, Regulation and Physiological Factors"/>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Standards, Regulation and Physiological Factors</a:t>
                </a:r>
              </a:p>
            </p:txBody>
          </p:sp>
        </p:grpSp>
        <p:grpSp>
          <p:nvGrpSpPr>
            <p:cNvPr id="903" name="Group"/>
            <p:cNvGrpSpPr/>
            <p:nvPr/>
          </p:nvGrpSpPr>
          <p:grpSpPr>
            <a:xfrm>
              <a:off x="0" y="1915736"/>
              <a:ext cx="2058251" cy="436492"/>
              <a:chOff x="0" y="0"/>
              <a:chExt cx="2058250" cy="436490"/>
            </a:xfrm>
          </p:grpSpPr>
          <p:sp>
            <p:nvSpPr>
              <p:cNvPr id="901" name="Rounded Rectangle"/>
              <p:cNvSpPr/>
              <p:nvPr/>
            </p:nvSpPr>
            <p:spPr>
              <a:xfrm>
                <a:off x="0" y="0"/>
                <a:ext cx="2058251" cy="436491"/>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902" name="Supply Chain Consideration"/>
              <p:cNvSpPr txBox="1"/>
              <p:nvPr/>
            </p:nvSpPr>
            <p:spPr>
              <a:xfrm>
                <a:off x="42263" y="127167"/>
                <a:ext cx="1973725" cy="182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88950">
                  <a:lnSpc>
                    <a:spcPct val="90000"/>
                  </a:lnSpc>
                  <a:spcBef>
                    <a:spcPts val="400"/>
                  </a:spcBef>
                  <a:defRPr sz="1100">
                    <a:solidFill>
                      <a:srgbClr val="FFFFFF"/>
                    </a:solidFill>
                  </a:defRPr>
                </a:pPr>
                <a:r>
                  <a:t>Supply</a:t>
                </a:r>
                <a:r>
                  <a:rPr sz="1000"/>
                  <a:t> Chain Consideration</a:t>
                </a:r>
              </a:p>
            </p:txBody>
          </p:sp>
        </p:grpSp>
        <p:grpSp>
          <p:nvGrpSpPr>
            <p:cNvPr id="906" name="Group"/>
            <p:cNvGrpSpPr/>
            <p:nvPr/>
          </p:nvGrpSpPr>
          <p:grpSpPr>
            <a:xfrm>
              <a:off x="0" y="2374052"/>
              <a:ext cx="2058251" cy="436492"/>
              <a:chOff x="0" y="0"/>
              <a:chExt cx="2058250" cy="436490"/>
            </a:xfrm>
          </p:grpSpPr>
          <p:sp>
            <p:nvSpPr>
              <p:cNvPr id="904" name="Rounded Rectangle"/>
              <p:cNvSpPr/>
              <p:nvPr/>
            </p:nvSpPr>
            <p:spPr>
              <a:xfrm>
                <a:off x="0" y="0"/>
                <a:ext cx="2058251" cy="436491"/>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44500">
                  <a:lnSpc>
                    <a:spcPct val="90000"/>
                  </a:lnSpc>
                  <a:spcBef>
                    <a:spcPts val="700"/>
                  </a:spcBef>
                  <a:defRPr>
                    <a:solidFill>
                      <a:srgbClr val="FFFFFF"/>
                    </a:solidFill>
                  </a:defRPr>
                </a:pPr>
                <a:endParaRPr/>
              </a:p>
            </p:txBody>
          </p:sp>
          <p:sp>
            <p:nvSpPr>
              <p:cNvPr id="905" name="Access to Equipment and Service Providers"/>
              <p:cNvSpPr txBox="1"/>
              <p:nvPr/>
            </p:nvSpPr>
            <p:spPr>
              <a:xfrm>
                <a:off x="42263" y="54460"/>
                <a:ext cx="1973725" cy="327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44500">
                  <a:lnSpc>
                    <a:spcPct val="90000"/>
                  </a:lnSpc>
                  <a:spcBef>
                    <a:spcPts val="400"/>
                  </a:spcBef>
                  <a:defRPr sz="1000">
                    <a:solidFill>
                      <a:srgbClr val="FFFFFF"/>
                    </a:solidFill>
                  </a:defRPr>
                </a:pPr>
                <a:r>
                  <a:t>Access to Equipment and Service </a:t>
                </a:r>
                <a:r>
                  <a:rPr sz="1100"/>
                  <a:t>Providers</a:t>
                </a:r>
              </a:p>
            </p:txBody>
          </p:sp>
        </p:grpSp>
        <p:grpSp>
          <p:nvGrpSpPr>
            <p:cNvPr id="909" name="Group"/>
            <p:cNvGrpSpPr/>
            <p:nvPr/>
          </p:nvGrpSpPr>
          <p:grpSpPr>
            <a:xfrm>
              <a:off x="0" y="2832369"/>
              <a:ext cx="2058251" cy="436492"/>
              <a:chOff x="0" y="0"/>
              <a:chExt cx="2058250" cy="436490"/>
            </a:xfrm>
          </p:grpSpPr>
          <p:sp>
            <p:nvSpPr>
              <p:cNvPr id="907" name="Rounded Rectangle"/>
              <p:cNvSpPr/>
              <p:nvPr/>
            </p:nvSpPr>
            <p:spPr>
              <a:xfrm>
                <a:off x="0" y="0"/>
                <a:ext cx="2058251" cy="436491"/>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908" name="Value Engineering"/>
              <p:cNvSpPr txBox="1"/>
              <p:nvPr/>
            </p:nvSpPr>
            <p:spPr>
              <a:xfrm>
                <a:off x="42263" y="130156"/>
                <a:ext cx="1973725"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Value Engineering</a:t>
                </a:r>
              </a:p>
            </p:txBody>
          </p:sp>
        </p:grpSp>
        <p:grpSp>
          <p:nvGrpSpPr>
            <p:cNvPr id="912" name="Group"/>
            <p:cNvGrpSpPr/>
            <p:nvPr/>
          </p:nvGrpSpPr>
          <p:grpSpPr>
            <a:xfrm>
              <a:off x="0" y="3290685"/>
              <a:ext cx="2058251" cy="436492"/>
              <a:chOff x="0" y="0"/>
              <a:chExt cx="2058250" cy="436490"/>
            </a:xfrm>
          </p:grpSpPr>
          <p:sp>
            <p:nvSpPr>
              <p:cNvPr id="910" name="Rounded Rectangle"/>
              <p:cNvSpPr/>
              <p:nvPr/>
            </p:nvSpPr>
            <p:spPr>
              <a:xfrm>
                <a:off x="0" y="0"/>
                <a:ext cx="2058251" cy="436491"/>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911" name="Device Certification and Registration"/>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Device Certification and Registration</a:t>
                </a:r>
              </a:p>
            </p:txBody>
          </p:sp>
        </p:grpSp>
      </p:grpSp>
      <p:sp>
        <p:nvSpPr>
          <p:cNvPr id="914" name="Freeform: Shape 8"/>
          <p:cNvSpPr/>
          <p:nvPr/>
        </p:nvSpPr>
        <p:spPr>
          <a:xfrm>
            <a:off x="2389239" y="2959510"/>
            <a:ext cx="393387" cy="1415846"/>
          </a:xfrm>
          <a:custGeom>
            <a:avLst/>
            <a:gdLst/>
            <a:ahLst/>
            <a:cxnLst>
              <a:cxn ang="0">
                <a:pos x="wd2" y="hd2"/>
              </a:cxn>
              <a:cxn ang="5400000">
                <a:pos x="wd2" y="hd2"/>
              </a:cxn>
              <a:cxn ang="10800000">
                <a:pos x="wd2" y="hd2"/>
              </a:cxn>
              <a:cxn ang="16200000">
                <a:pos x="wd2" y="hd2"/>
              </a:cxn>
            </a:cxnLst>
            <a:rect l="0" t="0" r="r" b="b"/>
            <a:pathLst>
              <a:path w="21339" h="21600" extrusionOk="0">
                <a:moveTo>
                  <a:pt x="1600" y="21600"/>
                </a:moveTo>
                <a:cubicBezTo>
                  <a:pt x="11600" y="17437"/>
                  <a:pt x="21600" y="13275"/>
                  <a:pt x="21333" y="9675"/>
                </a:cubicBezTo>
                <a:cubicBezTo>
                  <a:pt x="21067" y="6075"/>
                  <a:pt x="3556" y="1575"/>
                  <a:pt x="0" y="0"/>
                </a:cubicBezTo>
              </a:path>
            </a:pathLst>
          </a:custGeom>
          <a:ln w="12700">
            <a:solidFill>
              <a:srgbClr val="32538F"/>
            </a:solidFill>
            <a:miter/>
            <a:tailEnd type="triangle"/>
          </a:ln>
        </p:spPr>
        <p:txBody>
          <a:bodyPr lIns="45719" rIns="45719" anchor="ctr"/>
          <a:lstStyle/>
          <a:p>
            <a:pPr algn="ctr">
              <a:defRPr>
                <a:solidFill>
                  <a:srgbClr val="FFFFFF"/>
                </a:solidFill>
              </a:defRPr>
            </a:pPr>
            <a:endParaRPr/>
          </a:p>
        </p:txBody>
      </p:sp>
      <p:grpSp>
        <p:nvGrpSpPr>
          <p:cNvPr id="917" name="Group 10"/>
          <p:cNvGrpSpPr/>
          <p:nvPr/>
        </p:nvGrpSpPr>
        <p:grpSpPr>
          <a:xfrm>
            <a:off x="5314356" y="1824147"/>
            <a:ext cx="422791" cy="1843286"/>
            <a:chOff x="0" y="0"/>
            <a:chExt cx="422790" cy="1843284"/>
          </a:xfrm>
        </p:grpSpPr>
        <p:sp>
          <p:nvSpPr>
            <p:cNvPr id="915" name="Rectangle: Rounded Corners 11"/>
            <p:cNvSpPr/>
            <p:nvPr/>
          </p:nvSpPr>
          <p:spPr>
            <a:xfrm rot="5400000">
              <a:off x="-710248" y="710247"/>
              <a:ext cx="1843286" cy="422791"/>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916" name="Rectangle: Rounded Corners 4"/>
            <p:cNvSpPr txBox="1"/>
            <p:nvPr/>
          </p:nvSpPr>
          <p:spPr>
            <a:xfrm rot="5400000">
              <a:off x="-615040" y="822123"/>
              <a:ext cx="1652871" cy="19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Preparing for Clinical Trials</a:t>
              </a:r>
            </a:p>
          </p:txBody>
        </p:sp>
      </p:grpSp>
      <p:grpSp>
        <p:nvGrpSpPr>
          <p:cNvPr id="920" name="Group 15"/>
          <p:cNvGrpSpPr/>
          <p:nvPr/>
        </p:nvGrpSpPr>
        <p:grpSpPr>
          <a:xfrm>
            <a:off x="5358577" y="3715794"/>
            <a:ext cx="737423" cy="422791"/>
            <a:chOff x="0" y="0"/>
            <a:chExt cx="737421" cy="422789"/>
          </a:xfrm>
        </p:grpSpPr>
        <p:sp>
          <p:nvSpPr>
            <p:cNvPr id="918" name="Rectangle: Rounded Corners 16"/>
            <p:cNvSpPr/>
            <p:nvPr/>
          </p:nvSpPr>
          <p:spPr>
            <a:xfrm>
              <a:off x="0" y="0"/>
              <a:ext cx="737422" cy="422790"/>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919" name="Rectangle: Rounded Corners 4"/>
            <p:cNvSpPr txBox="1"/>
            <p:nvPr/>
          </p:nvSpPr>
          <p:spPr>
            <a:xfrm>
              <a:off x="57517" y="36039"/>
              <a:ext cx="622387" cy="3507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Technical Study</a:t>
              </a:r>
            </a:p>
          </p:txBody>
        </p:sp>
      </p:grpSp>
      <p:sp>
        <p:nvSpPr>
          <p:cNvPr id="921" name="TextBox 5"/>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
        <p:nvSpPr>
          <p:cNvPr id="2" name="TextBox 1">
            <a:extLst>
              <a:ext uri="{FF2B5EF4-FFF2-40B4-BE49-F238E27FC236}">
                <a16:creationId xmlns:a16="http://schemas.microsoft.com/office/drawing/2014/main" id="{B71497F7-8C33-AABE-867B-D69C1D9E7413}"/>
              </a:ext>
            </a:extLst>
          </p:cNvPr>
          <p:cNvSpPr txBox="1"/>
          <p:nvPr/>
        </p:nvSpPr>
        <p:spPr>
          <a:xfrm>
            <a:off x="1231641" y="5346441"/>
            <a:ext cx="64642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mj-lt"/>
                <a:ea typeface="+mj-ea"/>
                <a:cs typeface="+mj-cs"/>
                <a:sym typeface="Calibri"/>
              </a:rPr>
              <a:t>Testing and Evaluation starts at the Assessment Stage of the project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Title 1"/>
          <p:cNvSpPr txBox="1">
            <a:spLocks noGrp="1"/>
          </p:cNvSpPr>
          <p:nvPr>
            <p:ph type="title"/>
          </p:nvPr>
        </p:nvSpPr>
        <p:spPr>
          <a:xfrm>
            <a:off x="639662" y="-275963"/>
            <a:ext cx="6356608" cy="1843284"/>
          </a:xfrm>
          <a:prstGeom prst="rect">
            <a:avLst/>
          </a:prstGeom>
        </p:spPr>
        <p:txBody>
          <a:bodyPr/>
          <a:lstStyle>
            <a:lvl1pPr>
              <a:defRPr sz="4000"/>
            </a:lvl1pPr>
          </a:lstStyle>
          <a:p>
            <a:r>
              <a:t>Biomedical Engineering Design Process</a:t>
            </a:r>
          </a:p>
        </p:txBody>
      </p:sp>
      <p:sp>
        <p:nvSpPr>
          <p:cNvPr id="924" name="TextBox 4"/>
          <p:cNvSpPr txBox="1"/>
          <p:nvPr/>
        </p:nvSpPr>
        <p:spPr>
          <a:xfrm>
            <a:off x="2128315" y="5568104"/>
            <a:ext cx="4720925"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spcBef>
                <a:spcPts val="600"/>
              </a:spcBef>
            </a:pPr>
            <a:r>
              <a:rPr lang="en-GB" dirty="0"/>
              <a:t>It repeats for every different phase of evaluation</a:t>
            </a:r>
            <a:endParaRPr dirty="0"/>
          </a:p>
        </p:txBody>
      </p:sp>
      <p:pic>
        <p:nvPicPr>
          <p:cNvPr id="925" name="Picture 6" descr="Picture 6"/>
          <p:cNvPicPr>
            <a:picLocks noChangeAspect="1"/>
          </p:cNvPicPr>
          <p:nvPr/>
        </p:nvPicPr>
        <p:blipFill>
          <a:blip r:embed="rId2"/>
          <a:srcRect l="9514" r="42616" b="2"/>
          <a:stretch>
            <a:fillRect/>
          </a:stretch>
        </p:blipFill>
        <p:spPr>
          <a:xfrm>
            <a:off x="8898193" y="557189"/>
            <a:ext cx="2654144" cy="5571897"/>
          </a:xfrm>
          <a:prstGeom prst="rect">
            <a:avLst/>
          </a:prstGeom>
          <a:ln w="12700">
            <a:miter lim="400000"/>
          </a:ln>
        </p:spPr>
      </p:pic>
      <p:grpSp>
        <p:nvGrpSpPr>
          <p:cNvPr id="950" name="Content Placeholder 3"/>
          <p:cNvGrpSpPr/>
          <p:nvPr/>
        </p:nvGrpSpPr>
        <p:grpSpPr>
          <a:xfrm>
            <a:off x="1023742" y="1338735"/>
            <a:ext cx="1325167" cy="3728319"/>
            <a:chOff x="0" y="0"/>
            <a:chExt cx="1325166" cy="3728319"/>
          </a:xfrm>
        </p:grpSpPr>
        <p:grpSp>
          <p:nvGrpSpPr>
            <p:cNvPr id="928" name="Group"/>
            <p:cNvGrpSpPr/>
            <p:nvPr/>
          </p:nvGrpSpPr>
          <p:grpSpPr>
            <a:xfrm>
              <a:off x="0" y="0"/>
              <a:ext cx="1325167" cy="446506"/>
              <a:chOff x="0" y="0"/>
              <a:chExt cx="1325166" cy="446505"/>
            </a:xfrm>
          </p:grpSpPr>
          <p:sp>
            <p:nvSpPr>
              <p:cNvPr id="926"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27" name="Need for Product / Service"/>
              <p:cNvSpPr txBox="1"/>
              <p:nvPr/>
            </p:nvSpPr>
            <p:spPr>
              <a:xfrm>
                <a:off x="42752" y="59327"/>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Need for Product / Service</a:t>
                </a:r>
              </a:p>
            </p:txBody>
          </p:sp>
        </p:grpSp>
        <p:grpSp>
          <p:nvGrpSpPr>
            <p:cNvPr id="931" name="Group"/>
            <p:cNvGrpSpPr/>
            <p:nvPr/>
          </p:nvGrpSpPr>
          <p:grpSpPr>
            <a:xfrm>
              <a:off x="0" y="468831"/>
              <a:ext cx="1325167" cy="446506"/>
              <a:chOff x="0" y="0"/>
              <a:chExt cx="1325166" cy="446505"/>
            </a:xfrm>
          </p:grpSpPr>
          <p:sp>
            <p:nvSpPr>
              <p:cNvPr id="929"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30" name="Problem Definition &amp; Understanding"/>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Problem Definition &amp; Understanding</a:t>
                </a:r>
              </a:p>
            </p:txBody>
          </p:sp>
        </p:grpSp>
        <p:grpSp>
          <p:nvGrpSpPr>
            <p:cNvPr id="934" name="Group"/>
            <p:cNvGrpSpPr/>
            <p:nvPr/>
          </p:nvGrpSpPr>
          <p:grpSpPr>
            <a:xfrm>
              <a:off x="0" y="937662"/>
              <a:ext cx="1325167" cy="446506"/>
              <a:chOff x="0" y="0"/>
              <a:chExt cx="1325166" cy="446505"/>
            </a:xfrm>
          </p:grpSpPr>
          <p:sp>
            <p:nvSpPr>
              <p:cNvPr id="932"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33" name="Research Preparation"/>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Research Preparation</a:t>
                </a:r>
              </a:p>
            </p:txBody>
          </p:sp>
        </p:grpSp>
        <p:grpSp>
          <p:nvGrpSpPr>
            <p:cNvPr id="937" name="Group"/>
            <p:cNvGrpSpPr/>
            <p:nvPr/>
          </p:nvGrpSpPr>
          <p:grpSpPr>
            <a:xfrm>
              <a:off x="0" y="1406492"/>
              <a:ext cx="1325167" cy="446506"/>
              <a:chOff x="0" y="0"/>
              <a:chExt cx="1325166" cy="446505"/>
            </a:xfrm>
          </p:grpSpPr>
          <p:sp>
            <p:nvSpPr>
              <p:cNvPr id="935" name="Rounded Rectangle"/>
              <p:cNvSpPr/>
              <p:nvPr/>
            </p:nvSpPr>
            <p:spPr>
              <a:xfrm>
                <a:off x="0" y="0"/>
                <a:ext cx="1325167" cy="446506"/>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36" name="Conceptual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Conceptualization</a:t>
                </a:r>
              </a:p>
            </p:txBody>
          </p:sp>
        </p:grpSp>
        <p:grpSp>
          <p:nvGrpSpPr>
            <p:cNvPr id="940" name="Group"/>
            <p:cNvGrpSpPr/>
            <p:nvPr/>
          </p:nvGrpSpPr>
          <p:grpSpPr>
            <a:xfrm>
              <a:off x="0" y="1875322"/>
              <a:ext cx="1325167" cy="446506"/>
              <a:chOff x="0" y="0"/>
              <a:chExt cx="1325166" cy="446505"/>
            </a:xfrm>
          </p:grpSpPr>
          <p:sp>
            <p:nvSpPr>
              <p:cNvPr id="938" name="Rounded Rectangle"/>
              <p:cNvSpPr/>
              <p:nvPr/>
            </p:nvSpPr>
            <p:spPr>
              <a:xfrm>
                <a:off x="0" y="0"/>
                <a:ext cx="1325167" cy="446506"/>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39" name="Synthesis"/>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Synthesis</a:t>
                </a:r>
              </a:p>
            </p:txBody>
          </p:sp>
        </p:grpSp>
        <p:grpSp>
          <p:nvGrpSpPr>
            <p:cNvPr id="943" name="Group"/>
            <p:cNvGrpSpPr/>
            <p:nvPr/>
          </p:nvGrpSpPr>
          <p:grpSpPr>
            <a:xfrm>
              <a:off x="0" y="2344152"/>
              <a:ext cx="1325167" cy="446506"/>
              <a:chOff x="0" y="0"/>
              <a:chExt cx="1325166" cy="446505"/>
            </a:xfrm>
          </p:grpSpPr>
          <p:sp>
            <p:nvSpPr>
              <p:cNvPr id="941"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42" name="Evalu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Evaluation</a:t>
                </a:r>
              </a:p>
            </p:txBody>
          </p:sp>
        </p:grpSp>
        <p:grpSp>
          <p:nvGrpSpPr>
            <p:cNvPr id="946" name="Group"/>
            <p:cNvGrpSpPr/>
            <p:nvPr/>
          </p:nvGrpSpPr>
          <p:grpSpPr>
            <a:xfrm>
              <a:off x="0" y="2812983"/>
              <a:ext cx="1325167" cy="446506"/>
              <a:chOff x="0" y="0"/>
              <a:chExt cx="1325166" cy="446505"/>
            </a:xfrm>
          </p:grpSpPr>
          <p:sp>
            <p:nvSpPr>
              <p:cNvPr id="944"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45" name="Optim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Optimization</a:t>
                </a:r>
              </a:p>
            </p:txBody>
          </p:sp>
        </p:grpSp>
        <p:grpSp>
          <p:nvGrpSpPr>
            <p:cNvPr id="949" name="Group"/>
            <p:cNvGrpSpPr/>
            <p:nvPr/>
          </p:nvGrpSpPr>
          <p:grpSpPr>
            <a:xfrm>
              <a:off x="0" y="3281814"/>
              <a:ext cx="1325167" cy="446506"/>
              <a:chOff x="0" y="0"/>
              <a:chExt cx="1325166" cy="446505"/>
            </a:xfrm>
          </p:grpSpPr>
          <p:sp>
            <p:nvSpPr>
              <p:cNvPr id="947"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48" name="Present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Presentation</a:t>
                </a:r>
              </a:p>
            </p:txBody>
          </p:sp>
        </p:grpSp>
      </p:grpSp>
      <p:grpSp>
        <p:nvGrpSpPr>
          <p:cNvPr id="969" name="Content Placeholder 3"/>
          <p:cNvGrpSpPr/>
          <p:nvPr/>
        </p:nvGrpSpPr>
        <p:grpSpPr>
          <a:xfrm>
            <a:off x="3108461" y="1339304"/>
            <a:ext cx="2058251" cy="3727179"/>
            <a:chOff x="0" y="0"/>
            <a:chExt cx="2058250" cy="3727176"/>
          </a:xfrm>
        </p:grpSpPr>
        <p:grpSp>
          <p:nvGrpSpPr>
            <p:cNvPr id="953" name="Group"/>
            <p:cNvGrpSpPr/>
            <p:nvPr/>
          </p:nvGrpSpPr>
          <p:grpSpPr>
            <a:xfrm>
              <a:off x="0" y="0"/>
              <a:ext cx="2056241" cy="1435596"/>
              <a:chOff x="0" y="0"/>
              <a:chExt cx="2056240" cy="1435595"/>
            </a:xfrm>
          </p:grpSpPr>
          <p:sp>
            <p:nvSpPr>
              <p:cNvPr id="951" name="Rounded Rectangle"/>
              <p:cNvSpPr/>
              <p:nvPr/>
            </p:nvSpPr>
            <p:spPr>
              <a:xfrm>
                <a:off x="0" y="0"/>
                <a:ext cx="2056241" cy="143559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FFFFFF"/>
                    </a:solidFill>
                  </a:defRPr>
                </a:pPr>
                <a:endParaRPr/>
              </a:p>
            </p:txBody>
          </p:sp>
          <p:sp>
            <p:nvSpPr>
              <p:cNvPr id="952" name="Assessment of Needs for the National Health / Research Goals &amp; Funding Sources"/>
              <p:cNvSpPr txBox="1"/>
              <p:nvPr/>
            </p:nvSpPr>
            <p:spPr>
              <a:xfrm>
                <a:off x="102465" y="86297"/>
                <a:ext cx="1851311" cy="1263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700"/>
                  </a:spcBef>
                  <a:defRPr sz="1700">
                    <a:solidFill>
                      <a:srgbClr val="FFFFFF"/>
                    </a:solidFill>
                  </a:defRPr>
                </a:lvl1pPr>
              </a:lstStyle>
              <a:p>
                <a:r>
                  <a:t>Assessment of Needs for the National Health / Research Goals &amp; Funding Sources</a:t>
                </a:r>
              </a:p>
            </p:txBody>
          </p:sp>
        </p:grpSp>
        <p:grpSp>
          <p:nvGrpSpPr>
            <p:cNvPr id="956" name="Group"/>
            <p:cNvGrpSpPr/>
            <p:nvPr/>
          </p:nvGrpSpPr>
          <p:grpSpPr>
            <a:xfrm>
              <a:off x="0" y="1457420"/>
              <a:ext cx="2058251" cy="436492"/>
              <a:chOff x="0" y="0"/>
              <a:chExt cx="2058250" cy="436490"/>
            </a:xfrm>
          </p:grpSpPr>
          <p:sp>
            <p:nvSpPr>
              <p:cNvPr id="954" name="Rounded Rectangle"/>
              <p:cNvSpPr/>
              <p:nvPr/>
            </p:nvSpPr>
            <p:spPr>
              <a:xfrm>
                <a:off x="0" y="0"/>
                <a:ext cx="2058251" cy="436491"/>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955" name="Standards, Regulation and Physiological Factors"/>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Standards, Regulation and Physiological Factors</a:t>
                </a:r>
              </a:p>
            </p:txBody>
          </p:sp>
        </p:grpSp>
        <p:grpSp>
          <p:nvGrpSpPr>
            <p:cNvPr id="959" name="Group"/>
            <p:cNvGrpSpPr/>
            <p:nvPr/>
          </p:nvGrpSpPr>
          <p:grpSpPr>
            <a:xfrm>
              <a:off x="0" y="1915736"/>
              <a:ext cx="2058251" cy="436492"/>
              <a:chOff x="0" y="0"/>
              <a:chExt cx="2058250" cy="436490"/>
            </a:xfrm>
          </p:grpSpPr>
          <p:sp>
            <p:nvSpPr>
              <p:cNvPr id="957" name="Rounded Rectangle"/>
              <p:cNvSpPr/>
              <p:nvPr/>
            </p:nvSpPr>
            <p:spPr>
              <a:xfrm>
                <a:off x="0" y="0"/>
                <a:ext cx="2058251" cy="436491"/>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958" name="Supply Chain Consideration"/>
              <p:cNvSpPr txBox="1"/>
              <p:nvPr/>
            </p:nvSpPr>
            <p:spPr>
              <a:xfrm>
                <a:off x="42263" y="127167"/>
                <a:ext cx="1973725" cy="182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88950">
                  <a:lnSpc>
                    <a:spcPct val="90000"/>
                  </a:lnSpc>
                  <a:spcBef>
                    <a:spcPts val="400"/>
                  </a:spcBef>
                  <a:defRPr sz="1100">
                    <a:solidFill>
                      <a:srgbClr val="FFFFFF"/>
                    </a:solidFill>
                  </a:defRPr>
                </a:pPr>
                <a:r>
                  <a:t>Supply</a:t>
                </a:r>
                <a:r>
                  <a:rPr sz="1000"/>
                  <a:t> Chain Consideration</a:t>
                </a:r>
              </a:p>
            </p:txBody>
          </p:sp>
        </p:grpSp>
        <p:grpSp>
          <p:nvGrpSpPr>
            <p:cNvPr id="962" name="Group"/>
            <p:cNvGrpSpPr/>
            <p:nvPr/>
          </p:nvGrpSpPr>
          <p:grpSpPr>
            <a:xfrm>
              <a:off x="0" y="2374052"/>
              <a:ext cx="2058251" cy="436492"/>
              <a:chOff x="0" y="0"/>
              <a:chExt cx="2058250" cy="436490"/>
            </a:xfrm>
          </p:grpSpPr>
          <p:sp>
            <p:nvSpPr>
              <p:cNvPr id="960" name="Rounded Rectangle"/>
              <p:cNvSpPr/>
              <p:nvPr/>
            </p:nvSpPr>
            <p:spPr>
              <a:xfrm>
                <a:off x="0" y="0"/>
                <a:ext cx="2058251" cy="436491"/>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44500">
                  <a:lnSpc>
                    <a:spcPct val="90000"/>
                  </a:lnSpc>
                  <a:spcBef>
                    <a:spcPts val="700"/>
                  </a:spcBef>
                  <a:defRPr>
                    <a:solidFill>
                      <a:srgbClr val="FFFFFF"/>
                    </a:solidFill>
                  </a:defRPr>
                </a:pPr>
                <a:endParaRPr/>
              </a:p>
            </p:txBody>
          </p:sp>
          <p:sp>
            <p:nvSpPr>
              <p:cNvPr id="961" name="Access to Equipment and Service Providers"/>
              <p:cNvSpPr txBox="1"/>
              <p:nvPr/>
            </p:nvSpPr>
            <p:spPr>
              <a:xfrm>
                <a:off x="42263" y="54460"/>
                <a:ext cx="1973725" cy="327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44500">
                  <a:lnSpc>
                    <a:spcPct val="90000"/>
                  </a:lnSpc>
                  <a:spcBef>
                    <a:spcPts val="400"/>
                  </a:spcBef>
                  <a:defRPr sz="1000">
                    <a:solidFill>
                      <a:srgbClr val="FFFFFF"/>
                    </a:solidFill>
                  </a:defRPr>
                </a:pPr>
                <a:r>
                  <a:t>Access to Equipment and Service </a:t>
                </a:r>
                <a:r>
                  <a:rPr sz="1100"/>
                  <a:t>Providers</a:t>
                </a:r>
              </a:p>
            </p:txBody>
          </p:sp>
        </p:grpSp>
        <p:grpSp>
          <p:nvGrpSpPr>
            <p:cNvPr id="965" name="Group"/>
            <p:cNvGrpSpPr/>
            <p:nvPr/>
          </p:nvGrpSpPr>
          <p:grpSpPr>
            <a:xfrm>
              <a:off x="0" y="2832369"/>
              <a:ext cx="2058251" cy="436492"/>
              <a:chOff x="0" y="0"/>
              <a:chExt cx="2058250" cy="436490"/>
            </a:xfrm>
          </p:grpSpPr>
          <p:sp>
            <p:nvSpPr>
              <p:cNvPr id="963" name="Rounded Rectangle"/>
              <p:cNvSpPr/>
              <p:nvPr/>
            </p:nvSpPr>
            <p:spPr>
              <a:xfrm>
                <a:off x="0" y="0"/>
                <a:ext cx="2058251" cy="436491"/>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964" name="Value Engineering"/>
              <p:cNvSpPr txBox="1"/>
              <p:nvPr/>
            </p:nvSpPr>
            <p:spPr>
              <a:xfrm>
                <a:off x="42263" y="130156"/>
                <a:ext cx="1973725"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Value Engineering</a:t>
                </a:r>
              </a:p>
            </p:txBody>
          </p:sp>
        </p:grpSp>
        <p:grpSp>
          <p:nvGrpSpPr>
            <p:cNvPr id="968" name="Group"/>
            <p:cNvGrpSpPr/>
            <p:nvPr/>
          </p:nvGrpSpPr>
          <p:grpSpPr>
            <a:xfrm>
              <a:off x="0" y="3290685"/>
              <a:ext cx="2058251" cy="436492"/>
              <a:chOff x="0" y="0"/>
              <a:chExt cx="2058250" cy="436490"/>
            </a:xfrm>
          </p:grpSpPr>
          <p:sp>
            <p:nvSpPr>
              <p:cNvPr id="966" name="Rounded Rectangle"/>
              <p:cNvSpPr/>
              <p:nvPr/>
            </p:nvSpPr>
            <p:spPr>
              <a:xfrm>
                <a:off x="0" y="0"/>
                <a:ext cx="2058251" cy="436491"/>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967" name="Device Certification and Registration"/>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Device Certification and Registration</a:t>
                </a:r>
              </a:p>
            </p:txBody>
          </p:sp>
        </p:grpSp>
      </p:grpSp>
      <p:sp>
        <p:nvSpPr>
          <p:cNvPr id="970" name="Freeform: Shape 8"/>
          <p:cNvSpPr/>
          <p:nvPr/>
        </p:nvSpPr>
        <p:spPr>
          <a:xfrm>
            <a:off x="2389239" y="2959510"/>
            <a:ext cx="393387" cy="1415846"/>
          </a:xfrm>
          <a:custGeom>
            <a:avLst/>
            <a:gdLst/>
            <a:ahLst/>
            <a:cxnLst>
              <a:cxn ang="0">
                <a:pos x="wd2" y="hd2"/>
              </a:cxn>
              <a:cxn ang="5400000">
                <a:pos x="wd2" y="hd2"/>
              </a:cxn>
              <a:cxn ang="10800000">
                <a:pos x="wd2" y="hd2"/>
              </a:cxn>
              <a:cxn ang="16200000">
                <a:pos x="wd2" y="hd2"/>
              </a:cxn>
            </a:cxnLst>
            <a:rect l="0" t="0" r="r" b="b"/>
            <a:pathLst>
              <a:path w="21339" h="21600" extrusionOk="0">
                <a:moveTo>
                  <a:pt x="1600" y="21600"/>
                </a:moveTo>
                <a:cubicBezTo>
                  <a:pt x="11600" y="17437"/>
                  <a:pt x="21600" y="13275"/>
                  <a:pt x="21333" y="9675"/>
                </a:cubicBezTo>
                <a:cubicBezTo>
                  <a:pt x="21067" y="6075"/>
                  <a:pt x="3556" y="1575"/>
                  <a:pt x="0" y="0"/>
                </a:cubicBezTo>
              </a:path>
            </a:pathLst>
          </a:custGeom>
          <a:ln w="12700">
            <a:solidFill>
              <a:srgbClr val="32538F"/>
            </a:solidFill>
            <a:miter/>
            <a:tailEnd type="triangle"/>
          </a:ln>
        </p:spPr>
        <p:txBody>
          <a:bodyPr lIns="45719" rIns="45719" anchor="ctr"/>
          <a:lstStyle/>
          <a:p>
            <a:pPr algn="ctr">
              <a:defRPr>
                <a:solidFill>
                  <a:srgbClr val="FFFFFF"/>
                </a:solidFill>
              </a:defRPr>
            </a:pPr>
            <a:endParaRPr/>
          </a:p>
        </p:txBody>
      </p:sp>
      <p:grpSp>
        <p:nvGrpSpPr>
          <p:cNvPr id="973" name="Group 10"/>
          <p:cNvGrpSpPr/>
          <p:nvPr/>
        </p:nvGrpSpPr>
        <p:grpSpPr>
          <a:xfrm>
            <a:off x="5314356" y="1824147"/>
            <a:ext cx="422791" cy="1843286"/>
            <a:chOff x="0" y="0"/>
            <a:chExt cx="422790" cy="1843284"/>
          </a:xfrm>
        </p:grpSpPr>
        <p:sp>
          <p:nvSpPr>
            <p:cNvPr id="971" name="Rectangle: Rounded Corners 11"/>
            <p:cNvSpPr/>
            <p:nvPr/>
          </p:nvSpPr>
          <p:spPr>
            <a:xfrm rot="5400000">
              <a:off x="-710248" y="710247"/>
              <a:ext cx="1843286" cy="422791"/>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972" name="Rectangle: Rounded Corners 4"/>
            <p:cNvSpPr txBox="1"/>
            <p:nvPr/>
          </p:nvSpPr>
          <p:spPr>
            <a:xfrm rot="5400000">
              <a:off x="-615040" y="822123"/>
              <a:ext cx="1652871" cy="19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Preparing for Clinical Trials</a:t>
              </a:r>
            </a:p>
          </p:txBody>
        </p:sp>
      </p:grpSp>
      <p:grpSp>
        <p:nvGrpSpPr>
          <p:cNvPr id="976" name="Group 15"/>
          <p:cNvGrpSpPr/>
          <p:nvPr/>
        </p:nvGrpSpPr>
        <p:grpSpPr>
          <a:xfrm>
            <a:off x="5358577" y="3715794"/>
            <a:ext cx="737423" cy="422791"/>
            <a:chOff x="0" y="0"/>
            <a:chExt cx="737421" cy="422789"/>
          </a:xfrm>
        </p:grpSpPr>
        <p:sp>
          <p:nvSpPr>
            <p:cNvPr id="974" name="Rectangle: Rounded Corners 16"/>
            <p:cNvSpPr/>
            <p:nvPr/>
          </p:nvSpPr>
          <p:spPr>
            <a:xfrm>
              <a:off x="0" y="0"/>
              <a:ext cx="737422" cy="422790"/>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975" name="Rectangle: Rounded Corners 4"/>
            <p:cNvSpPr txBox="1"/>
            <p:nvPr/>
          </p:nvSpPr>
          <p:spPr>
            <a:xfrm>
              <a:off x="57517" y="36039"/>
              <a:ext cx="622387" cy="3507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Technical Study</a:t>
              </a:r>
            </a:p>
          </p:txBody>
        </p:sp>
      </p:grpSp>
      <p:grpSp>
        <p:nvGrpSpPr>
          <p:cNvPr id="981" name="Group 18"/>
          <p:cNvGrpSpPr/>
          <p:nvPr/>
        </p:nvGrpSpPr>
        <p:grpSpPr>
          <a:xfrm>
            <a:off x="6157903" y="3736433"/>
            <a:ext cx="737423" cy="422791"/>
            <a:chOff x="0" y="0"/>
            <a:chExt cx="737421" cy="422789"/>
          </a:xfrm>
        </p:grpSpPr>
        <p:sp>
          <p:nvSpPr>
            <p:cNvPr id="977" name="Rectangle: Rounded Corners 19"/>
            <p:cNvSpPr/>
            <p:nvPr/>
          </p:nvSpPr>
          <p:spPr>
            <a:xfrm>
              <a:off x="0" y="0"/>
              <a:ext cx="737422" cy="422790"/>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endParaRPr/>
            </a:p>
          </p:txBody>
        </p:sp>
        <p:grpSp>
          <p:nvGrpSpPr>
            <p:cNvPr id="980" name="Rectangle: Rounded Corners 4"/>
            <p:cNvGrpSpPr/>
            <p:nvPr/>
          </p:nvGrpSpPr>
          <p:grpSpPr>
            <a:xfrm>
              <a:off x="25132" y="20638"/>
              <a:ext cx="687157" cy="381513"/>
              <a:chOff x="0" y="0"/>
              <a:chExt cx="687156" cy="381512"/>
            </a:xfrm>
          </p:grpSpPr>
          <p:sp>
            <p:nvSpPr>
              <p:cNvPr id="978" name="Rectangle"/>
              <p:cNvSpPr/>
              <p:nvPr/>
            </p:nvSpPr>
            <p:spPr>
              <a:xfrm>
                <a:off x="-1" y="-1"/>
                <a:ext cx="687158" cy="381514"/>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979" name="Animal…"/>
              <p:cNvSpPr txBox="1"/>
              <p:nvPr/>
            </p:nvSpPr>
            <p:spPr>
              <a:xfrm>
                <a:off x="20954" y="20117"/>
                <a:ext cx="645248" cy="3412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defRPr sz="1100">
                    <a:solidFill>
                      <a:srgbClr val="FFFFFF"/>
                    </a:solidFill>
                  </a:defRPr>
                </a:pPr>
                <a:r>
                  <a:t>Animal</a:t>
                </a:r>
              </a:p>
              <a:p>
                <a:pPr>
                  <a:defRPr sz="1100">
                    <a:solidFill>
                      <a:srgbClr val="FFFFFF"/>
                    </a:solidFill>
                  </a:defRPr>
                </a:pPr>
                <a:r>
                  <a:t>Study</a:t>
                </a:r>
              </a:p>
            </p:txBody>
          </p:sp>
        </p:grpSp>
      </p:grpSp>
      <p:grpSp>
        <p:nvGrpSpPr>
          <p:cNvPr id="986" name="Group 27"/>
          <p:cNvGrpSpPr/>
          <p:nvPr/>
        </p:nvGrpSpPr>
        <p:grpSpPr>
          <a:xfrm>
            <a:off x="6135792" y="1824147"/>
            <a:ext cx="422791" cy="1843286"/>
            <a:chOff x="0" y="0"/>
            <a:chExt cx="422789" cy="1843284"/>
          </a:xfrm>
        </p:grpSpPr>
        <p:sp>
          <p:nvSpPr>
            <p:cNvPr id="982" name="Rectangle: Rounded Corners 28"/>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grpSp>
          <p:nvGrpSpPr>
            <p:cNvPr id="985" name="Rectangle: Rounded Corners 4"/>
            <p:cNvGrpSpPr/>
            <p:nvPr/>
          </p:nvGrpSpPr>
          <p:grpSpPr>
            <a:xfrm>
              <a:off x="20639" y="62821"/>
              <a:ext cx="381513" cy="1717642"/>
              <a:chOff x="0" y="0"/>
              <a:chExt cx="381512" cy="1717640"/>
            </a:xfrm>
          </p:grpSpPr>
          <p:sp>
            <p:nvSpPr>
              <p:cNvPr id="983" name="Rectangle"/>
              <p:cNvSpPr/>
              <p:nvPr/>
            </p:nvSpPr>
            <p:spPr>
              <a:xfrm>
                <a:off x="0" y="0"/>
                <a:ext cx="381513" cy="1717641"/>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sp>
            <p:nvSpPr>
              <p:cNvPr id="984"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lvl1pPr>
              </a:lstStyle>
              <a:p>
                <a:r>
                  <a:t>Preparing for Clinical Trials</a:t>
                </a:r>
              </a:p>
            </p:txBody>
          </p:sp>
        </p:grpSp>
      </p:gr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Title 1"/>
          <p:cNvSpPr txBox="1">
            <a:spLocks noGrp="1"/>
          </p:cNvSpPr>
          <p:nvPr>
            <p:ph type="title"/>
          </p:nvPr>
        </p:nvSpPr>
        <p:spPr>
          <a:xfrm>
            <a:off x="639662" y="-275963"/>
            <a:ext cx="6356608" cy="1843284"/>
          </a:xfrm>
          <a:prstGeom prst="rect">
            <a:avLst/>
          </a:prstGeom>
        </p:spPr>
        <p:txBody>
          <a:bodyPr/>
          <a:lstStyle>
            <a:lvl1pPr>
              <a:defRPr sz="4000"/>
            </a:lvl1pPr>
          </a:lstStyle>
          <a:p>
            <a:r>
              <a:t>Biomedical Engineering Design Process</a:t>
            </a:r>
          </a:p>
        </p:txBody>
      </p:sp>
      <p:sp>
        <p:nvSpPr>
          <p:cNvPr id="989" name="TextBox 4"/>
          <p:cNvSpPr txBox="1"/>
          <p:nvPr/>
        </p:nvSpPr>
        <p:spPr>
          <a:xfrm>
            <a:off x="913467" y="5258222"/>
            <a:ext cx="7502745"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spcBef>
                <a:spcPts val="600"/>
              </a:spcBef>
            </a:pPr>
            <a:r>
              <a:rPr lang="en-GB" dirty="0"/>
              <a:t>Thus you can consider every testing activity as a phase in device development</a:t>
            </a:r>
            <a:endParaRPr dirty="0"/>
          </a:p>
        </p:txBody>
      </p:sp>
      <p:pic>
        <p:nvPicPr>
          <p:cNvPr id="990" name="Picture 6" descr="Picture 6"/>
          <p:cNvPicPr>
            <a:picLocks noChangeAspect="1"/>
          </p:cNvPicPr>
          <p:nvPr/>
        </p:nvPicPr>
        <p:blipFill>
          <a:blip r:embed="rId2"/>
          <a:srcRect l="9514" r="42616" b="2"/>
          <a:stretch>
            <a:fillRect/>
          </a:stretch>
        </p:blipFill>
        <p:spPr>
          <a:xfrm>
            <a:off x="8898193" y="557189"/>
            <a:ext cx="2654144" cy="5571897"/>
          </a:xfrm>
          <a:prstGeom prst="rect">
            <a:avLst/>
          </a:prstGeom>
          <a:ln w="12700">
            <a:miter lim="400000"/>
          </a:ln>
        </p:spPr>
      </p:pic>
      <p:grpSp>
        <p:nvGrpSpPr>
          <p:cNvPr id="1015" name="Content Placeholder 3"/>
          <p:cNvGrpSpPr/>
          <p:nvPr/>
        </p:nvGrpSpPr>
        <p:grpSpPr>
          <a:xfrm>
            <a:off x="1023742" y="1338735"/>
            <a:ext cx="1325167" cy="3728319"/>
            <a:chOff x="0" y="0"/>
            <a:chExt cx="1325166" cy="3728319"/>
          </a:xfrm>
        </p:grpSpPr>
        <p:grpSp>
          <p:nvGrpSpPr>
            <p:cNvPr id="993" name="Group"/>
            <p:cNvGrpSpPr/>
            <p:nvPr/>
          </p:nvGrpSpPr>
          <p:grpSpPr>
            <a:xfrm>
              <a:off x="0" y="0"/>
              <a:ext cx="1325167" cy="446506"/>
              <a:chOff x="0" y="0"/>
              <a:chExt cx="1325166" cy="446505"/>
            </a:xfrm>
          </p:grpSpPr>
          <p:sp>
            <p:nvSpPr>
              <p:cNvPr id="991"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92" name="Need for Product / Service"/>
              <p:cNvSpPr txBox="1"/>
              <p:nvPr/>
            </p:nvSpPr>
            <p:spPr>
              <a:xfrm>
                <a:off x="42752" y="59327"/>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Need for Product / Service</a:t>
                </a:r>
              </a:p>
            </p:txBody>
          </p:sp>
        </p:grpSp>
        <p:grpSp>
          <p:nvGrpSpPr>
            <p:cNvPr id="996" name="Group"/>
            <p:cNvGrpSpPr/>
            <p:nvPr/>
          </p:nvGrpSpPr>
          <p:grpSpPr>
            <a:xfrm>
              <a:off x="0" y="468831"/>
              <a:ext cx="1325167" cy="446506"/>
              <a:chOff x="0" y="0"/>
              <a:chExt cx="1325166" cy="446505"/>
            </a:xfrm>
          </p:grpSpPr>
          <p:sp>
            <p:nvSpPr>
              <p:cNvPr id="994"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95" name="Problem Definition &amp; Understanding"/>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Problem Definition &amp; Understanding</a:t>
                </a:r>
              </a:p>
            </p:txBody>
          </p:sp>
        </p:grpSp>
        <p:grpSp>
          <p:nvGrpSpPr>
            <p:cNvPr id="999" name="Group"/>
            <p:cNvGrpSpPr/>
            <p:nvPr/>
          </p:nvGrpSpPr>
          <p:grpSpPr>
            <a:xfrm>
              <a:off x="0" y="937662"/>
              <a:ext cx="1325167" cy="446506"/>
              <a:chOff x="0" y="0"/>
              <a:chExt cx="1325166" cy="446505"/>
            </a:xfrm>
          </p:grpSpPr>
          <p:sp>
            <p:nvSpPr>
              <p:cNvPr id="997"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998" name="Research Preparation"/>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Research Preparation</a:t>
                </a:r>
              </a:p>
            </p:txBody>
          </p:sp>
        </p:grpSp>
        <p:grpSp>
          <p:nvGrpSpPr>
            <p:cNvPr id="1002" name="Group"/>
            <p:cNvGrpSpPr/>
            <p:nvPr/>
          </p:nvGrpSpPr>
          <p:grpSpPr>
            <a:xfrm>
              <a:off x="0" y="1406492"/>
              <a:ext cx="1325167" cy="446506"/>
              <a:chOff x="0" y="0"/>
              <a:chExt cx="1325166" cy="446505"/>
            </a:xfrm>
          </p:grpSpPr>
          <p:sp>
            <p:nvSpPr>
              <p:cNvPr id="1000" name="Rounded Rectangle"/>
              <p:cNvSpPr/>
              <p:nvPr/>
            </p:nvSpPr>
            <p:spPr>
              <a:xfrm>
                <a:off x="0" y="0"/>
                <a:ext cx="1325167" cy="446506"/>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01" name="Conceptual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Conceptualization</a:t>
                </a:r>
              </a:p>
            </p:txBody>
          </p:sp>
        </p:grpSp>
        <p:grpSp>
          <p:nvGrpSpPr>
            <p:cNvPr id="1005" name="Group"/>
            <p:cNvGrpSpPr/>
            <p:nvPr/>
          </p:nvGrpSpPr>
          <p:grpSpPr>
            <a:xfrm>
              <a:off x="0" y="1875322"/>
              <a:ext cx="1325167" cy="446506"/>
              <a:chOff x="0" y="0"/>
              <a:chExt cx="1325166" cy="446505"/>
            </a:xfrm>
          </p:grpSpPr>
          <p:sp>
            <p:nvSpPr>
              <p:cNvPr id="1003" name="Rounded Rectangle"/>
              <p:cNvSpPr/>
              <p:nvPr/>
            </p:nvSpPr>
            <p:spPr>
              <a:xfrm>
                <a:off x="0" y="0"/>
                <a:ext cx="1325167" cy="446506"/>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04" name="Synthesis"/>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Synthesis</a:t>
                </a:r>
              </a:p>
            </p:txBody>
          </p:sp>
        </p:grpSp>
        <p:grpSp>
          <p:nvGrpSpPr>
            <p:cNvPr id="1008" name="Group"/>
            <p:cNvGrpSpPr/>
            <p:nvPr/>
          </p:nvGrpSpPr>
          <p:grpSpPr>
            <a:xfrm>
              <a:off x="0" y="2344152"/>
              <a:ext cx="1325167" cy="446506"/>
              <a:chOff x="0" y="0"/>
              <a:chExt cx="1325166" cy="446505"/>
            </a:xfrm>
          </p:grpSpPr>
          <p:sp>
            <p:nvSpPr>
              <p:cNvPr id="1006"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07" name="Evalu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Evaluation</a:t>
                </a:r>
              </a:p>
            </p:txBody>
          </p:sp>
        </p:grpSp>
        <p:grpSp>
          <p:nvGrpSpPr>
            <p:cNvPr id="1011" name="Group"/>
            <p:cNvGrpSpPr/>
            <p:nvPr/>
          </p:nvGrpSpPr>
          <p:grpSpPr>
            <a:xfrm>
              <a:off x="0" y="2812983"/>
              <a:ext cx="1325167" cy="446506"/>
              <a:chOff x="0" y="0"/>
              <a:chExt cx="1325166" cy="446505"/>
            </a:xfrm>
          </p:grpSpPr>
          <p:sp>
            <p:nvSpPr>
              <p:cNvPr id="1009"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10" name="Optim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Optimization</a:t>
                </a:r>
              </a:p>
            </p:txBody>
          </p:sp>
        </p:grpSp>
        <p:grpSp>
          <p:nvGrpSpPr>
            <p:cNvPr id="1014" name="Group"/>
            <p:cNvGrpSpPr/>
            <p:nvPr/>
          </p:nvGrpSpPr>
          <p:grpSpPr>
            <a:xfrm>
              <a:off x="0" y="3281814"/>
              <a:ext cx="1325167" cy="446506"/>
              <a:chOff x="0" y="0"/>
              <a:chExt cx="1325166" cy="446505"/>
            </a:xfrm>
          </p:grpSpPr>
          <p:sp>
            <p:nvSpPr>
              <p:cNvPr id="1012"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13" name="Present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Presentation</a:t>
                </a:r>
              </a:p>
            </p:txBody>
          </p:sp>
        </p:grpSp>
      </p:grpSp>
      <p:grpSp>
        <p:nvGrpSpPr>
          <p:cNvPr id="1034" name="Content Placeholder 3"/>
          <p:cNvGrpSpPr/>
          <p:nvPr/>
        </p:nvGrpSpPr>
        <p:grpSpPr>
          <a:xfrm>
            <a:off x="3108461" y="1339304"/>
            <a:ext cx="2058251" cy="3727179"/>
            <a:chOff x="0" y="0"/>
            <a:chExt cx="2058250" cy="3727176"/>
          </a:xfrm>
        </p:grpSpPr>
        <p:grpSp>
          <p:nvGrpSpPr>
            <p:cNvPr id="1018" name="Group"/>
            <p:cNvGrpSpPr/>
            <p:nvPr/>
          </p:nvGrpSpPr>
          <p:grpSpPr>
            <a:xfrm>
              <a:off x="0" y="0"/>
              <a:ext cx="2056241" cy="1435596"/>
              <a:chOff x="0" y="0"/>
              <a:chExt cx="2056240" cy="1435595"/>
            </a:xfrm>
          </p:grpSpPr>
          <p:sp>
            <p:nvSpPr>
              <p:cNvPr id="1016" name="Rounded Rectangle"/>
              <p:cNvSpPr/>
              <p:nvPr/>
            </p:nvSpPr>
            <p:spPr>
              <a:xfrm>
                <a:off x="0" y="0"/>
                <a:ext cx="2056241" cy="143559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FFFFFF"/>
                    </a:solidFill>
                  </a:defRPr>
                </a:pPr>
                <a:endParaRPr/>
              </a:p>
            </p:txBody>
          </p:sp>
          <p:sp>
            <p:nvSpPr>
              <p:cNvPr id="1017" name="Assessment of Needs for the National Health / Research Goals &amp; Funding Sources"/>
              <p:cNvSpPr txBox="1"/>
              <p:nvPr/>
            </p:nvSpPr>
            <p:spPr>
              <a:xfrm>
                <a:off x="102465" y="86297"/>
                <a:ext cx="1851311" cy="1263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700"/>
                  </a:spcBef>
                  <a:defRPr sz="1700">
                    <a:solidFill>
                      <a:srgbClr val="FFFFFF"/>
                    </a:solidFill>
                  </a:defRPr>
                </a:lvl1pPr>
              </a:lstStyle>
              <a:p>
                <a:r>
                  <a:t>Assessment of Needs for the National Health / Research Goals &amp; Funding Sources</a:t>
                </a:r>
              </a:p>
            </p:txBody>
          </p:sp>
        </p:grpSp>
        <p:grpSp>
          <p:nvGrpSpPr>
            <p:cNvPr id="1021" name="Group"/>
            <p:cNvGrpSpPr/>
            <p:nvPr/>
          </p:nvGrpSpPr>
          <p:grpSpPr>
            <a:xfrm>
              <a:off x="0" y="1457420"/>
              <a:ext cx="2058251" cy="436492"/>
              <a:chOff x="0" y="0"/>
              <a:chExt cx="2058250" cy="436490"/>
            </a:xfrm>
          </p:grpSpPr>
          <p:sp>
            <p:nvSpPr>
              <p:cNvPr id="1019" name="Rounded Rectangle"/>
              <p:cNvSpPr/>
              <p:nvPr/>
            </p:nvSpPr>
            <p:spPr>
              <a:xfrm>
                <a:off x="0" y="0"/>
                <a:ext cx="2058251" cy="436491"/>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020" name="Standards, Regulation and Physiological Factors"/>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Standards, Regulation and Physiological Factors</a:t>
                </a:r>
              </a:p>
            </p:txBody>
          </p:sp>
        </p:grpSp>
        <p:grpSp>
          <p:nvGrpSpPr>
            <p:cNvPr id="1024" name="Group"/>
            <p:cNvGrpSpPr/>
            <p:nvPr/>
          </p:nvGrpSpPr>
          <p:grpSpPr>
            <a:xfrm>
              <a:off x="0" y="1915736"/>
              <a:ext cx="2058251" cy="436492"/>
              <a:chOff x="0" y="0"/>
              <a:chExt cx="2058250" cy="436490"/>
            </a:xfrm>
          </p:grpSpPr>
          <p:sp>
            <p:nvSpPr>
              <p:cNvPr id="1022" name="Rounded Rectangle"/>
              <p:cNvSpPr/>
              <p:nvPr/>
            </p:nvSpPr>
            <p:spPr>
              <a:xfrm>
                <a:off x="0" y="0"/>
                <a:ext cx="2058251" cy="436491"/>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023" name="Supply Chain Consideration"/>
              <p:cNvSpPr txBox="1"/>
              <p:nvPr/>
            </p:nvSpPr>
            <p:spPr>
              <a:xfrm>
                <a:off x="42263" y="127167"/>
                <a:ext cx="1973725" cy="182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88950">
                  <a:lnSpc>
                    <a:spcPct val="90000"/>
                  </a:lnSpc>
                  <a:spcBef>
                    <a:spcPts val="400"/>
                  </a:spcBef>
                  <a:defRPr sz="1100">
                    <a:solidFill>
                      <a:srgbClr val="FFFFFF"/>
                    </a:solidFill>
                  </a:defRPr>
                </a:pPr>
                <a:r>
                  <a:t>Supply</a:t>
                </a:r>
                <a:r>
                  <a:rPr sz="1000"/>
                  <a:t> Chain Consideration</a:t>
                </a:r>
              </a:p>
            </p:txBody>
          </p:sp>
        </p:grpSp>
        <p:grpSp>
          <p:nvGrpSpPr>
            <p:cNvPr id="1027" name="Group"/>
            <p:cNvGrpSpPr/>
            <p:nvPr/>
          </p:nvGrpSpPr>
          <p:grpSpPr>
            <a:xfrm>
              <a:off x="0" y="2374052"/>
              <a:ext cx="2058251" cy="436492"/>
              <a:chOff x="0" y="0"/>
              <a:chExt cx="2058250" cy="436490"/>
            </a:xfrm>
          </p:grpSpPr>
          <p:sp>
            <p:nvSpPr>
              <p:cNvPr id="1025" name="Rounded Rectangle"/>
              <p:cNvSpPr/>
              <p:nvPr/>
            </p:nvSpPr>
            <p:spPr>
              <a:xfrm>
                <a:off x="0" y="0"/>
                <a:ext cx="2058251" cy="436491"/>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44500">
                  <a:lnSpc>
                    <a:spcPct val="90000"/>
                  </a:lnSpc>
                  <a:spcBef>
                    <a:spcPts val="700"/>
                  </a:spcBef>
                  <a:defRPr>
                    <a:solidFill>
                      <a:srgbClr val="FFFFFF"/>
                    </a:solidFill>
                  </a:defRPr>
                </a:pPr>
                <a:endParaRPr/>
              </a:p>
            </p:txBody>
          </p:sp>
          <p:sp>
            <p:nvSpPr>
              <p:cNvPr id="1026" name="Access to Equipment and Service Providers"/>
              <p:cNvSpPr txBox="1"/>
              <p:nvPr/>
            </p:nvSpPr>
            <p:spPr>
              <a:xfrm>
                <a:off x="42263" y="54460"/>
                <a:ext cx="1973725" cy="327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44500">
                  <a:lnSpc>
                    <a:spcPct val="90000"/>
                  </a:lnSpc>
                  <a:spcBef>
                    <a:spcPts val="400"/>
                  </a:spcBef>
                  <a:defRPr sz="1000">
                    <a:solidFill>
                      <a:srgbClr val="FFFFFF"/>
                    </a:solidFill>
                  </a:defRPr>
                </a:pPr>
                <a:r>
                  <a:t>Access to Equipment and Service </a:t>
                </a:r>
                <a:r>
                  <a:rPr sz="1100"/>
                  <a:t>Providers</a:t>
                </a:r>
              </a:p>
            </p:txBody>
          </p:sp>
        </p:grpSp>
        <p:grpSp>
          <p:nvGrpSpPr>
            <p:cNvPr id="1030" name="Group"/>
            <p:cNvGrpSpPr/>
            <p:nvPr/>
          </p:nvGrpSpPr>
          <p:grpSpPr>
            <a:xfrm>
              <a:off x="0" y="2832369"/>
              <a:ext cx="2058251" cy="436492"/>
              <a:chOff x="0" y="0"/>
              <a:chExt cx="2058250" cy="436490"/>
            </a:xfrm>
          </p:grpSpPr>
          <p:sp>
            <p:nvSpPr>
              <p:cNvPr id="1028" name="Rounded Rectangle"/>
              <p:cNvSpPr/>
              <p:nvPr/>
            </p:nvSpPr>
            <p:spPr>
              <a:xfrm>
                <a:off x="0" y="0"/>
                <a:ext cx="2058251" cy="436491"/>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029" name="Value Engineering"/>
              <p:cNvSpPr txBox="1"/>
              <p:nvPr/>
            </p:nvSpPr>
            <p:spPr>
              <a:xfrm>
                <a:off x="42263" y="130156"/>
                <a:ext cx="1973725"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Value Engineering</a:t>
                </a:r>
              </a:p>
            </p:txBody>
          </p:sp>
        </p:grpSp>
        <p:grpSp>
          <p:nvGrpSpPr>
            <p:cNvPr id="1033" name="Group"/>
            <p:cNvGrpSpPr/>
            <p:nvPr/>
          </p:nvGrpSpPr>
          <p:grpSpPr>
            <a:xfrm>
              <a:off x="0" y="3290685"/>
              <a:ext cx="2058251" cy="436492"/>
              <a:chOff x="0" y="0"/>
              <a:chExt cx="2058250" cy="436490"/>
            </a:xfrm>
          </p:grpSpPr>
          <p:sp>
            <p:nvSpPr>
              <p:cNvPr id="1031" name="Rounded Rectangle"/>
              <p:cNvSpPr/>
              <p:nvPr/>
            </p:nvSpPr>
            <p:spPr>
              <a:xfrm>
                <a:off x="0" y="0"/>
                <a:ext cx="2058251" cy="436491"/>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032" name="Device Certification and Registration"/>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Device Certification and Registration</a:t>
                </a:r>
              </a:p>
            </p:txBody>
          </p:sp>
        </p:grpSp>
      </p:grpSp>
      <p:sp>
        <p:nvSpPr>
          <p:cNvPr id="1035" name="Freeform: Shape 8"/>
          <p:cNvSpPr/>
          <p:nvPr/>
        </p:nvSpPr>
        <p:spPr>
          <a:xfrm>
            <a:off x="2389239" y="2959510"/>
            <a:ext cx="393387" cy="1415846"/>
          </a:xfrm>
          <a:custGeom>
            <a:avLst/>
            <a:gdLst/>
            <a:ahLst/>
            <a:cxnLst>
              <a:cxn ang="0">
                <a:pos x="wd2" y="hd2"/>
              </a:cxn>
              <a:cxn ang="5400000">
                <a:pos x="wd2" y="hd2"/>
              </a:cxn>
              <a:cxn ang="10800000">
                <a:pos x="wd2" y="hd2"/>
              </a:cxn>
              <a:cxn ang="16200000">
                <a:pos x="wd2" y="hd2"/>
              </a:cxn>
            </a:cxnLst>
            <a:rect l="0" t="0" r="r" b="b"/>
            <a:pathLst>
              <a:path w="21339" h="21600" extrusionOk="0">
                <a:moveTo>
                  <a:pt x="1600" y="21600"/>
                </a:moveTo>
                <a:cubicBezTo>
                  <a:pt x="11600" y="17437"/>
                  <a:pt x="21600" y="13275"/>
                  <a:pt x="21333" y="9675"/>
                </a:cubicBezTo>
                <a:cubicBezTo>
                  <a:pt x="21067" y="6075"/>
                  <a:pt x="3556" y="1575"/>
                  <a:pt x="0" y="0"/>
                </a:cubicBezTo>
              </a:path>
            </a:pathLst>
          </a:custGeom>
          <a:ln w="12700">
            <a:solidFill>
              <a:srgbClr val="32538F"/>
            </a:solidFill>
            <a:miter/>
            <a:tailEnd type="triangle"/>
          </a:ln>
        </p:spPr>
        <p:txBody>
          <a:bodyPr lIns="45719" rIns="45719" anchor="ctr"/>
          <a:lstStyle/>
          <a:p>
            <a:pPr algn="ctr">
              <a:defRPr>
                <a:solidFill>
                  <a:srgbClr val="FFFFFF"/>
                </a:solidFill>
              </a:defRPr>
            </a:pPr>
            <a:endParaRPr/>
          </a:p>
        </p:txBody>
      </p:sp>
      <p:grpSp>
        <p:nvGrpSpPr>
          <p:cNvPr id="1038" name="Group 10"/>
          <p:cNvGrpSpPr/>
          <p:nvPr/>
        </p:nvGrpSpPr>
        <p:grpSpPr>
          <a:xfrm>
            <a:off x="5314356" y="1824147"/>
            <a:ext cx="422791" cy="1843286"/>
            <a:chOff x="0" y="0"/>
            <a:chExt cx="422790" cy="1843284"/>
          </a:xfrm>
        </p:grpSpPr>
        <p:sp>
          <p:nvSpPr>
            <p:cNvPr id="1036" name="Rectangle: Rounded Corners 11"/>
            <p:cNvSpPr/>
            <p:nvPr/>
          </p:nvSpPr>
          <p:spPr>
            <a:xfrm rot="5400000">
              <a:off x="-710248" y="710247"/>
              <a:ext cx="1843286" cy="422791"/>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037" name="Rectangle: Rounded Corners 4"/>
            <p:cNvSpPr txBox="1"/>
            <p:nvPr/>
          </p:nvSpPr>
          <p:spPr>
            <a:xfrm rot="5400000">
              <a:off x="-615040" y="822123"/>
              <a:ext cx="1652871" cy="19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Preparing for Clinical Trials</a:t>
              </a:r>
            </a:p>
          </p:txBody>
        </p:sp>
      </p:grpSp>
      <p:grpSp>
        <p:nvGrpSpPr>
          <p:cNvPr id="1041" name="Group 15"/>
          <p:cNvGrpSpPr/>
          <p:nvPr/>
        </p:nvGrpSpPr>
        <p:grpSpPr>
          <a:xfrm>
            <a:off x="5358577" y="3715794"/>
            <a:ext cx="737423" cy="422791"/>
            <a:chOff x="0" y="0"/>
            <a:chExt cx="737421" cy="422789"/>
          </a:xfrm>
        </p:grpSpPr>
        <p:sp>
          <p:nvSpPr>
            <p:cNvPr id="1039" name="Rectangle: Rounded Corners 16"/>
            <p:cNvSpPr/>
            <p:nvPr/>
          </p:nvSpPr>
          <p:spPr>
            <a:xfrm>
              <a:off x="0" y="0"/>
              <a:ext cx="737422" cy="422790"/>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040" name="Rectangle: Rounded Corners 4"/>
            <p:cNvSpPr txBox="1"/>
            <p:nvPr/>
          </p:nvSpPr>
          <p:spPr>
            <a:xfrm>
              <a:off x="57517" y="36039"/>
              <a:ext cx="622387" cy="3507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Technical Study</a:t>
              </a:r>
            </a:p>
          </p:txBody>
        </p:sp>
      </p:grpSp>
      <p:grpSp>
        <p:nvGrpSpPr>
          <p:cNvPr id="1046" name="Group 18"/>
          <p:cNvGrpSpPr/>
          <p:nvPr/>
        </p:nvGrpSpPr>
        <p:grpSpPr>
          <a:xfrm>
            <a:off x="6157903" y="3736433"/>
            <a:ext cx="737423" cy="422791"/>
            <a:chOff x="0" y="0"/>
            <a:chExt cx="737421" cy="422789"/>
          </a:xfrm>
        </p:grpSpPr>
        <p:sp>
          <p:nvSpPr>
            <p:cNvPr id="1042" name="Rectangle: Rounded Corners 19"/>
            <p:cNvSpPr/>
            <p:nvPr/>
          </p:nvSpPr>
          <p:spPr>
            <a:xfrm>
              <a:off x="0" y="0"/>
              <a:ext cx="737422" cy="422790"/>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endParaRPr/>
            </a:p>
          </p:txBody>
        </p:sp>
        <p:grpSp>
          <p:nvGrpSpPr>
            <p:cNvPr id="1045" name="Rectangle: Rounded Corners 4"/>
            <p:cNvGrpSpPr/>
            <p:nvPr/>
          </p:nvGrpSpPr>
          <p:grpSpPr>
            <a:xfrm>
              <a:off x="25132" y="20638"/>
              <a:ext cx="687157" cy="381513"/>
              <a:chOff x="0" y="0"/>
              <a:chExt cx="687156" cy="381512"/>
            </a:xfrm>
          </p:grpSpPr>
          <p:sp>
            <p:nvSpPr>
              <p:cNvPr id="1043" name="Rectangle"/>
              <p:cNvSpPr/>
              <p:nvPr/>
            </p:nvSpPr>
            <p:spPr>
              <a:xfrm>
                <a:off x="-1" y="-1"/>
                <a:ext cx="687158" cy="381514"/>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044" name="Animal…"/>
              <p:cNvSpPr txBox="1"/>
              <p:nvPr/>
            </p:nvSpPr>
            <p:spPr>
              <a:xfrm>
                <a:off x="20954" y="20117"/>
                <a:ext cx="645248" cy="3412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defRPr sz="1100">
                    <a:solidFill>
                      <a:srgbClr val="FFFFFF"/>
                    </a:solidFill>
                  </a:defRPr>
                </a:pPr>
                <a:r>
                  <a:t>Animal</a:t>
                </a:r>
              </a:p>
              <a:p>
                <a:pPr>
                  <a:defRPr sz="1100">
                    <a:solidFill>
                      <a:srgbClr val="FFFFFF"/>
                    </a:solidFill>
                  </a:defRPr>
                </a:pPr>
                <a:r>
                  <a:t>Study</a:t>
                </a:r>
              </a:p>
            </p:txBody>
          </p:sp>
        </p:grpSp>
      </p:grpSp>
      <p:grpSp>
        <p:nvGrpSpPr>
          <p:cNvPr id="1051" name="Group 21"/>
          <p:cNvGrpSpPr/>
          <p:nvPr/>
        </p:nvGrpSpPr>
        <p:grpSpPr>
          <a:xfrm>
            <a:off x="6957230" y="3736433"/>
            <a:ext cx="737423" cy="422791"/>
            <a:chOff x="0" y="0"/>
            <a:chExt cx="737421" cy="422789"/>
          </a:xfrm>
        </p:grpSpPr>
        <p:sp>
          <p:nvSpPr>
            <p:cNvPr id="1047" name="Rectangle: Rounded Corners 22"/>
            <p:cNvSpPr/>
            <p:nvPr/>
          </p:nvSpPr>
          <p:spPr>
            <a:xfrm>
              <a:off x="0" y="0"/>
              <a:ext cx="737422" cy="422790"/>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endParaRPr/>
            </a:p>
          </p:txBody>
        </p:sp>
        <p:grpSp>
          <p:nvGrpSpPr>
            <p:cNvPr id="1050" name="Rectangle: Rounded Corners 4"/>
            <p:cNvGrpSpPr/>
            <p:nvPr/>
          </p:nvGrpSpPr>
          <p:grpSpPr>
            <a:xfrm>
              <a:off x="25132" y="16757"/>
              <a:ext cx="687157" cy="389276"/>
              <a:chOff x="0" y="0"/>
              <a:chExt cx="687156" cy="389274"/>
            </a:xfrm>
          </p:grpSpPr>
          <p:sp>
            <p:nvSpPr>
              <p:cNvPr id="1048" name="Rectangle"/>
              <p:cNvSpPr/>
              <p:nvPr/>
            </p:nvSpPr>
            <p:spPr>
              <a:xfrm>
                <a:off x="0" y="3881"/>
                <a:ext cx="687157" cy="381513"/>
              </a:xfrm>
              <a:prstGeom prst="rect">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endParaRPr/>
              </a:p>
            </p:txBody>
          </p:sp>
          <p:sp>
            <p:nvSpPr>
              <p:cNvPr id="1049" name="Human…"/>
              <p:cNvSpPr txBox="1"/>
              <p:nvPr/>
            </p:nvSpPr>
            <p:spPr>
              <a:xfrm>
                <a:off x="20954" y="-1"/>
                <a:ext cx="645248" cy="389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defRPr sz="1200"/>
                </a:pPr>
                <a:r>
                  <a:t>Human</a:t>
                </a:r>
              </a:p>
              <a:p>
                <a:pPr>
                  <a:defRPr sz="1200"/>
                </a:pPr>
                <a:r>
                  <a:t>Study</a:t>
                </a:r>
              </a:p>
            </p:txBody>
          </p:sp>
        </p:grpSp>
      </p:grpSp>
      <p:grpSp>
        <p:nvGrpSpPr>
          <p:cNvPr id="1056" name="Group 24"/>
          <p:cNvGrpSpPr/>
          <p:nvPr/>
        </p:nvGrpSpPr>
        <p:grpSpPr>
          <a:xfrm>
            <a:off x="6957229" y="1824147"/>
            <a:ext cx="422791" cy="1843286"/>
            <a:chOff x="0" y="0"/>
            <a:chExt cx="422789" cy="1843284"/>
          </a:xfrm>
        </p:grpSpPr>
        <p:sp>
          <p:nvSpPr>
            <p:cNvPr id="1052" name="Rectangle: Rounded Corners 25"/>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grpSp>
          <p:nvGrpSpPr>
            <p:cNvPr id="1055" name="Rectangle: Rounded Corners 4"/>
            <p:cNvGrpSpPr/>
            <p:nvPr/>
          </p:nvGrpSpPr>
          <p:grpSpPr>
            <a:xfrm>
              <a:off x="20639" y="62821"/>
              <a:ext cx="381513" cy="1717642"/>
              <a:chOff x="0" y="0"/>
              <a:chExt cx="381512" cy="1717640"/>
            </a:xfrm>
          </p:grpSpPr>
          <p:sp>
            <p:nvSpPr>
              <p:cNvPr id="1053" name="Rectangle"/>
              <p:cNvSpPr/>
              <p:nvPr/>
            </p:nvSpPr>
            <p:spPr>
              <a:xfrm>
                <a:off x="0" y="0"/>
                <a:ext cx="381513" cy="1717641"/>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sp>
            <p:nvSpPr>
              <p:cNvPr id="1054"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lvl1pPr>
              </a:lstStyle>
              <a:p>
                <a:r>
                  <a:t>Preparing for Clinical Trials</a:t>
                </a:r>
              </a:p>
            </p:txBody>
          </p:sp>
        </p:grpSp>
      </p:grpSp>
      <p:grpSp>
        <p:nvGrpSpPr>
          <p:cNvPr id="1061" name="Group 27"/>
          <p:cNvGrpSpPr/>
          <p:nvPr/>
        </p:nvGrpSpPr>
        <p:grpSpPr>
          <a:xfrm>
            <a:off x="6135792" y="1824147"/>
            <a:ext cx="422791" cy="1843286"/>
            <a:chOff x="0" y="0"/>
            <a:chExt cx="422789" cy="1843284"/>
          </a:xfrm>
        </p:grpSpPr>
        <p:sp>
          <p:nvSpPr>
            <p:cNvPr id="1057" name="Rectangle: Rounded Corners 28"/>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grpSp>
          <p:nvGrpSpPr>
            <p:cNvPr id="1060" name="Rectangle: Rounded Corners 4"/>
            <p:cNvGrpSpPr/>
            <p:nvPr/>
          </p:nvGrpSpPr>
          <p:grpSpPr>
            <a:xfrm>
              <a:off x="20639" y="62821"/>
              <a:ext cx="381513" cy="1717642"/>
              <a:chOff x="0" y="0"/>
              <a:chExt cx="381512" cy="1717640"/>
            </a:xfrm>
          </p:grpSpPr>
          <p:sp>
            <p:nvSpPr>
              <p:cNvPr id="1058" name="Rectangle"/>
              <p:cNvSpPr/>
              <p:nvPr/>
            </p:nvSpPr>
            <p:spPr>
              <a:xfrm>
                <a:off x="0" y="0"/>
                <a:ext cx="381513" cy="1717641"/>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sp>
            <p:nvSpPr>
              <p:cNvPr id="1059"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lvl1pPr>
              </a:lstStyle>
              <a:p>
                <a:r>
                  <a:t>Preparing for Clinical Trials</a:t>
                </a:r>
              </a:p>
            </p:txBody>
          </p:sp>
        </p:grpSp>
      </p:grpSp>
      <p:sp>
        <p:nvSpPr>
          <p:cNvPr id="1062" name="TextBox 5"/>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Rectangle 8"/>
          <p:cNvSpPr/>
          <p:nvPr/>
        </p:nvSpPr>
        <p:spPr>
          <a:xfrm>
            <a:off x="0" y="0"/>
            <a:ext cx="12192000" cy="1598342"/>
          </a:xfrm>
          <a:prstGeom prst="rect">
            <a:avLst/>
          </a:prstGeom>
          <a:solidFill>
            <a:srgbClr val="595959"/>
          </a:solidFill>
          <a:ln w="12700">
            <a:miter lim="400000"/>
          </a:ln>
        </p:spPr>
        <p:txBody>
          <a:bodyPr lIns="45719" rIns="45719" anchor="ctr"/>
          <a:lstStyle/>
          <a:p>
            <a:pPr algn="ctr">
              <a:defRPr>
                <a:solidFill>
                  <a:srgbClr val="FFFFFF"/>
                </a:solidFill>
              </a:defRPr>
            </a:pPr>
            <a:endParaRPr/>
          </a:p>
        </p:txBody>
      </p:sp>
      <p:sp>
        <p:nvSpPr>
          <p:cNvPr id="1065" name="Title 1"/>
          <p:cNvSpPr txBox="1">
            <a:spLocks noGrp="1"/>
          </p:cNvSpPr>
          <p:nvPr>
            <p:ph type="title"/>
          </p:nvPr>
        </p:nvSpPr>
        <p:spPr>
          <a:xfrm>
            <a:off x="1159933" y="995318"/>
            <a:ext cx="9872134" cy="1193969"/>
          </a:xfrm>
          <a:prstGeom prst="rect">
            <a:avLst/>
          </a:prstGeom>
          <a:solidFill>
            <a:srgbClr val="FFFFFF"/>
          </a:solidFill>
          <a:ln w="38100">
            <a:solidFill>
              <a:srgbClr val="7F7F7F"/>
            </a:solidFill>
            <a:miter lim="800000"/>
          </a:ln>
        </p:spPr>
        <p:txBody>
          <a:bodyPr/>
          <a:lstStyle>
            <a:lvl1pPr algn="ctr">
              <a:defRPr sz="3600">
                <a:solidFill>
                  <a:srgbClr val="3F3F3F"/>
                </a:solidFill>
              </a:defRPr>
            </a:lvl1pPr>
          </a:lstStyle>
          <a:p>
            <a:r>
              <a:t>Administration Coverage</a:t>
            </a:r>
          </a:p>
        </p:txBody>
      </p:sp>
      <p:sp>
        <p:nvSpPr>
          <p:cNvPr id="1066" name="Content Placeholder 2"/>
          <p:cNvSpPr txBox="1">
            <a:spLocks noGrp="1"/>
          </p:cNvSpPr>
          <p:nvPr>
            <p:ph type="body" sz="quarter" idx="1"/>
          </p:nvPr>
        </p:nvSpPr>
        <p:spPr>
          <a:xfrm>
            <a:off x="1476915" y="2888250"/>
            <a:ext cx="4297351" cy="2959778"/>
          </a:xfrm>
          <a:prstGeom prst="rect">
            <a:avLst/>
          </a:prstGeom>
        </p:spPr>
        <p:txBody>
          <a:bodyPr/>
          <a:lstStyle/>
          <a:p>
            <a:pPr>
              <a:defRPr sz="1900"/>
            </a:pPr>
            <a:r>
              <a:t>Level 3 Ethics Review Board</a:t>
            </a:r>
          </a:p>
          <a:p>
            <a:pPr marL="685800" lvl="1" indent="-228600">
              <a:spcBef>
                <a:spcPts val="500"/>
              </a:spcBef>
              <a:defRPr sz="1900"/>
            </a:pPr>
            <a:r>
              <a:t>Concern is primarily the welfare of participants in the scientific study to ensure that they are taken proper care for and are covered by the study proponents.</a:t>
            </a:r>
            <a:endParaRPr sz="2400"/>
          </a:p>
          <a:p>
            <a:pPr marL="685800" lvl="1" indent="-228600">
              <a:spcBef>
                <a:spcPts val="500"/>
              </a:spcBef>
              <a:defRPr sz="1900"/>
            </a:pPr>
            <a:r>
              <a:t>Reporting of Study Results and compliance is given to them at the end of every testing phase with live test  subjects.</a:t>
            </a:r>
          </a:p>
        </p:txBody>
      </p:sp>
      <p:sp>
        <p:nvSpPr>
          <p:cNvPr id="1067" name="Straight Connector 10"/>
          <p:cNvSpPr/>
          <p:nvPr/>
        </p:nvSpPr>
        <p:spPr>
          <a:xfrm flipH="1">
            <a:off x="6096000" y="2888249"/>
            <a:ext cx="1" cy="2769137"/>
          </a:xfrm>
          <a:prstGeom prst="line">
            <a:avLst/>
          </a:prstGeom>
          <a:ln w="19050">
            <a:solidFill>
              <a:srgbClr val="7F7F7F"/>
            </a:solidFill>
            <a:miter/>
          </a:ln>
        </p:spPr>
        <p:txBody>
          <a:bodyPr lIns="45719" rIns="45719"/>
          <a:lstStyle/>
          <a:p>
            <a:endParaRPr/>
          </a:p>
        </p:txBody>
      </p:sp>
      <p:sp>
        <p:nvSpPr>
          <p:cNvPr id="1068" name="Content Placeholder 3"/>
          <p:cNvSpPr txBox="1"/>
          <p:nvPr/>
        </p:nvSpPr>
        <p:spPr>
          <a:xfrm>
            <a:off x="6463451" y="2888250"/>
            <a:ext cx="4201155" cy="2959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90000"/>
              </a:lnSpc>
              <a:spcBef>
                <a:spcPts val="1000"/>
              </a:spcBef>
              <a:buSzPct val="100000"/>
              <a:buFont typeface="Arial"/>
              <a:buChar char="•"/>
              <a:defRPr sz="1700">
                <a:solidFill>
                  <a:srgbClr val="FFFFFF"/>
                </a:solidFill>
              </a:defRPr>
            </a:pPr>
            <a:r>
              <a:t>Philippine Food and Drug Administration</a:t>
            </a:r>
            <a:endParaRPr sz="2800"/>
          </a:p>
          <a:p>
            <a:pPr marL="685800" lvl="1" indent="-228600">
              <a:lnSpc>
                <a:spcPct val="90000"/>
              </a:lnSpc>
              <a:spcBef>
                <a:spcPts val="500"/>
              </a:spcBef>
              <a:buSzPct val="100000"/>
              <a:buFont typeface="Arial"/>
              <a:buChar char="•"/>
              <a:defRPr sz="1700">
                <a:solidFill>
                  <a:srgbClr val="FFFFFF"/>
                </a:solidFill>
              </a:defRPr>
            </a:pPr>
            <a:r>
              <a:t>Concern is the effectivity of medical devices that are intended to be sold or marketed within the Philippine Economy</a:t>
            </a:r>
            <a:endParaRPr sz="2400"/>
          </a:p>
          <a:p>
            <a:pPr marL="685800" lvl="1" indent="-228600">
              <a:lnSpc>
                <a:spcPct val="90000"/>
              </a:lnSpc>
              <a:spcBef>
                <a:spcPts val="500"/>
              </a:spcBef>
              <a:buSzPct val="100000"/>
              <a:buFont typeface="Arial"/>
              <a:buChar char="•"/>
              <a:defRPr sz="1700">
                <a:solidFill>
                  <a:srgbClr val="FFFFFF"/>
                </a:solidFill>
              </a:defRPr>
            </a:pPr>
            <a:r>
              <a:t>They are primarily concerned with scientific validity of the work done by medical equipment, manufacture of the item, after sales market support and surveillance as well as recalls.</a:t>
            </a:r>
          </a:p>
        </p:txBody>
      </p:sp>
      <p:sp>
        <p:nvSpPr>
          <p:cNvPr id="1069" name="TextBox 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defRPr>
            </a:lvl1pPr>
          </a:lstStyle>
          <a:p>
            <a:r>
              <a:t>For IECEP AGM 2022 by V. Dupo, ECE from IBEHT DLSU</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Rectangle 5"/>
          <p:cNvSpPr/>
          <p:nvPr/>
        </p:nvSpPr>
        <p:spPr>
          <a:xfrm>
            <a:off x="5314355" y="1720644"/>
            <a:ext cx="816943" cy="2546556"/>
          </a:xfrm>
          <a:prstGeom prst="rect">
            <a:avLst/>
          </a:prstGeom>
          <a:gradFill>
            <a:gsLst>
              <a:gs pos="0">
                <a:srgbClr val="80B860">
                  <a:alpha val="5000"/>
                </a:srgbClr>
              </a:gs>
              <a:gs pos="50000">
                <a:srgbClr val="6FB242"/>
              </a:gs>
              <a:gs pos="100000">
                <a:srgbClr val="61A236"/>
              </a:gs>
            </a:gsLst>
            <a:lin ang="5400000"/>
          </a:gradFill>
          <a:ln w="12700">
            <a:solidFill>
              <a:srgbClr val="32538F"/>
            </a:solidFill>
            <a:miter/>
          </a:ln>
        </p:spPr>
        <p:txBody>
          <a:bodyPr lIns="45719" rIns="45719" anchor="ctr"/>
          <a:lstStyle/>
          <a:p>
            <a:pPr algn="ctr">
              <a:defRPr>
                <a:solidFill>
                  <a:srgbClr val="FFFFFF"/>
                </a:solidFill>
              </a:defRPr>
            </a:pPr>
            <a:endParaRPr/>
          </a:p>
        </p:txBody>
      </p:sp>
      <p:sp>
        <p:nvSpPr>
          <p:cNvPr id="1072" name="Title 1"/>
          <p:cNvSpPr txBox="1">
            <a:spLocks noGrp="1"/>
          </p:cNvSpPr>
          <p:nvPr>
            <p:ph type="title"/>
          </p:nvPr>
        </p:nvSpPr>
        <p:spPr>
          <a:xfrm>
            <a:off x="639662" y="-275963"/>
            <a:ext cx="6356608" cy="1843284"/>
          </a:xfrm>
          <a:prstGeom prst="rect">
            <a:avLst/>
          </a:prstGeom>
        </p:spPr>
        <p:txBody>
          <a:bodyPr/>
          <a:lstStyle>
            <a:lvl1pPr>
              <a:defRPr sz="4000"/>
            </a:lvl1pPr>
          </a:lstStyle>
          <a:p>
            <a:r>
              <a:t>Biomedical Engineering Design Process</a:t>
            </a:r>
          </a:p>
        </p:txBody>
      </p:sp>
      <p:pic>
        <p:nvPicPr>
          <p:cNvPr id="1073" name="Picture 6" descr="Picture 6"/>
          <p:cNvPicPr>
            <a:picLocks noChangeAspect="1"/>
          </p:cNvPicPr>
          <p:nvPr/>
        </p:nvPicPr>
        <p:blipFill>
          <a:blip r:embed="rId2"/>
          <a:srcRect l="9514" r="42616" b="2"/>
          <a:stretch>
            <a:fillRect/>
          </a:stretch>
        </p:blipFill>
        <p:spPr>
          <a:xfrm>
            <a:off x="8898193" y="557189"/>
            <a:ext cx="2654144" cy="5571897"/>
          </a:xfrm>
          <a:prstGeom prst="rect">
            <a:avLst/>
          </a:prstGeom>
          <a:ln w="12700">
            <a:miter lim="400000"/>
          </a:ln>
        </p:spPr>
      </p:pic>
      <p:grpSp>
        <p:nvGrpSpPr>
          <p:cNvPr id="1098" name="Content Placeholder 3"/>
          <p:cNvGrpSpPr/>
          <p:nvPr/>
        </p:nvGrpSpPr>
        <p:grpSpPr>
          <a:xfrm>
            <a:off x="1023742" y="1338735"/>
            <a:ext cx="1325167" cy="3728319"/>
            <a:chOff x="0" y="0"/>
            <a:chExt cx="1325166" cy="3728319"/>
          </a:xfrm>
        </p:grpSpPr>
        <p:grpSp>
          <p:nvGrpSpPr>
            <p:cNvPr id="1076" name="Group"/>
            <p:cNvGrpSpPr/>
            <p:nvPr/>
          </p:nvGrpSpPr>
          <p:grpSpPr>
            <a:xfrm>
              <a:off x="0" y="0"/>
              <a:ext cx="1325167" cy="446506"/>
              <a:chOff x="0" y="0"/>
              <a:chExt cx="1325166" cy="446505"/>
            </a:xfrm>
          </p:grpSpPr>
          <p:sp>
            <p:nvSpPr>
              <p:cNvPr id="1074"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75" name="Need for Product / Service"/>
              <p:cNvSpPr txBox="1"/>
              <p:nvPr/>
            </p:nvSpPr>
            <p:spPr>
              <a:xfrm>
                <a:off x="42752" y="59327"/>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Need for Product / Service</a:t>
                </a:r>
              </a:p>
            </p:txBody>
          </p:sp>
        </p:grpSp>
        <p:grpSp>
          <p:nvGrpSpPr>
            <p:cNvPr id="1079" name="Group"/>
            <p:cNvGrpSpPr/>
            <p:nvPr/>
          </p:nvGrpSpPr>
          <p:grpSpPr>
            <a:xfrm>
              <a:off x="0" y="468831"/>
              <a:ext cx="1325167" cy="446506"/>
              <a:chOff x="0" y="0"/>
              <a:chExt cx="1325166" cy="446505"/>
            </a:xfrm>
          </p:grpSpPr>
          <p:sp>
            <p:nvSpPr>
              <p:cNvPr id="1077"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78" name="Problem Definition &amp; Understanding"/>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Problem Definition &amp; Understanding</a:t>
                </a:r>
              </a:p>
            </p:txBody>
          </p:sp>
        </p:grpSp>
        <p:grpSp>
          <p:nvGrpSpPr>
            <p:cNvPr id="1082" name="Group"/>
            <p:cNvGrpSpPr/>
            <p:nvPr/>
          </p:nvGrpSpPr>
          <p:grpSpPr>
            <a:xfrm>
              <a:off x="0" y="937662"/>
              <a:ext cx="1325167" cy="446506"/>
              <a:chOff x="0" y="0"/>
              <a:chExt cx="1325166" cy="446505"/>
            </a:xfrm>
          </p:grpSpPr>
          <p:sp>
            <p:nvSpPr>
              <p:cNvPr id="1080"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81" name="Research Preparation"/>
              <p:cNvSpPr txBox="1"/>
              <p:nvPr/>
            </p:nvSpPr>
            <p:spPr>
              <a:xfrm>
                <a:off x="42752" y="59326"/>
                <a:ext cx="1239662" cy="3278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Research Preparation</a:t>
                </a:r>
              </a:p>
            </p:txBody>
          </p:sp>
        </p:grpSp>
        <p:grpSp>
          <p:nvGrpSpPr>
            <p:cNvPr id="1085" name="Group"/>
            <p:cNvGrpSpPr/>
            <p:nvPr/>
          </p:nvGrpSpPr>
          <p:grpSpPr>
            <a:xfrm>
              <a:off x="0" y="1406492"/>
              <a:ext cx="1325167" cy="446506"/>
              <a:chOff x="0" y="0"/>
              <a:chExt cx="1325166" cy="446505"/>
            </a:xfrm>
          </p:grpSpPr>
          <p:sp>
            <p:nvSpPr>
              <p:cNvPr id="1083" name="Rounded Rectangle"/>
              <p:cNvSpPr/>
              <p:nvPr/>
            </p:nvSpPr>
            <p:spPr>
              <a:xfrm>
                <a:off x="0" y="0"/>
                <a:ext cx="1325167" cy="446506"/>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84" name="Conceptual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Conceptualization</a:t>
                </a:r>
              </a:p>
            </p:txBody>
          </p:sp>
        </p:grpSp>
        <p:grpSp>
          <p:nvGrpSpPr>
            <p:cNvPr id="1088" name="Group"/>
            <p:cNvGrpSpPr/>
            <p:nvPr/>
          </p:nvGrpSpPr>
          <p:grpSpPr>
            <a:xfrm>
              <a:off x="0" y="1875322"/>
              <a:ext cx="1325167" cy="446506"/>
              <a:chOff x="0" y="0"/>
              <a:chExt cx="1325166" cy="446505"/>
            </a:xfrm>
          </p:grpSpPr>
          <p:sp>
            <p:nvSpPr>
              <p:cNvPr id="1086" name="Rounded Rectangle"/>
              <p:cNvSpPr/>
              <p:nvPr/>
            </p:nvSpPr>
            <p:spPr>
              <a:xfrm>
                <a:off x="0" y="0"/>
                <a:ext cx="1325167" cy="446506"/>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87" name="Synthesis"/>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Synthesis</a:t>
                </a:r>
              </a:p>
            </p:txBody>
          </p:sp>
        </p:grpSp>
        <p:grpSp>
          <p:nvGrpSpPr>
            <p:cNvPr id="1091" name="Group"/>
            <p:cNvGrpSpPr/>
            <p:nvPr/>
          </p:nvGrpSpPr>
          <p:grpSpPr>
            <a:xfrm>
              <a:off x="0" y="2344152"/>
              <a:ext cx="1325167" cy="446506"/>
              <a:chOff x="0" y="0"/>
              <a:chExt cx="1325166" cy="446505"/>
            </a:xfrm>
          </p:grpSpPr>
          <p:sp>
            <p:nvSpPr>
              <p:cNvPr id="1089" name="Rounded Rectangle"/>
              <p:cNvSpPr/>
              <p:nvPr/>
            </p:nvSpPr>
            <p:spPr>
              <a:xfrm>
                <a:off x="0" y="0"/>
                <a:ext cx="1325167" cy="44650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90" name="Evalu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Evaluation</a:t>
                </a:r>
              </a:p>
            </p:txBody>
          </p:sp>
        </p:grpSp>
        <p:grpSp>
          <p:nvGrpSpPr>
            <p:cNvPr id="1094" name="Group"/>
            <p:cNvGrpSpPr/>
            <p:nvPr/>
          </p:nvGrpSpPr>
          <p:grpSpPr>
            <a:xfrm>
              <a:off x="0" y="2812983"/>
              <a:ext cx="1325167" cy="446506"/>
              <a:chOff x="0" y="0"/>
              <a:chExt cx="1325166" cy="446505"/>
            </a:xfrm>
          </p:grpSpPr>
          <p:sp>
            <p:nvSpPr>
              <p:cNvPr id="1092" name="Rounded Rectangle"/>
              <p:cNvSpPr/>
              <p:nvPr/>
            </p:nvSpPr>
            <p:spPr>
              <a:xfrm>
                <a:off x="0" y="0"/>
                <a:ext cx="1325167" cy="446506"/>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93" name="Optimiz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Optimization</a:t>
                </a:r>
              </a:p>
            </p:txBody>
          </p:sp>
        </p:grpSp>
        <p:grpSp>
          <p:nvGrpSpPr>
            <p:cNvPr id="1097" name="Group"/>
            <p:cNvGrpSpPr/>
            <p:nvPr/>
          </p:nvGrpSpPr>
          <p:grpSpPr>
            <a:xfrm>
              <a:off x="0" y="3281814"/>
              <a:ext cx="1325167" cy="446506"/>
              <a:chOff x="0" y="0"/>
              <a:chExt cx="1325166" cy="446505"/>
            </a:xfrm>
          </p:grpSpPr>
          <p:sp>
            <p:nvSpPr>
              <p:cNvPr id="1095" name="Rounded Rectangle"/>
              <p:cNvSpPr/>
              <p:nvPr/>
            </p:nvSpPr>
            <p:spPr>
              <a:xfrm>
                <a:off x="0" y="0"/>
                <a:ext cx="1325167" cy="446506"/>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1100"/>
                  </a:spcBef>
                  <a:defRPr sz="2800">
                    <a:solidFill>
                      <a:srgbClr val="FFFFFF"/>
                    </a:solidFill>
                  </a:defRPr>
                </a:pPr>
                <a:endParaRPr/>
              </a:p>
            </p:txBody>
          </p:sp>
          <p:sp>
            <p:nvSpPr>
              <p:cNvPr id="1096" name="Presentation"/>
              <p:cNvSpPr txBox="1"/>
              <p:nvPr/>
            </p:nvSpPr>
            <p:spPr>
              <a:xfrm>
                <a:off x="42752" y="135163"/>
                <a:ext cx="1239662"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Presentation</a:t>
                </a:r>
              </a:p>
            </p:txBody>
          </p:sp>
        </p:grpSp>
      </p:grpSp>
      <p:grpSp>
        <p:nvGrpSpPr>
          <p:cNvPr id="1117" name="Content Placeholder 3"/>
          <p:cNvGrpSpPr/>
          <p:nvPr/>
        </p:nvGrpSpPr>
        <p:grpSpPr>
          <a:xfrm>
            <a:off x="3108461" y="1339304"/>
            <a:ext cx="2058251" cy="3727179"/>
            <a:chOff x="0" y="0"/>
            <a:chExt cx="2058250" cy="3727176"/>
          </a:xfrm>
        </p:grpSpPr>
        <p:grpSp>
          <p:nvGrpSpPr>
            <p:cNvPr id="1101" name="Group"/>
            <p:cNvGrpSpPr/>
            <p:nvPr/>
          </p:nvGrpSpPr>
          <p:grpSpPr>
            <a:xfrm>
              <a:off x="0" y="0"/>
              <a:ext cx="2056241" cy="1435596"/>
              <a:chOff x="0" y="0"/>
              <a:chExt cx="2056240" cy="1435595"/>
            </a:xfrm>
          </p:grpSpPr>
          <p:sp>
            <p:nvSpPr>
              <p:cNvPr id="1099" name="Rounded Rectangle"/>
              <p:cNvSpPr/>
              <p:nvPr/>
            </p:nvSpPr>
            <p:spPr>
              <a:xfrm>
                <a:off x="0" y="0"/>
                <a:ext cx="2056241" cy="1435596"/>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FFFFFF"/>
                    </a:solidFill>
                  </a:defRPr>
                </a:pPr>
                <a:endParaRPr/>
              </a:p>
            </p:txBody>
          </p:sp>
          <p:sp>
            <p:nvSpPr>
              <p:cNvPr id="1100" name="Assessment of Needs for the National Health / Research Goals &amp; Funding Sources"/>
              <p:cNvSpPr txBox="1"/>
              <p:nvPr/>
            </p:nvSpPr>
            <p:spPr>
              <a:xfrm>
                <a:off x="102465" y="86297"/>
                <a:ext cx="1851311" cy="1263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700"/>
                  </a:spcBef>
                  <a:defRPr sz="1700">
                    <a:solidFill>
                      <a:srgbClr val="FFFFFF"/>
                    </a:solidFill>
                  </a:defRPr>
                </a:lvl1pPr>
              </a:lstStyle>
              <a:p>
                <a:r>
                  <a:t>Assessment of Needs for the National Health / Research Goals &amp; Funding Sources</a:t>
                </a:r>
              </a:p>
            </p:txBody>
          </p:sp>
        </p:grpSp>
        <p:grpSp>
          <p:nvGrpSpPr>
            <p:cNvPr id="1104" name="Group"/>
            <p:cNvGrpSpPr/>
            <p:nvPr/>
          </p:nvGrpSpPr>
          <p:grpSpPr>
            <a:xfrm>
              <a:off x="0" y="1457420"/>
              <a:ext cx="2058251" cy="436492"/>
              <a:chOff x="0" y="0"/>
              <a:chExt cx="2058250" cy="436490"/>
            </a:xfrm>
          </p:grpSpPr>
          <p:sp>
            <p:nvSpPr>
              <p:cNvPr id="1102" name="Rounded Rectangle"/>
              <p:cNvSpPr/>
              <p:nvPr/>
            </p:nvSpPr>
            <p:spPr>
              <a:xfrm>
                <a:off x="0" y="0"/>
                <a:ext cx="2058251" cy="436491"/>
              </a:xfrm>
              <a:prstGeom prst="roundRect">
                <a:avLst>
                  <a:gd name="adj" fmla="val 16667"/>
                </a:avLst>
              </a:prstGeom>
              <a:gradFill flip="none" rotWithShape="1">
                <a:gsLst>
                  <a:gs pos="0">
                    <a:srgbClr val="70A6DB"/>
                  </a:gs>
                  <a:gs pos="50000">
                    <a:srgbClr val="559BDB"/>
                  </a:gs>
                  <a:gs pos="100000">
                    <a:srgbClr val="448AC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103" name="Standards, Regulation and Physiological Factors"/>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Standards, Regulation and Physiological Factors</a:t>
                </a:r>
              </a:p>
            </p:txBody>
          </p:sp>
        </p:grpSp>
        <p:grpSp>
          <p:nvGrpSpPr>
            <p:cNvPr id="1107" name="Group"/>
            <p:cNvGrpSpPr/>
            <p:nvPr/>
          </p:nvGrpSpPr>
          <p:grpSpPr>
            <a:xfrm>
              <a:off x="0" y="1915736"/>
              <a:ext cx="2058251" cy="436492"/>
              <a:chOff x="0" y="0"/>
              <a:chExt cx="2058250" cy="436490"/>
            </a:xfrm>
          </p:grpSpPr>
          <p:sp>
            <p:nvSpPr>
              <p:cNvPr id="1105" name="Rounded Rectangle"/>
              <p:cNvSpPr/>
              <p:nvPr/>
            </p:nvSpPr>
            <p:spPr>
              <a:xfrm>
                <a:off x="0" y="0"/>
                <a:ext cx="2058251" cy="436491"/>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106" name="Supply Chain Consideration"/>
              <p:cNvSpPr txBox="1"/>
              <p:nvPr/>
            </p:nvSpPr>
            <p:spPr>
              <a:xfrm>
                <a:off x="42263" y="127167"/>
                <a:ext cx="1973725" cy="182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88950">
                  <a:lnSpc>
                    <a:spcPct val="90000"/>
                  </a:lnSpc>
                  <a:spcBef>
                    <a:spcPts val="400"/>
                  </a:spcBef>
                  <a:defRPr sz="1100">
                    <a:solidFill>
                      <a:srgbClr val="FFFFFF"/>
                    </a:solidFill>
                  </a:defRPr>
                </a:pPr>
                <a:r>
                  <a:t>Supply</a:t>
                </a:r>
                <a:r>
                  <a:rPr sz="1000"/>
                  <a:t> Chain Consideration</a:t>
                </a:r>
              </a:p>
            </p:txBody>
          </p:sp>
        </p:grpSp>
        <p:grpSp>
          <p:nvGrpSpPr>
            <p:cNvPr id="1110" name="Group"/>
            <p:cNvGrpSpPr/>
            <p:nvPr/>
          </p:nvGrpSpPr>
          <p:grpSpPr>
            <a:xfrm>
              <a:off x="0" y="2374052"/>
              <a:ext cx="2058251" cy="436492"/>
              <a:chOff x="0" y="0"/>
              <a:chExt cx="2058250" cy="436490"/>
            </a:xfrm>
          </p:grpSpPr>
          <p:sp>
            <p:nvSpPr>
              <p:cNvPr id="1108" name="Rounded Rectangle"/>
              <p:cNvSpPr/>
              <p:nvPr/>
            </p:nvSpPr>
            <p:spPr>
              <a:xfrm>
                <a:off x="0" y="0"/>
                <a:ext cx="2058251" cy="436491"/>
              </a:xfrm>
              <a:prstGeom prst="roundRect">
                <a:avLst>
                  <a:gd name="adj" fmla="val 16667"/>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44500">
                  <a:lnSpc>
                    <a:spcPct val="90000"/>
                  </a:lnSpc>
                  <a:spcBef>
                    <a:spcPts val="700"/>
                  </a:spcBef>
                  <a:defRPr>
                    <a:solidFill>
                      <a:srgbClr val="FFFFFF"/>
                    </a:solidFill>
                  </a:defRPr>
                </a:pPr>
                <a:endParaRPr/>
              </a:p>
            </p:txBody>
          </p:sp>
          <p:sp>
            <p:nvSpPr>
              <p:cNvPr id="1109" name="Access to Equipment and Service Providers"/>
              <p:cNvSpPr txBox="1"/>
              <p:nvPr/>
            </p:nvSpPr>
            <p:spPr>
              <a:xfrm>
                <a:off x="42263" y="54460"/>
                <a:ext cx="1973725" cy="327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ctr" defTabSz="444500">
                  <a:lnSpc>
                    <a:spcPct val="90000"/>
                  </a:lnSpc>
                  <a:spcBef>
                    <a:spcPts val="400"/>
                  </a:spcBef>
                  <a:defRPr sz="1000">
                    <a:solidFill>
                      <a:srgbClr val="FFFFFF"/>
                    </a:solidFill>
                  </a:defRPr>
                </a:pPr>
                <a:r>
                  <a:t>Access to Equipment and Service </a:t>
                </a:r>
                <a:r>
                  <a:rPr sz="1100"/>
                  <a:t>Providers</a:t>
                </a:r>
              </a:p>
            </p:txBody>
          </p:sp>
        </p:grpSp>
        <p:grpSp>
          <p:nvGrpSpPr>
            <p:cNvPr id="1113" name="Group"/>
            <p:cNvGrpSpPr/>
            <p:nvPr/>
          </p:nvGrpSpPr>
          <p:grpSpPr>
            <a:xfrm>
              <a:off x="0" y="2832369"/>
              <a:ext cx="2058251" cy="436492"/>
              <a:chOff x="0" y="0"/>
              <a:chExt cx="2058250" cy="436490"/>
            </a:xfrm>
          </p:grpSpPr>
          <p:sp>
            <p:nvSpPr>
              <p:cNvPr id="1111" name="Rounded Rectangle"/>
              <p:cNvSpPr/>
              <p:nvPr/>
            </p:nvSpPr>
            <p:spPr>
              <a:xfrm>
                <a:off x="0" y="0"/>
                <a:ext cx="2058251" cy="436491"/>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112" name="Value Engineering"/>
              <p:cNvSpPr txBox="1"/>
              <p:nvPr/>
            </p:nvSpPr>
            <p:spPr>
              <a:xfrm>
                <a:off x="42263" y="130156"/>
                <a:ext cx="1973725" cy="176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Value Engineering</a:t>
                </a:r>
              </a:p>
            </p:txBody>
          </p:sp>
        </p:grpSp>
        <p:grpSp>
          <p:nvGrpSpPr>
            <p:cNvPr id="1116" name="Group"/>
            <p:cNvGrpSpPr/>
            <p:nvPr/>
          </p:nvGrpSpPr>
          <p:grpSpPr>
            <a:xfrm>
              <a:off x="0" y="3290685"/>
              <a:ext cx="2058251" cy="436492"/>
              <a:chOff x="0" y="0"/>
              <a:chExt cx="2058250" cy="436490"/>
            </a:xfrm>
          </p:grpSpPr>
          <p:sp>
            <p:nvSpPr>
              <p:cNvPr id="1114" name="Rounded Rectangle"/>
              <p:cNvSpPr/>
              <p:nvPr/>
            </p:nvSpPr>
            <p:spPr>
              <a:xfrm>
                <a:off x="0" y="0"/>
                <a:ext cx="2058251" cy="436491"/>
              </a:xfrm>
              <a:prstGeom prst="roundRect">
                <a:avLst>
                  <a:gd name="adj" fmla="val 16667"/>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endParaRPr/>
              </a:p>
            </p:txBody>
          </p:sp>
          <p:sp>
            <p:nvSpPr>
              <p:cNvPr id="1115" name="Device Certification and Registration"/>
              <p:cNvSpPr txBox="1"/>
              <p:nvPr/>
            </p:nvSpPr>
            <p:spPr>
              <a:xfrm>
                <a:off x="42263" y="54320"/>
                <a:ext cx="1973725" cy="327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lgn="ctr" defTabSz="488950">
                  <a:lnSpc>
                    <a:spcPct val="90000"/>
                  </a:lnSpc>
                  <a:spcBef>
                    <a:spcPts val="400"/>
                  </a:spcBef>
                  <a:defRPr sz="1100">
                    <a:solidFill>
                      <a:srgbClr val="FFFFFF"/>
                    </a:solidFill>
                  </a:defRPr>
                </a:lvl1pPr>
              </a:lstStyle>
              <a:p>
                <a:r>
                  <a:t>Device Certification and Registration</a:t>
                </a:r>
              </a:p>
            </p:txBody>
          </p:sp>
        </p:grpSp>
      </p:grpSp>
      <p:sp>
        <p:nvSpPr>
          <p:cNvPr id="1118" name="Freeform: Shape 8"/>
          <p:cNvSpPr/>
          <p:nvPr/>
        </p:nvSpPr>
        <p:spPr>
          <a:xfrm>
            <a:off x="2389239" y="2959510"/>
            <a:ext cx="393387" cy="1415846"/>
          </a:xfrm>
          <a:custGeom>
            <a:avLst/>
            <a:gdLst/>
            <a:ahLst/>
            <a:cxnLst>
              <a:cxn ang="0">
                <a:pos x="wd2" y="hd2"/>
              </a:cxn>
              <a:cxn ang="5400000">
                <a:pos x="wd2" y="hd2"/>
              </a:cxn>
              <a:cxn ang="10800000">
                <a:pos x="wd2" y="hd2"/>
              </a:cxn>
              <a:cxn ang="16200000">
                <a:pos x="wd2" y="hd2"/>
              </a:cxn>
            </a:cxnLst>
            <a:rect l="0" t="0" r="r" b="b"/>
            <a:pathLst>
              <a:path w="21339" h="21600" extrusionOk="0">
                <a:moveTo>
                  <a:pt x="1600" y="21600"/>
                </a:moveTo>
                <a:cubicBezTo>
                  <a:pt x="11600" y="17437"/>
                  <a:pt x="21600" y="13275"/>
                  <a:pt x="21333" y="9675"/>
                </a:cubicBezTo>
                <a:cubicBezTo>
                  <a:pt x="21067" y="6075"/>
                  <a:pt x="3556" y="1575"/>
                  <a:pt x="0" y="0"/>
                </a:cubicBezTo>
              </a:path>
            </a:pathLst>
          </a:custGeom>
          <a:ln w="12700">
            <a:solidFill>
              <a:srgbClr val="32538F"/>
            </a:solidFill>
            <a:miter/>
            <a:tailEnd type="triangle"/>
          </a:ln>
        </p:spPr>
        <p:txBody>
          <a:bodyPr lIns="45719" rIns="45719" anchor="ctr"/>
          <a:lstStyle/>
          <a:p>
            <a:pPr algn="ctr">
              <a:defRPr>
                <a:solidFill>
                  <a:srgbClr val="FFFFFF"/>
                </a:solidFill>
              </a:defRPr>
            </a:pPr>
            <a:endParaRPr/>
          </a:p>
        </p:txBody>
      </p:sp>
      <p:grpSp>
        <p:nvGrpSpPr>
          <p:cNvPr id="1125" name="Group 12"/>
          <p:cNvGrpSpPr/>
          <p:nvPr/>
        </p:nvGrpSpPr>
        <p:grpSpPr>
          <a:xfrm>
            <a:off x="5314356" y="1824147"/>
            <a:ext cx="781644" cy="2314439"/>
            <a:chOff x="0" y="0"/>
            <a:chExt cx="781643" cy="2314437"/>
          </a:xfrm>
        </p:grpSpPr>
        <p:grpSp>
          <p:nvGrpSpPr>
            <p:cNvPr id="1121" name="Group 10"/>
            <p:cNvGrpSpPr/>
            <p:nvPr/>
          </p:nvGrpSpPr>
          <p:grpSpPr>
            <a:xfrm>
              <a:off x="-1" y="0"/>
              <a:ext cx="422791" cy="1843286"/>
              <a:chOff x="0" y="0"/>
              <a:chExt cx="422790" cy="1843284"/>
            </a:xfrm>
          </p:grpSpPr>
          <p:sp>
            <p:nvSpPr>
              <p:cNvPr id="1119" name="Rectangle: Rounded Corners 11"/>
              <p:cNvSpPr/>
              <p:nvPr/>
            </p:nvSpPr>
            <p:spPr>
              <a:xfrm rot="5400000">
                <a:off x="-710248" y="710247"/>
                <a:ext cx="1843286" cy="422791"/>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20" name="Rectangle: Rounded Corners 4"/>
              <p:cNvSpPr txBox="1"/>
              <p:nvPr/>
            </p:nvSpPr>
            <p:spPr>
              <a:xfrm rot="5400000">
                <a:off x="-615040" y="822123"/>
                <a:ext cx="1652871" cy="19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Preparing for Clinical Trials</a:t>
                </a:r>
              </a:p>
            </p:txBody>
          </p:sp>
        </p:grpSp>
        <p:grpSp>
          <p:nvGrpSpPr>
            <p:cNvPr id="1124" name="Group 15"/>
            <p:cNvGrpSpPr/>
            <p:nvPr/>
          </p:nvGrpSpPr>
          <p:grpSpPr>
            <a:xfrm>
              <a:off x="44220" y="1891648"/>
              <a:ext cx="737423" cy="422791"/>
              <a:chOff x="0" y="0"/>
              <a:chExt cx="737421" cy="422789"/>
            </a:xfrm>
          </p:grpSpPr>
          <p:sp>
            <p:nvSpPr>
              <p:cNvPr id="1122" name="Rectangle: Rounded Corners 16"/>
              <p:cNvSpPr/>
              <p:nvPr/>
            </p:nvSpPr>
            <p:spPr>
              <a:xfrm>
                <a:off x="0" y="0"/>
                <a:ext cx="737422" cy="422790"/>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23" name="Rectangle: Rounded Corners 4"/>
              <p:cNvSpPr txBox="1"/>
              <p:nvPr/>
            </p:nvSpPr>
            <p:spPr>
              <a:xfrm>
                <a:off x="57517" y="36039"/>
                <a:ext cx="622387" cy="3507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Technical Study</a:t>
                </a:r>
              </a:p>
            </p:txBody>
          </p:sp>
        </p:grpSp>
      </p:grpSp>
      <p:grpSp>
        <p:nvGrpSpPr>
          <p:cNvPr id="1130" name="Group 18"/>
          <p:cNvGrpSpPr/>
          <p:nvPr/>
        </p:nvGrpSpPr>
        <p:grpSpPr>
          <a:xfrm>
            <a:off x="6157903" y="3736433"/>
            <a:ext cx="737423" cy="422791"/>
            <a:chOff x="0" y="0"/>
            <a:chExt cx="737421" cy="422789"/>
          </a:xfrm>
        </p:grpSpPr>
        <p:sp>
          <p:nvSpPr>
            <p:cNvPr id="1126" name="Rectangle: Rounded Corners 19"/>
            <p:cNvSpPr/>
            <p:nvPr/>
          </p:nvSpPr>
          <p:spPr>
            <a:xfrm>
              <a:off x="0" y="0"/>
              <a:ext cx="737422" cy="422790"/>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endParaRPr/>
            </a:p>
          </p:txBody>
        </p:sp>
        <p:grpSp>
          <p:nvGrpSpPr>
            <p:cNvPr id="1129" name="Rectangle: Rounded Corners 4"/>
            <p:cNvGrpSpPr/>
            <p:nvPr/>
          </p:nvGrpSpPr>
          <p:grpSpPr>
            <a:xfrm>
              <a:off x="25132" y="20638"/>
              <a:ext cx="687157" cy="381513"/>
              <a:chOff x="0" y="0"/>
              <a:chExt cx="687156" cy="381512"/>
            </a:xfrm>
          </p:grpSpPr>
          <p:sp>
            <p:nvSpPr>
              <p:cNvPr id="1127" name="Rectangle"/>
              <p:cNvSpPr/>
              <p:nvPr/>
            </p:nvSpPr>
            <p:spPr>
              <a:xfrm>
                <a:off x="-1" y="-1"/>
                <a:ext cx="687158" cy="381514"/>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128" name="Animal…"/>
              <p:cNvSpPr txBox="1"/>
              <p:nvPr/>
            </p:nvSpPr>
            <p:spPr>
              <a:xfrm>
                <a:off x="20954" y="20117"/>
                <a:ext cx="645248" cy="3412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defRPr sz="1100">
                    <a:solidFill>
                      <a:srgbClr val="FFFFFF"/>
                    </a:solidFill>
                  </a:defRPr>
                </a:pPr>
                <a:r>
                  <a:t>Animal</a:t>
                </a:r>
              </a:p>
              <a:p>
                <a:pPr>
                  <a:defRPr sz="1100">
                    <a:solidFill>
                      <a:srgbClr val="FFFFFF"/>
                    </a:solidFill>
                  </a:defRPr>
                </a:pPr>
                <a:r>
                  <a:t>Study</a:t>
                </a:r>
              </a:p>
            </p:txBody>
          </p:sp>
        </p:grpSp>
      </p:grpSp>
      <p:grpSp>
        <p:nvGrpSpPr>
          <p:cNvPr id="1135" name="Group 21"/>
          <p:cNvGrpSpPr/>
          <p:nvPr/>
        </p:nvGrpSpPr>
        <p:grpSpPr>
          <a:xfrm>
            <a:off x="6957230" y="3736433"/>
            <a:ext cx="737423" cy="422791"/>
            <a:chOff x="0" y="0"/>
            <a:chExt cx="737421" cy="422789"/>
          </a:xfrm>
        </p:grpSpPr>
        <p:sp>
          <p:nvSpPr>
            <p:cNvPr id="1131" name="Rectangle: Rounded Corners 22"/>
            <p:cNvSpPr/>
            <p:nvPr/>
          </p:nvSpPr>
          <p:spPr>
            <a:xfrm>
              <a:off x="0" y="0"/>
              <a:ext cx="737422" cy="422790"/>
            </a:xfrm>
            <a:prstGeom prst="roundRect">
              <a:avLst>
                <a:gd name="adj" fmla="val 16667"/>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endParaRPr/>
            </a:p>
          </p:txBody>
        </p:sp>
        <p:grpSp>
          <p:nvGrpSpPr>
            <p:cNvPr id="1134" name="Rectangle: Rounded Corners 4"/>
            <p:cNvGrpSpPr/>
            <p:nvPr/>
          </p:nvGrpSpPr>
          <p:grpSpPr>
            <a:xfrm>
              <a:off x="25132" y="16757"/>
              <a:ext cx="687157" cy="389276"/>
              <a:chOff x="0" y="0"/>
              <a:chExt cx="687156" cy="389274"/>
            </a:xfrm>
          </p:grpSpPr>
          <p:sp>
            <p:nvSpPr>
              <p:cNvPr id="1132" name="Rectangle"/>
              <p:cNvSpPr/>
              <p:nvPr/>
            </p:nvSpPr>
            <p:spPr>
              <a:xfrm>
                <a:off x="0" y="3881"/>
                <a:ext cx="687157" cy="381513"/>
              </a:xfrm>
              <a:prstGeom prst="rect">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endParaRPr/>
              </a:p>
            </p:txBody>
          </p:sp>
          <p:sp>
            <p:nvSpPr>
              <p:cNvPr id="1133" name="Human…"/>
              <p:cNvSpPr txBox="1"/>
              <p:nvPr/>
            </p:nvSpPr>
            <p:spPr>
              <a:xfrm>
                <a:off x="20954" y="-1"/>
                <a:ext cx="645248" cy="389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defRPr sz="1200"/>
                </a:pPr>
                <a:r>
                  <a:t>Human</a:t>
                </a:r>
              </a:p>
              <a:p>
                <a:pPr>
                  <a:defRPr sz="1200"/>
                </a:pPr>
                <a:r>
                  <a:t>Study</a:t>
                </a:r>
              </a:p>
            </p:txBody>
          </p:sp>
        </p:grpSp>
      </p:grpSp>
      <p:grpSp>
        <p:nvGrpSpPr>
          <p:cNvPr id="1140" name="Group 24"/>
          <p:cNvGrpSpPr/>
          <p:nvPr/>
        </p:nvGrpSpPr>
        <p:grpSpPr>
          <a:xfrm>
            <a:off x="7016907" y="1824147"/>
            <a:ext cx="422791" cy="1843286"/>
            <a:chOff x="0" y="0"/>
            <a:chExt cx="422789" cy="1843284"/>
          </a:xfrm>
        </p:grpSpPr>
        <p:sp>
          <p:nvSpPr>
            <p:cNvPr id="1136" name="Rectangle: Rounded Corners 25"/>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grpSp>
          <p:nvGrpSpPr>
            <p:cNvPr id="1139" name="Rectangle: Rounded Corners 4"/>
            <p:cNvGrpSpPr/>
            <p:nvPr/>
          </p:nvGrpSpPr>
          <p:grpSpPr>
            <a:xfrm>
              <a:off x="20639" y="62821"/>
              <a:ext cx="381513" cy="1717642"/>
              <a:chOff x="0" y="0"/>
              <a:chExt cx="381512" cy="1717640"/>
            </a:xfrm>
          </p:grpSpPr>
          <p:sp>
            <p:nvSpPr>
              <p:cNvPr id="1137" name="Rectangle"/>
              <p:cNvSpPr/>
              <p:nvPr/>
            </p:nvSpPr>
            <p:spPr>
              <a:xfrm>
                <a:off x="0" y="0"/>
                <a:ext cx="381513" cy="1717641"/>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sp>
            <p:nvSpPr>
              <p:cNvPr id="1138"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lvl1pPr>
              </a:lstStyle>
              <a:p>
                <a:r>
                  <a:t>Preparing for Clinical Trials</a:t>
                </a:r>
              </a:p>
            </p:txBody>
          </p:sp>
        </p:grpSp>
      </p:grpSp>
      <p:grpSp>
        <p:nvGrpSpPr>
          <p:cNvPr id="1145" name="Group 27"/>
          <p:cNvGrpSpPr/>
          <p:nvPr/>
        </p:nvGrpSpPr>
        <p:grpSpPr>
          <a:xfrm>
            <a:off x="6304616" y="1812683"/>
            <a:ext cx="422791" cy="1843286"/>
            <a:chOff x="0" y="0"/>
            <a:chExt cx="422789" cy="1843284"/>
          </a:xfrm>
        </p:grpSpPr>
        <p:sp>
          <p:nvSpPr>
            <p:cNvPr id="1141" name="Rectangle: Rounded Corners 28"/>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grpSp>
          <p:nvGrpSpPr>
            <p:cNvPr id="1144" name="Rectangle: Rounded Corners 4"/>
            <p:cNvGrpSpPr/>
            <p:nvPr/>
          </p:nvGrpSpPr>
          <p:grpSpPr>
            <a:xfrm>
              <a:off x="20639" y="62821"/>
              <a:ext cx="381513" cy="1717642"/>
              <a:chOff x="0" y="0"/>
              <a:chExt cx="381512" cy="1717640"/>
            </a:xfrm>
          </p:grpSpPr>
          <p:sp>
            <p:nvSpPr>
              <p:cNvPr id="1142" name="Rectangle"/>
              <p:cNvSpPr/>
              <p:nvPr/>
            </p:nvSpPr>
            <p:spPr>
              <a:xfrm>
                <a:off x="0" y="0"/>
                <a:ext cx="381513" cy="1717641"/>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endParaRPr/>
              </a:p>
            </p:txBody>
          </p:sp>
          <p:sp>
            <p:nvSpPr>
              <p:cNvPr id="1143"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lvl1pPr>
              </a:lstStyle>
              <a:p>
                <a:r>
                  <a:t>Preparing for Clinical Trials</a:t>
                </a:r>
              </a:p>
            </p:txBody>
          </p:sp>
        </p:grpSp>
      </p:grpSp>
      <p:sp>
        <p:nvSpPr>
          <p:cNvPr id="1146" name="Straight Arrow Connector 9"/>
          <p:cNvSpPr/>
          <p:nvPr/>
        </p:nvSpPr>
        <p:spPr>
          <a:xfrm>
            <a:off x="5686846" y="4267200"/>
            <a:ext cx="1" cy="800003"/>
          </a:xfrm>
          <a:prstGeom prst="line">
            <a:avLst/>
          </a:prstGeom>
          <a:ln w="6350">
            <a:solidFill>
              <a:schemeClr val="accent1"/>
            </a:solidFill>
            <a:miter/>
            <a:tailEnd type="triangle"/>
          </a:ln>
        </p:spPr>
        <p:txBody>
          <a:bodyPr lIns="45719" rIns="45719"/>
          <a:lstStyle/>
          <a:p>
            <a:endParaRPr/>
          </a:p>
        </p:txBody>
      </p:sp>
      <p:sp>
        <p:nvSpPr>
          <p:cNvPr id="1147" name="TextBox 7"/>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Title 9"/>
          <p:cNvSpPr txBox="1">
            <a:spLocks noGrp="1"/>
          </p:cNvSpPr>
          <p:nvPr>
            <p:ph type="title"/>
          </p:nvPr>
        </p:nvSpPr>
        <p:spPr>
          <a:prstGeom prst="rect">
            <a:avLst/>
          </a:prstGeom>
        </p:spPr>
        <p:txBody>
          <a:bodyPr/>
          <a:lstStyle/>
          <a:p>
            <a:endParaRPr/>
          </a:p>
        </p:txBody>
      </p:sp>
      <p:sp>
        <p:nvSpPr>
          <p:cNvPr id="1150" name="Content Placeholder 2"/>
          <p:cNvSpPr txBox="1">
            <a:spLocks noGrp="1"/>
          </p:cNvSpPr>
          <p:nvPr>
            <p:ph type="body" sz="half" idx="1"/>
          </p:nvPr>
        </p:nvSpPr>
        <p:spPr>
          <a:xfrm>
            <a:off x="838200" y="1825625"/>
            <a:ext cx="4451556" cy="4351338"/>
          </a:xfrm>
          <a:prstGeom prst="rect">
            <a:avLst/>
          </a:prstGeom>
        </p:spPr>
        <p:txBody>
          <a:bodyPr/>
          <a:lstStyle/>
          <a:p>
            <a:r>
              <a:t>Personnel Requirement skills and experience for in  House Evaluation Prior to any Third Party Evaluation</a:t>
            </a:r>
          </a:p>
          <a:p>
            <a:pPr marL="685800" lvl="1" indent="-228600">
              <a:spcBef>
                <a:spcPts val="500"/>
              </a:spcBef>
              <a:defRPr sz="2400"/>
            </a:pPr>
            <a:r>
              <a:t>Test Engineer</a:t>
            </a:r>
          </a:p>
          <a:p>
            <a:pPr marL="685800" lvl="1" indent="-228600">
              <a:spcBef>
                <a:spcPts val="500"/>
              </a:spcBef>
              <a:defRPr sz="2400"/>
            </a:pPr>
            <a:r>
              <a:t>Clinical Technology Management </a:t>
            </a:r>
          </a:p>
          <a:p>
            <a:pPr marL="685800" lvl="1" indent="-228600">
              <a:spcBef>
                <a:spcPts val="500"/>
              </a:spcBef>
              <a:defRPr sz="2400"/>
            </a:pPr>
            <a:r>
              <a:t>Safety Officer</a:t>
            </a:r>
          </a:p>
        </p:txBody>
      </p:sp>
      <p:grpSp>
        <p:nvGrpSpPr>
          <p:cNvPr id="1153" name="Group 3"/>
          <p:cNvGrpSpPr/>
          <p:nvPr/>
        </p:nvGrpSpPr>
        <p:grpSpPr>
          <a:xfrm>
            <a:off x="838199" y="365124"/>
            <a:ext cx="6604820" cy="1217869"/>
            <a:chOff x="0" y="0"/>
            <a:chExt cx="6604819" cy="1217868"/>
          </a:xfrm>
        </p:grpSpPr>
        <p:sp>
          <p:nvSpPr>
            <p:cNvPr id="1151" name="Rectangle: Rounded Corners 4"/>
            <p:cNvSpPr/>
            <p:nvPr/>
          </p:nvSpPr>
          <p:spPr>
            <a:xfrm>
              <a:off x="0" y="0"/>
              <a:ext cx="6604820" cy="1217869"/>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52" name="Rectangle: Rounded Corners 4"/>
            <p:cNvSpPr txBox="1"/>
            <p:nvPr/>
          </p:nvSpPr>
          <p:spPr>
            <a:xfrm>
              <a:off x="257487" y="269169"/>
              <a:ext cx="6089845" cy="6795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2000"/>
                </a:spcBef>
                <a:defRPr sz="4800">
                  <a:solidFill>
                    <a:srgbClr val="FFFFFF"/>
                  </a:solidFill>
                </a:defRPr>
              </a:lvl1pPr>
            </a:lstStyle>
            <a:p>
              <a:r>
                <a:t>Technical Study</a:t>
              </a:r>
            </a:p>
          </p:txBody>
        </p:sp>
      </p:grpSp>
      <p:sp>
        <p:nvSpPr>
          <p:cNvPr id="1154" name="Content Placeholder 6"/>
          <p:cNvSpPr txBox="1"/>
          <p:nvPr/>
        </p:nvSpPr>
        <p:spPr>
          <a:xfrm>
            <a:off x="6217920" y="1825625"/>
            <a:ext cx="509016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90000"/>
              </a:lnSpc>
              <a:spcBef>
                <a:spcPts val="1000"/>
              </a:spcBef>
              <a:buSzPct val="100000"/>
              <a:buFont typeface="Arial"/>
              <a:buChar char="•"/>
              <a:defRPr sz="2800"/>
            </a:pPr>
            <a:r>
              <a:t>Orientation for personnel what will be helpful for proper documentation</a:t>
            </a:r>
          </a:p>
          <a:p>
            <a:pPr marL="685800" lvl="1" indent="-228600">
              <a:lnSpc>
                <a:spcPct val="90000"/>
              </a:lnSpc>
              <a:spcBef>
                <a:spcPts val="500"/>
              </a:spcBef>
              <a:buSzPct val="100000"/>
              <a:buFont typeface="Arial"/>
              <a:buChar char="•"/>
              <a:defRPr sz="2400"/>
            </a:pPr>
            <a:r>
              <a:t>Medical Device Development Record</a:t>
            </a:r>
          </a:p>
          <a:p>
            <a:pPr marL="685800" lvl="1" indent="-228600">
              <a:lnSpc>
                <a:spcPct val="90000"/>
              </a:lnSpc>
              <a:spcBef>
                <a:spcPts val="500"/>
              </a:spcBef>
              <a:buSzPct val="100000"/>
              <a:buFont typeface="Arial"/>
              <a:buChar char="•"/>
              <a:defRPr sz="2400"/>
            </a:pPr>
            <a:r>
              <a:t>Life Cycle Analysis </a:t>
            </a:r>
          </a:p>
          <a:p>
            <a:pPr marL="1143000" lvl="2" indent="-228600">
              <a:lnSpc>
                <a:spcPct val="90000"/>
              </a:lnSpc>
              <a:spcBef>
                <a:spcPts val="500"/>
              </a:spcBef>
              <a:buSzPct val="100000"/>
              <a:buFont typeface="Arial"/>
              <a:buChar char="•"/>
              <a:defRPr sz="2000"/>
            </a:pPr>
            <a:r>
              <a:t>Pollution Control Training</a:t>
            </a:r>
          </a:p>
          <a:p>
            <a:pPr marL="685800" lvl="1" indent="-228600">
              <a:lnSpc>
                <a:spcPct val="90000"/>
              </a:lnSpc>
              <a:spcBef>
                <a:spcPts val="500"/>
              </a:spcBef>
              <a:buSzPct val="100000"/>
              <a:buFont typeface="Arial"/>
              <a:buChar char="•"/>
              <a:defRPr sz="2400"/>
            </a:pPr>
            <a:r>
              <a:t>Patent Clerk Training</a:t>
            </a:r>
          </a:p>
          <a:p>
            <a:pPr marL="685800" lvl="1" indent="-228600">
              <a:lnSpc>
                <a:spcPct val="90000"/>
              </a:lnSpc>
              <a:spcBef>
                <a:spcPts val="500"/>
              </a:spcBef>
              <a:buSzPct val="100000"/>
              <a:buFont typeface="Arial"/>
              <a:buChar char="•"/>
              <a:defRPr sz="2400"/>
            </a:pPr>
            <a:r>
              <a:t>Materials Compatibility</a:t>
            </a:r>
          </a:p>
        </p:txBody>
      </p:sp>
      <p:sp>
        <p:nvSpPr>
          <p:cNvPr id="1155"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Title 9"/>
          <p:cNvSpPr txBox="1">
            <a:spLocks noGrp="1"/>
          </p:cNvSpPr>
          <p:nvPr>
            <p:ph type="title"/>
          </p:nvPr>
        </p:nvSpPr>
        <p:spPr>
          <a:prstGeom prst="rect">
            <a:avLst/>
          </a:prstGeom>
        </p:spPr>
        <p:txBody>
          <a:bodyPr/>
          <a:lstStyle/>
          <a:p>
            <a:endParaRPr/>
          </a:p>
        </p:txBody>
      </p:sp>
      <p:sp>
        <p:nvSpPr>
          <p:cNvPr id="1158" name="Content Placeholder 2"/>
          <p:cNvSpPr txBox="1">
            <a:spLocks noGrp="1"/>
          </p:cNvSpPr>
          <p:nvPr>
            <p:ph type="body" sz="half" idx="1"/>
          </p:nvPr>
        </p:nvSpPr>
        <p:spPr>
          <a:xfrm>
            <a:off x="813101" y="1916554"/>
            <a:ext cx="5181601" cy="4351339"/>
          </a:xfrm>
          <a:prstGeom prst="rect">
            <a:avLst/>
          </a:prstGeom>
        </p:spPr>
        <p:txBody>
          <a:bodyPr/>
          <a:lstStyle/>
          <a:p>
            <a:r>
              <a:t>Evaluate the state of the medical device developed in compliance with</a:t>
            </a:r>
          </a:p>
          <a:p>
            <a:pPr marL="685800" lvl="1" indent="-228600">
              <a:spcBef>
                <a:spcPts val="500"/>
              </a:spcBef>
              <a:defRPr sz="2400"/>
            </a:pPr>
            <a:r>
              <a:t>IEC 60601-1 Recommendations</a:t>
            </a:r>
          </a:p>
          <a:p>
            <a:pPr marL="685800" lvl="1" indent="-228600">
              <a:spcBef>
                <a:spcPts val="500"/>
              </a:spcBef>
              <a:defRPr sz="2400"/>
            </a:pPr>
            <a:r>
              <a:t>Standard the Covers its performance parameters</a:t>
            </a:r>
          </a:p>
          <a:p>
            <a:r>
              <a:t>This is usually done using a checklist with the specific passing values referenced to make a decision on pass or fail.</a:t>
            </a:r>
          </a:p>
        </p:txBody>
      </p:sp>
      <p:grpSp>
        <p:nvGrpSpPr>
          <p:cNvPr id="1161" name="Group 3"/>
          <p:cNvGrpSpPr/>
          <p:nvPr/>
        </p:nvGrpSpPr>
        <p:grpSpPr>
          <a:xfrm>
            <a:off x="838199" y="365124"/>
            <a:ext cx="6604820" cy="1217869"/>
            <a:chOff x="0" y="0"/>
            <a:chExt cx="6604819" cy="1217868"/>
          </a:xfrm>
        </p:grpSpPr>
        <p:sp>
          <p:nvSpPr>
            <p:cNvPr id="1159" name="Rectangle: Rounded Corners 4"/>
            <p:cNvSpPr/>
            <p:nvPr/>
          </p:nvSpPr>
          <p:spPr>
            <a:xfrm>
              <a:off x="0" y="0"/>
              <a:ext cx="6604820" cy="1217869"/>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60" name="Rectangle: Rounded Corners 4"/>
            <p:cNvSpPr txBox="1"/>
            <p:nvPr/>
          </p:nvSpPr>
          <p:spPr>
            <a:xfrm>
              <a:off x="257487" y="269169"/>
              <a:ext cx="6089845" cy="6795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2000"/>
                </a:spcBef>
                <a:defRPr sz="4800">
                  <a:solidFill>
                    <a:srgbClr val="FFFFFF"/>
                  </a:solidFill>
                </a:defRPr>
              </a:lvl1pPr>
            </a:lstStyle>
            <a:p>
              <a:r>
                <a:t>Technical Study</a:t>
              </a:r>
            </a:p>
          </p:txBody>
        </p:sp>
      </p:grpSp>
      <p:sp>
        <p:nvSpPr>
          <p:cNvPr id="1162" name="TextBox 13"/>
          <p:cNvSpPr txBox="1"/>
          <p:nvPr/>
        </p:nvSpPr>
        <p:spPr>
          <a:xfrm>
            <a:off x="8526186" y="3883742"/>
            <a:ext cx="3533922"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This may require up to three or more</a:t>
            </a:r>
          </a:p>
          <a:p>
            <a:r>
              <a:t>Revisions of the product before it</a:t>
            </a:r>
          </a:p>
          <a:p>
            <a:r>
              <a:t>Goes to full compliance</a:t>
            </a:r>
          </a:p>
        </p:txBody>
      </p:sp>
      <p:pic>
        <p:nvPicPr>
          <p:cNvPr id="1163" name="Content Placeholder 19" descr="Content Placeholder 19"/>
          <p:cNvPicPr>
            <a:picLocks noChangeAspect="1"/>
          </p:cNvPicPr>
          <p:nvPr/>
        </p:nvPicPr>
        <p:blipFill>
          <a:blip r:embed="rId2"/>
          <a:stretch>
            <a:fillRect/>
          </a:stretch>
        </p:blipFill>
        <p:spPr>
          <a:xfrm>
            <a:off x="6738069" y="1916554"/>
            <a:ext cx="1409898" cy="3934376"/>
          </a:xfrm>
          <a:prstGeom prst="rect">
            <a:avLst/>
          </a:prstGeom>
          <a:ln w="12700">
            <a:miter lim="400000"/>
          </a:ln>
        </p:spPr>
      </p:pic>
      <p:sp>
        <p:nvSpPr>
          <p:cNvPr id="1164" name="Straight Arrow Connector 24"/>
          <p:cNvSpPr/>
          <p:nvPr/>
        </p:nvSpPr>
        <p:spPr>
          <a:xfrm>
            <a:off x="6951406" y="4591665"/>
            <a:ext cx="1" cy="353962"/>
          </a:xfrm>
          <a:prstGeom prst="line">
            <a:avLst/>
          </a:prstGeom>
          <a:ln w="12700">
            <a:solidFill>
              <a:schemeClr val="accent1"/>
            </a:solidFill>
            <a:miter/>
            <a:tailEnd type="triangle"/>
          </a:ln>
        </p:spPr>
        <p:txBody>
          <a:bodyPr lIns="45719" rIns="45719"/>
          <a:lstStyle/>
          <a:p>
            <a:endParaRPr/>
          </a:p>
        </p:txBody>
      </p:sp>
      <p:sp>
        <p:nvSpPr>
          <p:cNvPr id="1165" name="Straight Arrow Connector 26"/>
          <p:cNvSpPr/>
          <p:nvPr/>
        </p:nvSpPr>
        <p:spPr>
          <a:xfrm flipV="1">
            <a:off x="8013289" y="4124631"/>
            <a:ext cx="1" cy="934066"/>
          </a:xfrm>
          <a:prstGeom prst="line">
            <a:avLst/>
          </a:prstGeom>
          <a:ln w="6350">
            <a:solidFill>
              <a:schemeClr val="accent1"/>
            </a:solidFill>
            <a:miter/>
            <a:tailEnd type="triangle"/>
          </a:ln>
        </p:spPr>
        <p:txBody>
          <a:bodyPr lIns="45719" rIns="45719"/>
          <a:lstStyle/>
          <a:p>
            <a:endParaRPr/>
          </a:p>
        </p:txBody>
      </p:sp>
      <p:sp>
        <p:nvSpPr>
          <p:cNvPr id="1166" name="Straight Arrow Connector 28"/>
          <p:cNvSpPr/>
          <p:nvPr/>
        </p:nvSpPr>
        <p:spPr>
          <a:xfrm>
            <a:off x="7826476" y="4001294"/>
            <a:ext cx="1" cy="590372"/>
          </a:xfrm>
          <a:prstGeom prst="line">
            <a:avLst/>
          </a:prstGeom>
          <a:ln w="6350">
            <a:solidFill>
              <a:schemeClr val="accent1"/>
            </a:solidFill>
            <a:miter/>
            <a:tailEnd type="triangle"/>
          </a:ln>
        </p:spPr>
        <p:txBody>
          <a:bodyPr lIns="45719" rIns="45719"/>
          <a:lstStyle/>
          <a:p>
            <a:endParaRPr/>
          </a:p>
        </p:txBody>
      </p:sp>
      <p:grpSp>
        <p:nvGrpSpPr>
          <p:cNvPr id="1173" name="Group 29"/>
          <p:cNvGrpSpPr/>
          <p:nvPr/>
        </p:nvGrpSpPr>
        <p:grpSpPr>
          <a:xfrm>
            <a:off x="5909712" y="2364921"/>
            <a:ext cx="781644" cy="2314439"/>
            <a:chOff x="0" y="0"/>
            <a:chExt cx="781643" cy="2314437"/>
          </a:xfrm>
        </p:grpSpPr>
        <p:grpSp>
          <p:nvGrpSpPr>
            <p:cNvPr id="1169" name="Group 30"/>
            <p:cNvGrpSpPr/>
            <p:nvPr/>
          </p:nvGrpSpPr>
          <p:grpSpPr>
            <a:xfrm>
              <a:off x="-1" y="0"/>
              <a:ext cx="422791" cy="1843286"/>
              <a:chOff x="0" y="0"/>
              <a:chExt cx="422790" cy="1843284"/>
            </a:xfrm>
          </p:grpSpPr>
          <p:sp>
            <p:nvSpPr>
              <p:cNvPr id="1167" name="Rectangle: Rounded Corners 34"/>
              <p:cNvSpPr/>
              <p:nvPr/>
            </p:nvSpPr>
            <p:spPr>
              <a:xfrm rot="5400000">
                <a:off x="-710248" y="710247"/>
                <a:ext cx="1843286" cy="422791"/>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68" name="Rectangle: Rounded Corners 4"/>
              <p:cNvSpPr txBox="1"/>
              <p:nvPr/>
            </p:nvSpPr>
            <p:spPr>
              <a:xfrm rot="5400000">
                <a:off x="-615040" y="822123"/>
                <a:ext cx="1652871" cy="19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Preparing for Clinical Trials</a:t>
                </a:r>
              </a:p>
            </p:txBody>
          </p:sp>
        </p:grpSp>
        <p:grpSp>
          <p:nvGrpSpPr>
            <p:cNvPr id="1172" name="Group 31"/>
            <p:cNvGrpSpPr/>
            <p:nvPr/>
          </p:nvGrpSpPr>
          <p:grpSpPr>
            <a:xfrm>
              <a:off x="44220" y="1891648"/>
              <a:ext cx="737423" cy="422791"/>
              <a:chOff x="0" y="0"/>
              <a:chExt cx="737421" cy="422789"/>
            </a:xfrm>
          </p:grpSpPr>
          <p:sp>
            <p:nvSpPr>
              <p:cNvPr id="1170" name="Rectangle: Rounded Corners 32"/>
              <p:cNvSpPr/>
              <p:nvPr/>
            </p:nvSpPr>
            <p:spPr>
              <a:xfrm>
                <a:off x="0" y="0"/>
                <a:ext cx="737422" cy="422790"/>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71" name="Rectangle: Rounded Corners 4"/>
              <p:cNvSpPr txBox="1"/>
              <p:nvPr/>
            </p:nvSpPr>
            <p:spPr>
              <a:xfrm>
                <a:off x="57517" y="36039"/>
                <a:ext cx="622387" cy="3507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a:solidFill>
                      <a:srgbClr val="FFFFFF"/>
                    </a:solidFill>
                  </a:defRPr>
                </a:lvl1pPr>
              </a:lstStyle>
              <a:p>
                <a:r>
                  <a:t>Technical Study</a:t>
                </a:r>
              </a:p>
            </p:txBody>
          </p:sp>
        </p:grpSp>
      </p:grpSp>
      <p:sp>
        <p:nvSpPr>
          <p:cNvPr id="1174"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Title 9"/>
          <p:cNvSpPr txBox="1">
            <a:spLocks noGrp="1"/>
          </p:cNvSpPr>
          <p:nvPr>
            <p:ph type="title"/>
          </p:nvPr>
        </p:nvSpPr>
        <p:spPr>
          <a:prstGeom prst="rect">
            <a:avLst/>
          </a:prstGeom>
        </p:spPr>
        <p:txBody>
          <a:bodyPr/>
          <a:lstStyle/>
          <a:p>
            <a:endParaRPr/>
          </a:p>
        </p:txBody>
      </p:sp>
      <p:sp>
        <p:nvSpPr>
          <p:cNvPr id="1177" name="Content Placeholder 2"/>
          <p:cNvSpPr txBox="1">
            <a:spLocks noGrp="1"/>
          </p:cNvSpPr>
          <p:nvPr>
            <p:ph type="body" sz="half" idx="1"/>
          </p:nvPr>
        </p:nvSpPr>
        <p:spPr>
          <a:xfrm>
            <a:off x="838200" y="1825625"/>
            <a:ext cx="4451556" cy="4351338"/>
          </a:xfrm>
          <a:prstGeom prst="rect">
            <a:avLst/>
          </a:prstGeom>
        </p:spPr>
        <p:txBody>
          <a:bodyPr/>
          <a:lstStyle/>
          <a:p>
            <a:pPr>
              <a:lnSpc>
                <a:spcPct val="72000"/>
              </a:lnSpc>
              <a:defRPr sz="2500"/>
            </a:pPr>
            <a:r>
              <a:rPr lang="en-GB" dirty="0"/>
              <a:t>Non Disclosure Agreements with Test Houses</a:t>
            </a:r>
          </a:p>
          <a:p>
            <a:pPr>
              <a:lnSpc>
                <a:spcPct val="72000"/>
              </a:lnSpc>
              <a:defRPr sz="2500"/>
            </a:pPr>
            <a:r>
              <a:rPr dirty="0"/>
              <a:t>Requires to prepare for agreements with external test houses and scheduling of testing.</a:t>
            </a:r>
          </a:p>
          <a:p>
            <a:pPr>
              <a:lnSpc>
                <a:spcPct val="72000"/>
              </a:lnSpc>
              <a:defRPr sz="2500"/>
            </a:pPr>
            <a:r>
              <a:rPr dirty="0"/>
              <a:t>Logistics to transfer equipment</a:t>
            </a:r>
          </a:p>
          <a:p>
            <a:pPr>
              <a:lnSpc>
                <a:spcPct val="72000"/>
              </a:lnSpc>
              <a:defRPr sz="2500"/>
            </a:pPr>
            <a:r>
              <a:rPr dirty="0"/>
              <a:t>Insurance to cover equipment during movement and personnel.</a:t>
            </a:r>
          </a:p>
          <a:p>
            <a:pPr>
              <a:lnSpc>
                <a:spcPct val="72000"/>
              </a:lnSpc>
              <a:defRPr sz="2500"/>
            </a:pPr>
            <a:r>
              <a:rPr dirty="0"/>
              <a:t>Payment agreement and terms with test houses</a:t>
            </a:r>
          </a:p>
        </p:txBody>
      </p:sp>
      <p:grpSp>
        <p:nvGrpSpPr>
          <p:cNvPr id="1180" name="Group 3"/>
          <p:cNvGrpSpPr/>
          <p:nvPr/>
        </p:nvGrpSpPr>
        <p:grpSpPr>
          <a:xfrm>
            <a:off x="838199" y="365124"/>
            <a:ext cx="6604820" cy="1217869"/>
            <a:chOff x="0" y="0"/>
            <a:chExt cx="6604819" cy="1217868"/>
          </a:xfrm>
        </p:grpSpPr>
        <p:sp>
          <p:nvSpPr>
            <p:cNvPr id="1178" name="Rectangle: Rounded Corners 4"/>
            <p:cNvSpPr/>
            <p:nvPr/>
          </p:nvSpPr>
          <p:spPr>
            <a:xfrm>
              <a:off x="0" y="0"/>
              <a:ext cx="6604820" cy="1217869"/>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79" name="Rectangle: Rounded Corners 4"/>
            <p:cNvSpPr txBox="1"/>
            <p:nvPr/>
          </p:nvSpPr>
          <p:spPr>
            <a:xfrm>
              <a:off x="257487" y="269169"/>
              <a:ext cx="6089845" cy="6795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2000"/>
                </a:spcBef>
                <a:defRPr sz="4800">
                  <a:solidFill>
                    <a:srgbClr val="FFFFFF"/>
                  </a:solidFill>
                </a:defRPr>
              </a:lvl1pPr>
            </a:lstStyle>
            <a:p>
              <a:r>
                <a:t>Technical Study</a:t>
              </a:r>
            </a:p>
          </p:txBody>
        </p:sp>
      </p:grpSp>
      <p:sp>
        <p:nvSpPr>
          <p:cNvPr id="1181" name="TextBox 13"/>
          <p:cNvSpPr txBox="1"/>
          <p:nvPr/>
        </p:nvSpPr>
        <p:spPr>
          <a:xfrm>
            <a:off x="8526186" y="3883742"/>
            <a:ext cx="3533922"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This may require up to three or more</a:t>
            </a:r>
          </a:p>
          <a:p>
            <a:r>
              <a:t>Revisions of the product before it</a:t>
            </a:r>
          </a:p>
          <a:p>
            <a:r>
              <a:t>Goes to full compliance</a:t>
            </a:r>
          </a:p>
        </p:txBody>
      </p:sp>
      <p:pic>
        <p:nvPicPr>
          <p:cNvPr id="1182" name="Content Placeholder 19" descr="Content Placeholder 19"/>
          <p:cNvPicPr>
            <a:picLocks noChangeAspect="1"/>
          </p:cNvPicPr>
          <p:nvPr/>
        </p:nvPicPr>
        <p:blipFill>
          <a:blip r:embed="rId2"/>
          <a:stretch>
            <a:fillRect/>
          </a:stretch>
        </p:blipFill>
        <p:spPr>
          <a:xfrm>
            <a:off x="6738069" y="1916554"/>
            <a:ext cx="1409898" cy="3934376"/>
          </a:xfrm>
          <a:prstGeom prst="rect">
            <a:avLst/>
          </a:prstGeom>
          <a:ln w="12700">
            <a:miter lim="400000"/>
          </a:ln>
        </p:spPr>
      </p:pic>
      <p:sp>
        <p:nvSpPr>
          <p:cNvPr id="1183" name="Straight Arrow Connector 24"/>
          <p:cNvSpPr/>
          <p:nvPr/>
        </p:nvSpPr>
        <p:spPr>
          <a:xfrm>
            <a:off x="6951406" y="4591665"/>
            <a:ext cx="1" cy="353962"/>
          </a:xfrm>
          <a:prstGeom prst="line">
            <a:avLst/>
          </a:prstGeom>
          <a:ln w="12700">
            <a:solidFill>
              <a:schemeClr val="accent1"/>
            </a:solidFill>
            <a:miter/>
            <a:tailEnd type="triangle"/>
          </a:ln>
        </p:spPr>
        <p:txBody>
          <a:bodyPr lIns="45719" rIns="45719"/>
          <a:lstStyle/>
          <a:p>
            <a:endParaRPr/>
          </a:p>
        </p:txBody>
      </p:sp>
      <p:sp>
        <p:nvSpPr>
          <p:cNvPr id="1184" name="Straight Arrow Connector 26"/>
          <p:cNvSpPr/>
          <p:nvPr/>
        </p:nvSpPr>
        <p:spPr>
          <a:xfrm flipV="1">
            <a:off x="8013289" y="4124631"/>
            <a:ext cx="1" cy="934066"/>
          </a:xfrm>
          <a:prstGeom prst="line">
            <a:avLst/>
          </a:prstGeom>
          <a:ln w="6350">
            <a:solidFill>
              <a:schemeClr val="accent1"/>
            </a:solidFill>
            <a:miter/>
            <a:tailEnd type="triangle"/>
          </a:ln>
        </p:spPr>
        <p:txBody>
          <a:bodyPr lIns="45719" rIns="45719"/>
          <a:lstStyle/>
          <a:p>
            <a:endParaRPr/>
          </a:p>
        </p:txBody>
      </p:sp>
      <p:sp>
        <p:nvSpPr>
          <p:cNvPr id="1185" name="Straight Arrow Connector 28"/>
          <p:cNvSpPr/>
          <p:nvPr/>
        </p:nvSpPr>
        <p:spPr>
          <a:xfrm>
            <a:off x="7826476" y="4001294"/>
            <a:ext cx="1" cy="590372"/>
          </a:xfrm>
          <a:prstGeom prst="line">
            <a:avLst/>
          </a:prstGeom>
          <a:ln w="6350">
            <a:solidFill>
              <a:schemeClr val="accent1"/>
            </a:solidFill>
            <a:miter/>
            <a:tailEnd type="triangle"/>
          </a:ln>
        </p:spPr>
        <p:txBody>
          <a:bodyPr lIns="45719" rIns="45719"/>
          <a:lstStyle/>
          <a:p>
            <a:endParaRPr/>
          </a:p>
        </p:txBody>
      </p:sp>
      <p:grpSp>
        <p:nvGrpSpPr>
          <p:cNvPr id="1188" name="Group 6"/>
          <p:cNvGrpSpPr/>
          <p:nvPr/>
        </p:nvGrpSpPr>
        <p:grpSpPr>
          <a:xfrm>
            <a:off x="6164823" y="2315422"/>
            <a:ext cx="422791" cy="1843286"/>
            <a:chOff x="0" y="0"/>
            <a:chExt cx="422790" cy="1843284"/>
          </a:xfrm>
        </p:grpSpPr>
        <p:sp>
          <p:nvSpPr>
            <p:cNvPr id="1186" name="Rectangle: Rounded Corners 11"/>
            <p:cNvSpPr/>
            <p:nvPr/>
          </p:nvSpPr>
          <p:spPr>
            <a:xfrm rot="5400000">
              <a:off x="-710248" y="710247"/>
              <a:ext cx="1843286" cy="422791"/>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87" name="Rectangle: Rounded Corners 4"/>
            <p:cNvSpPr txBox="1"/>
            <p:nvPr/>
          </p:nvSpPr>
          <p:spPr>
            <a:xfrm rot="5400000">
              <a:off x="-615040" y="822123"/>
              <a:ext cx="1652871" cy="19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u="sng">
                  <a:solidFill>
                    <a:srgbClr val="FFFFFF"/>
                  </a:solidFill>
                </a:defRPr>
              </a:lvl1pPr>
            </a:lstStyle>
            <a:p>
              <a:r>
                <a:t>Preparing for Clinical Trials</a:t>
              </a:r>
            </a:p>
          </p:txBody>
        </p:sp>
      </p:grpSp>
      <p:grpSp>
        <p:nvGrpSpPr>
          <p:cNvPr id="1191" name="Group 7"/>
          <p:cNvGrpSpPr/>
          <p:nvPr/>
        </p:nvGrpSpPr>
        <p:grpSpPr>
          <a:xfrm>
            <a:off x="5933745" y="4266401"/>
            <a:ext cx="737423" cy="422791"/>
            <a:chOff x="0" y="0"/>
            <a:chExt cx="737421" cy="422789"/>
          </a:xfrm>
        </p:grpSpPr>
        <p:sp>
          <p:nvSpPr>
            <p:cNvPr id="1189" name="Rectangle: Rounded Corners 8"/>
            <p:cNvSpPr/>
            <p:nvPr/>
          </p:nvSpPr>
          <p:spPr>
            <a:xfrm>
              <a:off x="0" y="0"/>
              <a:ext cx="737422" cy="422790"/>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90" name="Rectangle: Rounded Corners 4"/>
            <p:cNvSpPr txBox="1"/>
            <p:nvPr/>
          </p:nvSpPr>
          <p:spPr>
            <a:xfrm>
              <a:off x="57517" y="36039"/>
              <a:ext cx="622387" cy="3507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u="sng">
                  <a:solidFill>
                    <a:srgbClr val="FFFFFF"/>
                  </a:solidFill>
                </a:defRPr>
              </a:lvl1pPr>
            </a:lstStyle>
            <a:p>
              <a:r>
                <a:t>Technical Study</a:t>
              </a:r>
            </a:p>
          </p:txBody>
        </p:sp>
      </p:grpSp>
      <p:sp>
        <p:nvSpPr>
          <p:cNvPr id="1192"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Title 9"/>
          <p:cNvSpPr txBox="1">
            <a:spLocks noGrp="1"/>
          </p:cNvSpPr>
          <p:nvPr>
            <p:ph type="title"/>
          </p:nvPr>
        </p:nvSpPr>
        <p:spPr>
          <a:prstGeom prst="rect">
            <a:avLst/>
          </a:prstGeom>
        </p:spPr>
        <p:txBody>
          <a:bodyPr/>
          <a:lstStyle/>
          <a:p>
            <a:endParaRPr/>
          </a:p>
        </p:txBody>
      </p:sp>
      <p:sp>
        <p:nvSpPr>
          <p:cNvPr id="1195" name="Content Placeholder 2"/>
          <p:cNvSpPr txBox="1">
            <a:spLocks noGrp="1"/>
          </p:cNvSpPr>
          <p:nvPr>
            <p:ph type="body" sz="half" idx="1"/>
          </p:nvPr>
        </p:nvSpPr>
        <p:spPr>
          <a:xfrm>
            <a:off x="838200" y="1825625"/>
            <a:ext cx="4451556" cy="4351338"/>
          </a:xfrm>
          <a:prstGeom prst="rect">
            <a:avLst/>
          </a:prstGeom>
        </p:spPr>
        <p:txBody>
          <a:bodyPr>
            <a:normAutofit lnSpcReduction="10000"/>
          </a:bodyPr>
          <a:lstStyle/>
          <a:p>
            <a:r>
              <a:rPr dirty="0"/>
              <a:t>Risk Analysis </a:t>
            </a:r>
          </a:p>
          <a:p>
            <a:pPr marL="685800" lvl="1" indent="-228600">
              <a:spcBef>
                <a:spcPts val="500"/>
              </a:spcBef>
              <a:defRPr sz="2400"/>
            </a:pPr>
            <a:r>
              <a:rPr dirty="0"/>
              <a:t>ISO 14971 outline how to quantify risk level for a medical device</a:t>
            </a:r>
          </a:p>
          <a:p>
            <a:pPr marL="685800" lvl="1" indent="-228600">
              <a:spcBef>
                <a:spcPts val="500"/>
              </a:spcBef>
              <a:defRPr sz="2400"/>
            </a:pPr>
            <a:r>
              <a:rPr dirty="0"/>
              <a:t>Balance between Probability of Occurrence and Severity.</a:t>
            </a:r>
            <a:endParaRPr lang="en-GB" dirty="0"/>
          </a:p>
          <a:p>
            <a:pPr marL="685800" lvl="1" indent="-228600">
              <a:spcBef>
                <a:spcPts val="500"/>
              </a:spcBef>
              <a:defRPr sz="2400"/>
            </a:pPr>
            <a:r>
              <a:rPr lang="en-GB" dirty="0"/>
              <a:t>Machine Factor </a:t>
            </a:r>
          </a:p>
          <a:p>
            <a:pPr marL="685800" lvl="1" indent="-228600">
              <a:spcBef>
                <a:spcPts val="500"/>
              </a:spcBef>
              <a:defRPr sz="2400"/>
            </a:pPr>
            <a:r>
              <a:rPr lang="en-GB" dirty="0"/>
              <a:t>Human Factor</a:t>
            </a:r>
            <a:endParaRPr dirty="0"/>
          </a:p>
          <a:p>
            <a:pPr marL="685800" lvl="1" indent="-228600">
              <a:spcBef>
                <a:spcPts val="500"/>
              </a:spcBef>
              <a:defRPr sz="2400"/>
            </a:pPr>
            <a:r>
              <a:rPr dirty="0"/>
              <a:t>Probability of Failure is estimated</a:t>
            </a:r>
          </a:p>
          <a:p>
            <a:pPr marL="1143000" lvl="2" indent="-228600">
              <a:spcBef>
                <a:spcPts val="500"/>
              </a:spcBef>
              <a:defRPr sz="2000"/>
            </a:pPr>
            <a:r>
              <a:rPr dirty="0"/>
              <a:t>In my case I use Weibull Analysis for a Quantitative Approach.</a:t>
            </a:r>
          </a:p>
        </p:txBody>
      </p:sp>
      <p:grpSp>
        <p:nvGrpSpPr>
          <p:cNvPr id="1198" name="Group 3"/>
          <p:cNvGrpSpPr/>
          <p:nvPr/>
        </p:nvGrpSpPr>
        <p:grpSpPr>
          <a:xfrm>
            <a:off x="838199" y="365124"/>
            <a:ext cx="6604820" cy="1217869"/>
            <a:chOff x="0" y="0"/>
            <a:chExt cx="6604819" cy="1217868"/>
          </a:xfrm>
        </p:grpSpPr>
        <p:sp>
          <p:nvSpPr>
            <p:cNvPr id="1196" name="Rectangle: Rounded Corners 4"/>
            <p:cNvSpPr/>
            <p:nvPr/>
          </p:nvSpPr>
          <p:spPr>
            <a:xfrm>
              <a:off x="0" y="0"/>
              <a:ext cx="6604820" cy="1217869"/>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197" name="Rectangle: Rounded Corners 4"/>
            <p:cNvSpPr txBox="1"/>
            <p:nvPr/>
          </p:nvSpPr>
          <p:spPr>
            <a:xfrm>
              <a:off x="257487" y="269169"/>
              <a:ext cx="6089845" cy="6795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2000"/>
                </a:spcBef>
                <a:defRPr sz="4800">
                  <a:solidFill>
                    <a:srgbClr val="FFFFFF"/>
                  </a:solidFill>
                </a:defRPr>
              </a:lvl1pPr>
            </a:lstStyle>
            <a:p>
              <a:r>
                <a:t>Technical Study</a:t>
              </a:r>
            </a:p>
          </p:txBody>
        </p:sp>
      </p:grpSp>
      <p:pic>
        <p:nvPicPr>
          <p:cNvPr id="1199" name="Content Placeholder 16" descr="Content Placeholder 16"/>
          <p:cNvPicPr>
            <a:picLocks noChangeAspect="1"/>
          </p:cNvPicPr>
          <p:nvPr/>
        </p:nvPicPr>
        <p:blipFill>
          <a:blip r:embed="rId2"/>
          <a:stretch>
            <a:fillRect/>
          </a:stretch>
        </p:blipFill>
        <p:spPr>
          <a:xfrm>
            <a:off x="5519723" y="1946394"/>
            <a:ext cx="5749018" cy="2720663"/>
          </a:xfrm>
          <a:prstGeom prst="rect">
            <a:avLst/>
          </a:prstGeom>
          <a:ln w="12700">
            <a:miter lim="400000"/>
          </a:ln>
        </p:spPr>
      </p:pic>
      <p:grpSp>
        <p:nvGrpSpPr>
          <p:cNvPr id="1202" name="Google Shape;300;p29"/>
          <p:cNvGrpSpPr/>
          <p:nvPr/>
        </p:nvGrpSpPr>
        <p:grpSpPr>
          <a:xfrm>
            <a:off x="5443868" y="4922763"/>
            <a:ext cx="2721936" cy="1704325"/>
            <a:chOff x="0" y="0"/>
            <a:chExt cx="2721935" cy="1704323"/>
          </a:xfrm>
        </p:grpSpPr>
        <p:sp>
          <p:nvSpPr>
            <p:cNvPr id="1200" name="Rectangle"/>
            <p:cNvSpPr/>
            <p:nvPr/>
          </p:nvSpPr>
          <p:spPr>
            <a:xfrm>
              <a:off x="-1" y="0"/>
              <a:ext cx="2721937" cy="1704324"/>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pPr>
                <a:lnSpc>
                  <a:spcPct val="90000"/>
                </a:lnSpc>
                <a:defRPr sz="2800"/>
              </a:pPr>
              <a:endParaRPr/>
            </a:p>
          </p:txBody>
        </p:sp>
        <p:sp>
          <p:nvSpPr>
            <p:cNvPr id="1201" name="Text"/>
            <p:cNvSpPr txBox="1"/>
            <p:nvPr/>
          </p:nvSpPr>
          <p:spPr>
            <a:xfrm>
              <a:off x="45724" y="0"/>
              <a:ext cx="2630486" cy="4447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indent="228600">
                <a:lnSpc>
                  <a:spcPct val="90000"/>
                </a:lnSpc>
                <a:defRPr sz="2800"/>
              </a:lvl1pPr>
            </a:lstStyle>
            <a:p>
              <a:r>
                <a:t> </a:t>
              </a:r>
            </a:p>
          </p:txBody>
        </p:sp>
      </p:grpSp>
      <p:sp>
        <p:nvSpPr>
          <p:cNvPr id="1203"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Title 9"/>
          <p:cNvSpPr txBox="1">
            <a:spLocks noGrp="1"/>
          </p:cNvSpPr>
          <p:nvPr>
            <p:ph type="title"/>
          </p:nvPr>
        </p:nvSpPr>
        <p:spPr>
          <a:prstGeom prst="rect">
            <a:avLst/>
          </a:prstGeom>
        </p:spPr>
        <p:txBody>
          <a:bodyPr/>
          <a:lstStyle/>
          <a:p>
            <a:endParaRPr/>
          </a:p>
        </p:txBody>
      </p:sp>
      <p:sp>
        <p:nvSpPr>
          <p:cNvPr id="1206" name="Content Placeholder 2"/>
          <p:cNvSpPr txBox="1">
            <a:spLocks noGrp="1"/>
          </p:cNvSpPr>
          <p:nvPr>
            <p:ph type="body" sz="half" idx="1"/>
          </p:nvPr>
        </p:nvSpPr>
        <p:spPr>
          <a:xfrm>
            <a:off x="838200" y="1825625"/>
            <a:ext cx="4451556" cy="4351338"/>
          </a:xfrm>
          <a:prstGeom prst="rect">
            <a:avLst/>
          </a:prstGeom>
        </p:spPr>
        <p:txBody>
          <a:bodyPr/>
          <a:lstStyle/>
          <a:p>
            <a:pPr marL="221742" indent="-221742" defTabSz="886968">
              <a:lnSpc>
                <a:spcPct val="81000"/>
              </a:lnSpc>
              <a:spcBef>
                <a:spcPts val="900"/>
              </a:spcBef>
              <a:defRPr sz="2716"/>
            </a:pPr>
            <a:r>
              <a:t>At the end of the Technical Study the following documents are produced</a:t>
            </a:r>
          </a:p>
          <a:p>
            <a:pPr marL="665226" lvl="1" indent="-221742" defTabSz="886968">
              <a:lnSpc>
                <a:spcPct val="81000"/>
              </a:lnSpc>
              <a:spcBef>
                <a:spcPts val="400"/>
              </a:spcBef>
              <a:defRPr sz="2328"/>
            </a:pPr>
            <a:r>
              <a:t>User Manual</a:t>
            </a:r>
          </a:p>
          <a:p>
            <a:pPr marL="665226" lvl="1" indent="-221742" defTabSz="886968">
              <a:lnSpc>
                <a:spcPct val="81000"/>
              </a:lnSpc>
              <a:spcBef>
                <a:spcPts val="400"/>
              </a:spcBef>
              <a:defRPr sz="2328"/>
            </a:pPr>
            <a:r>
              <a:t>Technical Manual</a:t>
            </a:r>
          </a:p>
          <a:p>
            <a:pPr marL="665226" lvl="1" indent="-221742" defTabSz="886968">
              <a:lnSpc>
                <a:spcPct val="81000"/>
              </a:lnSpc>
              <a:spcBef>
                <a:spcPts val="400"/>
              </a:spcBef>
              <a:defRPr sz="2328"/>
            </a:pPr>
            <a:r>
              <a:t>Medical Device Investigators Brochure</a:t>
            </a:r>
          </a:p>
          <a:p>
            <a:pPr marL="1108710" lvl="2" indent="-221742" defTabSz="886968">
              <a:lnSpc>
                <a:spcPct val="81000"/>
              </a:lnSpc>
              <a:spcBef>
                <a:spcPts val="400"/>
              </a:spcBef>
              <a:defRPr sz="1940"/>
            </a:pPr>
            <a:r>
              <a:t>Includes Multiple Records of the HIRAC analysis of the device developed.</a:t>
            </a:r>
          </a:p>
          <a:p>
            <a:pPr marL="665226" lvl="1" indent="-221742" defTabSz="886968">
              <a:lnSpc>
                <a:spcPct val="81000"/>
              </a:lnSpc>
              <a:spcBef>
                <a:spcPts val="400"/>
              </a:spcBef>
              <a:defRPr sz="2328"/>
            </a:pPr>
            <a:r>
              <a:t>Test Evaluation Records and Certifications under Third Party Laboratories</a:t>
            </a:r>
          </a:p>
        </p:txBody>
      </p:sp>
      <p:grpSp>
        <p:nvGrpSpPr>
          <p:cNvPr id="1209" name="Group 3"/>
          <p:cNvGrpSpPr/>
          <p:nvPr/>
        </p:nvGrpSpPr>
        <p:grpSpPr>
          <a:xfrm>
            <a:off x="838199" y="365124"/>
            <a:ext cx="6604820" cy="1217869"/>
            <a:chOff x="0" y="0"/>
            <a:chExt cx="6604819" cy="1217868"/>
          </a:xfrm>
        </p:grpSpPr>
        <p:sp>
          <p:nvSpPr>
            <p:cNvPr id="1207" name="Rectangle: Rounded Corners 4"/>
            <p:cNvSpPr/>
            <p:nvPr/>
          </p:nvSpPr>
          <p:spPr>
            <a:xfrm>
              <a:off x="0" y="0"/>
              <a:ext cx="6604820" cy="1217869"/>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208" name="Rectangle: Rounded Corners 4"/>
            <p:cNvSpPr txBox="1"/>
            <p:nvPr/>
          </p:nvSpPr>
          <p:spPr>
            <a:xfrm>
              <a:off x="257487" y="269169"/>
              <a:ext cx="6089845" cy="6795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2000"/>
                </a:spcBef>
                <a:defRPr sz="4800">
                  <a:solidFill>
                    <a:srgbClr val="FFFFFF"/>
                  </a:solidFill>
                </a:defRPr>
              </a:lvl1pPr>
            </a:lstStyle>
            <a:p>
              <a:r>
                <a:t>Technical Study</a:t>
              </a:r>
            </a:p>
          </p:txBody>
        </p:sp>
      </p:grpSp>
      <p:sp>
        <p:nvSpPr>
          <p:cNvPr id="1210" name="TextBox 13"/>
          <p:cNvSpPr txBox="1"/>
          <p:nvPr/>
        </p:nvSpPr>
        <p:spPr>
          <a:xfrm>
            <a:off x="8526186" y="3883742"/>
            <a:ext cx="3533922"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This may require up to three or more</a:t>
            </a:r>
          </a:p>
          <a:p>
            <a:r>
              <a:t>Revisions of the product before it</a:t>
            </a:r>
          </a:p>
          <a:p>
            <a:r>
              <a:t>Goes to full compliance</a:t>
            </a:r>
          </a:p>
        </p:txBody>
      </p:sp>
      <p:pic>
        <p:nvPicPr>
          <p:cNvPr id="1211" name="Content Placeholder 19" descr="Content Placeholder 19"/>
          <p:cNvPicPr>
            <a:picLocks noChangeAspect="1"/>
          </p:cNvPicPr>
          <p:nvPr/>
        </p:nvPicPr>
        <p:blipFill>
          <a:blip r:embed="rId2"/>
          <a:stretch>
            <a:fillRect/>
          </a:stretch>
        </p:blipFill>
        <p:spPr>
          <a:xfrm>
            <a:off x="6738069" y="1916554"/>
            <a:ext cx="1409898" cy="3934376"/>
          </a:xfrm>
          <a:prstGeom prst="rect">
            <a:avLst/>
          </a:prstGeom>
          <a:ln w="12700">
            <a:miter lim="400000"/>
          </a:ln>
        </p:spPr>
      </p:pic>
      <p:sp>
        <p:nvSpPr>
          <p:cNvPr id="1212" name="Straight Arrow Connector 24"/>
          <p:cNvSpPr/>
          <p:nvPr/>
        </p:nvSpPr>
        <p:spPr>
          <a:xfrm>
            <a:off x="6951406" y="4591665"/>
            <a:ext cx="1" cy="353962"/>
          </a:xfrm>
          <a:prstGeom prst="line">
            <a:avLst/>
          </a:prstGeom>
          <a:ln w="12700">
            <a:solidFill>
              <a:schemeClr val="accent1"/>
            </a:solidFill>
            <a:miter/>
            <a:tailEnd type="triangle"/>
          </a:ln>
        </p:spPr>
        <p:txBody>
          <a:bodyPr lIns="45719" rIns="45719"/>
          <a:lstStyle/>
          <a:p>
            <a:endParaRPr/>
          </a:p>
        </p:txBody>
      </p:sp>
      <p:sp>
        <p:nvSpPr>
          <p:cNvPr id="1213" name="Straight Arrow Connector 26"/>
          <p:cNvSpPr/>
          <p:nvPr/>
        </p:nvSpPr>
        <p:spPr>
          <a:xfrm flipV="1">
            <a:off x="8013289" y="4124631"/>
            <a:ext cx="1" cy="934066"/>
          </a:xfrm>
          <a:prstGeom prst="line">
            <a:avLst/>
          </a:prstGeom>
          <a:ln w="6350">
            <a:solidFill>
              <a:schemeClr val="accent1"/>
            </a:solidFill>
            <a:miter/>
            <a:tailEnd type="triangle"/>
          </a:ln>
        </p:spPr>
        <p:txBody>
          <a:bodyPr lIns="45719" rIns="45719"/>
          <a:lstStyle/>
          <a:p>
            <a:endParaRPr/>
          </a:p>
        </p:txBody>
      </p:sp>
      <p:sp>
        <p:nvSpPr>
          <p:cNvPr id="1214" name="Straight Arrow Connector 28"/>
          <p:cNvSpPr/>
          <p:nvPr/>
        </p:nvSpPr>
        <p:spPr>
          <a:xfrm>
            <a:off x="7826476" y="4001294"/>
            <a:ext cx="1" cy="590372"/>
          </a:xfrm>
          <a:prstGeom prst="line">
            <a:avLst/>
          </a:prstGeom>
          <a:ln w="6350">
            <a:solidFill>
              <a:schemeClr val="accent1"/>
            </a:solidFill>
            <a:miter/>
            <a:tailEnd type="triangle"/>
          </a:ln>
        </p:spPr>
        <p:txBody>
          <a:bodyPr lIns="45719" rIns="45719"/>
          <a:lstStyle/>
          <a:p>
            <a:endParaRPr/>
          </a:p>
        </p:txBody>
      </p:sp>
      <p:grpSp>
        <p:nvGrpSpPr>
          <p:cNvPr id="1217" name="Group 6"/>
          <p:cNvGrpSpPr/>
          <p:nvPr/>
        </p:nvGrpSpPr>
        <p:grpSpPr>
          <a:xfrm>
            <a:off x="6164823" y="2315422"/>
            <a:ext cx="422791" cy="1843286"/>
            <a:chOff x="0" y="0"/>
            <a:chExt cx="422790" cy="1843284"/>
          </a:xfrm>
        </p:grpSpPr>
        <p:sp>
          <p:nvSpPr>
            <p:cNvPr id="1215" name="Rectangle: Rounded Corners 11"/>
            <p:cNvSpPr/>
            <p:nvPr/>
          </p:nvSpPr>
          <p:spPr>
            <a:xfrm rot="5400000">
              <a:off x="-710248" y="710247"/>
              <a:ext cx="1843286" cy="422791"/>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216" name="Rectangle: Rounded Corners 4"/>
            <p:cNvSpPr txBox="1"/>
            <p:nvPr/>
          </p:nvSpPr>
          <p:spPr>
            <a:xfrm rot="5400000">
              <a:off x="-615040" y="822123"/>
              <a:ext cx="1652871" cy="19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u="sng">
                  <a:solidFill>
                    <a:srgbClr val="FFFFFF"/>
                  </a:solidFill>
                </a:defRPr>
              </a:lvl1pPr>
            </a:lstStyle>
            <a:p>
              <a:r>
                <a:t>Preparing for Clinical Trials</a:t>
              </a:r>
            </a:p>
          </p:txBody>
        </p:sp>
      </p:grpSp>
      <p:grpSp>
        <p:nvGrpSpPr>
          <p:cNvPr id="1220" name="Group 7"/>
          <p:cNvGrpSpPr/>
          <p:nvPr/>
        </p:nvGrpSpPr>
        <p:grpSpPr>
          <a:xfrm>
            <a:off x="5933745" y="4266401"/>
            <a:ext cx="737423" cy="422791"/>
            <a:chOff x="0" y="0"/>
            <a:chExt cx="737421" cy="422789"/>
          </a:xfrm>
        </p:grpSpPr>
        <p:sp>
          <p:nvSpPr>
            <p:cNvPr id="1218" name="Rectangle: Rounded Corners 8"/>
            <p:cNvSpPr/>
            <p:nvPr/>
          </p:nvSpPr>
          <p:spPr>
            <a:xfrm>
              <a:off x="0" y="0"/>
              <a:ext cx="737422" cy="422790"/>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219" name="Rectangle: Rounded Corners 4"/>
            <p:cNvSpPr txBox="1"/>
            <p:nvPr/>
          </p:nvSpPr>
          <p:spPr>
            <a:xfrm>
              <a:off x="57517" y="36039"/>
              <a:ext cx="622387" cy="3507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400"/>
                </a:spcBef>
                <a:defRPr sz="1100" u="sng">
                  <a:solidFill>
                    <a:srgbClr val="FFFFFF"/>
                  </a:solidFill>
                </a:defRPr>
              </a:lvl1pPr>
            </a:lstStyle>
            <a:p>
              <a:r>
                <a:t>Technical Study</a:t>
              </a:r>
            </a:p>
          </p:txBody>
        </p:sp>
      </p:grpSp>
      <p:sp>
        <p:nvSpPr>
          <p:cNvPr id="1221"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59" name="Rectangle 9"/>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0" name="Rectangle 11"/>
          <p:cNvSpPr/>
          <p:nvPr/>
        </p:nvSpPr>
        <p:spPr>
          <a:xfrm rot="5400000" flipH="1">
            <a:off x="-1410084" y="1410081"/>
            <a:ext cx="6858001" cy="4037838"/>
          </a:xfrm>
          <a:prstGeom prst="rect">
            <a:avLst/>
          </a:prstGeom>
          <a:gradFill>
            <a:gsLst>
              <a:gs pos="8000">
                <a:srgbClr val="000000"/>
              </a:gs>
              <a:gs pos="100000">
                <a:srgbClr val="2F5597"/>
              </a:gs>
            </a:gsLst>
            <a:lin ang="3000000"/>
          </a:gradFill>
          <a:ln w="12700">
            <a:miter lim="400000"/>
          </a:ln>
        </p:spPr>
        <p:txBody>
          <a:bodyPr lIns="45719" rIns="45719" anchor="ctr"/>
          <a:lstStyle/>
          <a:p>
            <a:pPr algn="ctr">
              <a:defRPr>
                <a:solidFill>
                  <a:srgbClr val="FFFFFF"/>
                </a:solidFill>
              </a:defRPr>
            </a:pPr>
            <a:endParaRPr/>
          </a:p>
        </p:txBody>
      </p:sp>
      <p:sp>
        <p:nvSpPr>
          <p:cNvPr id="161" name="Rectangle 13"/>
          <p:cNvSpPr/>
          <p:nvPr/>
        </p:nvSpPr>
        <p:spPr>
          <a:xfrm rot="5400000" flipH="1">
            <a:off x="-1410085" y="1420219"/>
            <a:ext cx="6858000" cy="4037840"/>
          </a:xfrm>
          <a:prstGeom prst="rect">
            <a:avLst/>
          </a:prstGeom>
          <a:gradFill>
            <a:gsLst>
              <a:gs pos="0">
                <a:srgbClr val="000000">
                  <a:alpha val="0"/>
                </a:srgbClr>
              </a:gs>
              <a:gs pos="99000">
                <a:schemeClr val="accent1">
                  <a:alpha val="46000"/>
                </a:schemeClr>
              </a:gs>
            </a:gsLst>
            <a:lin ang="1800000"/>
          </a:gradFill>
          <a:ln w="12700">
            <a:miter lim="400000"/>
          </a:ln>
        </p:spPr>
        <p:txBody>
          <a:bodyPr lIns="45719" rIns="45719" anchor="ctr"/>
          <a:lstStyle/>
          <a:p>
            <a:pPr algn="ctr">
              <a:defRPr>
                <a:solidFill>
                  <a:srgbClr val="FFFFFF"/>
                </a:solidFill>
              </a:defRPr>
            </a:pPr>
            <a:endParaRPr/>
          </a:p>
        </p:txBody>
      </p:sp>
      <p:sp>
        <p:nvSpPr>
          <p:cNvPr id="162" name="Rectangle 15"/>
          <p:cNvSpPr/>
          <p:nvPr/>
        </p:nvSpPr>
        <p:spPr>
          <a:xfrm rot="5400000" flipH="1">
            <a:off x="767923" y="3588084"/>
            <a:ext cx="2501980" cy="4037842"/>
          </a:xfrm>
          <a:prstGeom prst="rect">
            <a:avLst/>
          </a:prstGeom>
          <a:gradFill>
            <a:gsLst>
              <a:gs pos="2000">
                <a:schemeClr val="accent1">
                  <a:alpha val="29000"/>
                </a:schemeClr>
              </a:gs>
              <a:gs pos="100000">
                <a:srgbClr val="000000">
                  <a:alpha val="30000"/>
                </a:srgbClr>
              </a:gs>
            </a:gsLst>
            <a:lin ang="7799999"/>
          </a:gradFill>
          <a:ln w="12700">
            <a:miter lim="400000"/>
          </a:ln>
        </p:spPr>
        <p:txBody>
          <a:bodyPr lIns="45719" rIns="45719" anchor="ctr"/>
          <a:lstStyle/>
          <a:p>
            <a:pPr algn="ctr">
              <a:defRPr>
                <a:solidFill>
                  <a:srgbClr val="FFFFFF"/>
                </a:solidFill>
              </a:defRPr>
            </a:pPr>
            <a:endParaRPr/>
          </a:p>
        </p:txBody>
      </p:sp>
      <p:sp>
        <p:nvSpPr>
          <p:cNvPr id="163" name="Freeform: Shape 17"/>
          <p:cNvSpPr/>
          <p:nvPr/>
        </p:nvSpPr>
        <p:spPr>
          <a:xfrm rot="20635413">
            <a:off x="-501737" y="969717"/>
            <a:ext cx="3900357" cy="4178960"/>
          </a:xfrm>
          <a:custGeom>
            <a:avLst/>
            <a:gdLst/>
            <a:ahLst/>
            <a:cxnLst>
              <a:cxn ang="0">
                <a:pos x="wd2" y="hd2"/>
              </a:cxn>
              <a:cxn ang="5400000">
                <a:pos x="wd2" y="hd2"/>
              </a:cxn>
              <a:cxn ang="10800000">
                <a:pos x="wd2" y="hd2"/>
              </a:cxn>
              <a:cxn ang="16200000">
                <a:pos x="wd2" y="hd2"/>
              </a:cxn>
            </a:cxnLst>
            <a:rect l="0" t="0" r="r" b="b"/>
            <a:pathLst>
              <a:path w="21600" h="21600" extrusionOk="0">
                <a:moveTo>
                  <a:pt x="13470" y="486"/>
                </a:moveTo>
                <a:cubicBezTo>
                  <a:pt x="18180" y="1853"/>
                  <a:pt x="21600" y="5954"/>
                  <a:pt x="21600" y="10800"/>
                </a:cubicBezTo>
                <a:cubicBezTo>
                  <a:pt x="21600" y="16765"/>
                  <a:pt x="16419" y="21600"/>
                  <a:pt x="10029" y="21600"/>
                </a:cubicBezTo>
                <a:cubicBezTo>
                  <a:pt x="6034" y="21600"/>
                  <a:pt x="2513" y="19711"/>
                  <a:pt x="433" y="16838"/>
                </a:cubicBezTo>
                <a:lnTo>
                  <a:pt x="0" y="16173"/>
                </a:lnTo>
                <a:lnTo>
                  <a:pt x="4604" y="1263"/>
                </a:lnTo>
                <a:lnTo>
                  <a:pt x="5524" y="849"/>
                </a:lnTo>
                <a:cubicBezTo>
                  <a:pt x="6909" y="302"/>
                  <a:pt x="8431" y="0"/>
                  <a:pt x="10029" y="0"/>
                </a:cubicBezTo>
                <a:cubicBezTo>
                  <a:pt x="11227" y="0"/>
                  <a:pt x="12383" y="170"/>
                  <a:pt x="13470" y="486"/>
                </a:cubicBezTo>
                <a:close/>
              </a:path>
            </a:pathLst>
          </a:custGeom>
          <a:gradFill>
            <a:gsLst>
              <a:gs pos="29000">
                <a:srgbClr val="000000">
                  <a:alpha val="0"/>
                </a:srgbClr>
              </a:gs>
              <a:gs pos="100000">
                <a:schemeClr val="accent1">
                  <a:alpha val="43000"/>
                </a:schemeClr>
              </a:gs>
            </a:gsLst>
            <a:lin ang="1800000"/>
          </a:gradFill>
          <a:ln w="12700">
            <a:miter lim="400000"/>
          </a:ln>
        </p:spPr>
        <p:txBody>
          <a:bodyPr lIns="45719" rIns="45719" anchor="ctr"/>
          <a:lstStyle/>
          <a:p>
            <a:pPr algn="ctr">
              <a:defRPr>
                <a:solidFill>
                  <a:srgbClr val="FFFFFF"/>
                </a:solidFill>
              </a:defRPr>
            </a:pPr>
            <a:endParaRPr/>
          </a:p>
        </p:txBody>
      </p:sp>
      <p:sp>
        <p:nvSpPr>
          <p:cNvPr id="164" name="Rectangle 19"/>
          <p:cNvSpPr/>
          <p:nvPr/>
        </p:nvSpPr>
        <p:spPr>
          <a:xfrm rot="5400000" flipH="1">
            <a:off x="-1410093" y="1399943"/>
            <a:ext cx="6858004" cy="4037836"/>
          </a:xfrm>
          <a:prstGeom prst="rect">
            <a:avLst/>
          </a:prstGeom>
          <a:gradFill>
            <a:gsLst>
              <a:gs pos="0">
                <a:srgbClr val="000000">
                  <a:alpha val="0"/>
                </a:srgbClr>
              </a:gs>
              <a:gs pos="99000">
                <a:srgbClr val="8FAADC">
                  <a:alpha val="11000"/>
                </a:srgbClr>
              </a:gs>
            </a:gsLst>
            <a:lin ang="7199999"/>
          </a:gradFill>
          <a:ln w="12700">
            <a:miter lim="400000"/>
          </a:ln>
        </p:spPr>
        <p:txBody>
          <a:bodyPr lIns="45719" rIns="45719" anchor="ctr"/>
          <a:lstStyle/>
          <a:p>
            <a:pPr algn="ctr">
              <a:defRPr>
                <a:solidFill>
                  <a:srgbClr val="FFFFFF"/>
                </a:solidFill>
              </a:defRPr>
            </a:pPr>
            <a:endParaRPr/>
          </a:p>
        </p:txBody>
      </p:sp>
      <p:sp>
        <p:nvSpPr>
          <p:cNvPr id="165" name="Title 1"/>
          <p:cNvSpPr txBox="1">
            <a:spLocks noGrp="1"/>
          </p:cNvSpPr>
          <p:nvPr>
            <p:ph type="title"/>
          </p:nvPr>
        </p:nvSpPr>
        <p:spPr>
          <a:xfrm>
            <a:off x="466721" y="586854"/>
            <a:ext cx="3201368" cy="3387499"/>
          </a:xfrm>
          <a:prstGeom prst="rect">
            <a:avLst/>
          </a:prstGeom>
        </p:spPr>
        <p:txBody>
          <a:bodyPr anchor="b"/>
          <a:lstStyle>
            <a:lvl1pPr algn="r">
              <a:defRPr sz="4000">
                <a:solidFill>
                  <a:srgbClr val="FFFFFF"/>
                </a:solidFill>
              </a:defRPr>
            </a:lvl1pPr>
          </a:lstStyle>
          <a:p>
            <a:r>
              <a:t>What is Biomedical Engineering?</a:t>
            </a:r>
          </a:p>
        </p:txBody>
      </p:sp>
      <p:sp>
        <p:nvSpPr>
          <p:cNvPr id="166" name="Content Placeholder 2"/>
          <p:cNvSpPr txBox="1">
            <a:spLocks noGrp="1"/>
          </p:cNvSpPr>
          <p:nvPr>
            <p:ph type="body" sz="half" idx="1"/>
          </p:nvPr>
        </p:nvSpPr>
        <p:spPr>
          <a:xfrm>
            <a:off x="4810259" y="153909"/>
            <a:ext cx="6555348" cy="4526733"/>
          </a:xfrm>
          <a:prstGeom prst="rect">
            <a:avLst/>
          </a:prstGeom>
        </p:spPr>
        <p:txBody>
          <a:bodyPr anchor="ctr"/>
          <a:lstStyle/>
          <a:p>
            <a:pPr>
              <a:defRPr sz="1800">
                <a:solidFill>
                  <a:srgbClr val="303336"/>
                </a:solidFill>
                <a:latin typeface="Arial"/>
                <a:ea typeface="Arial"/>
                <a:cs typeface="Arial"/>
                <a:sym typeface="Arial"/>
              </a:defRPr>
            </a:pPr>
            <a:r>
              <a:t>The application of engineering principles, practices, and technologies to the fields of medicine and biology especially in solving problems and improving care (as in the design of medical devices and diagnostic equipment or the creation of biomaterials and pharmaceuticals (Merriam and Webster, 2022)</a:t>
            </a:r>
          </a:p>
          <a:p>
            <a:pPr marL="685800" lvl="1" indent="-228600">
              <a:spcBef>
                <a:spcPts val="500"/>
              </a:spcBef>
              <a:defRPr sz="1400">
                <a:solidFill>
                  <a:srgbClr val="303336"/>
                </a:solidFill>
                <a:latin typeface="Arial"/>
                <a:ea typeface="Arial"/>
                <a:cs typeface="Arial"/>
                <a:sym typeface="Arial"/>
              </a:defRPr>
            </a:pPr>
            <a:r>
              <a:t>Biomedical Engineering was first used as a term in 1960 based on printed records.</a:t>
            </a:r>
          </a:p>
          <a:p>
            <a:pPr>
              <a:defRPr sz="1800">
                <a:solidFill>
                  <a:srgbClr val="2E2E2E"/>
                </a:solidFill>
                <a:latin typeface="Arial"/>
                <a:ea typeface="Arial"/>
                <a:cs typeface="Arial"/>
                <a:sym typeface="Arial"/>
              </a:defRPr>
            </a:pPr>
            <a:r>
              <a:t>involves applying the concepts, knowledge, and approaches of virtually all engineering disciplines (e.g., electrical, mechanical, and chemical engineering) to solve specific health care–related problems, the opportunities for interaction between engineers and health care professionals are many and varied. (Bronzino, 2012)</a:t>
            </a:r>
          </a:p>
        </p:txBody>
      </p:sp>
      <p:sp>
        <p:nvSpPr>
          <p:cNvPr id="167" name="TextBox 4"/>
          <p:cNvSpPr txBox="1"/>
          <p:nvPr/>
        </p:nvSpPr>
        <p:spPr>
          <a:xfrm>
            <a:off x="4950774" y="5006840"/>
            <a:ext cx="5674124" cy="1051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a:pPr>
            <a:r>
              <a:t>[Bronzino, 2012] Chapter 1 Section 3 - Biomedical Engineering: A Historical Perspective, Introduction to Biomedical Engineering (Third Edition), Joseph D. Bronzino,  Academic Press, 2012, Pages 1-33, ISBN 9780123749796, </a:t>
            </a:r>
            <a:r>
              <a:rPr u="sng">
                <a:solidFill>
                  <a:srgbClr val="0563C1"/>
                </a:solidFill>
                <a:uFill>
                  <a:solidFill>
                    <a:srgbClr val="0563C1"/>
                  </a:solidFill>
                </a:uFill>
                <a:hlinkClick r:id="rId2"/>
              </a:rPr>
              <a:t>https://doi.org/10.1016/B978-0-12-374979-6.00001-0</a:t>
            </a:r>
            <a:r>
              <a:t>.</a:t>
            </a:r>
          </a:p>
          <a:p>
            <a:pPr>
              <a:defRPr sz="1100"/>
            </a:pPr>
            <a:r>
              <a:t>[Merriam and Webster, 2022] “Biomedical engineering.” Merriam-Webster.com Dictionary, Merriam-Webster, </a:t>
            </a:r>
            <a:r>
              <a:rPr u="sng">
                <a:solidFill>
                  <a:srgbClr val="0563C1"/>
                </a:solidFill>
                <a:uFill>
                  <a:solidFill>
                    <a:srgbClr val="0563C1"/>
                  </a:solidFill>
                </a:uFill>
                <a:hlinkClick r:id="rId3"/>
              </a:rPr>
              <a:t>https://www.merriam-webster.com/dictionary/biomedical%20engineering</a:t>
            </a:r>
            <a:r>
              <a:t>  Accessed 3 Nov. 2022.</a:t>
            </a:r>
          </a:p>
        </p:txBody>
      </p:sp>
      <p:sp>
        <p:nvSpPr>
          <p:cNvPr id="168" name="TextBox 3"/>
          <p:cNvSpPr txBox="1"/>
          <p:nvPr/>
        </p:nvSpPr>
        <p:spPr>
          <a:xfrm>
            <a:off x="4150374" y="6514775"/>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For IECEP AGM 2022 by V. Dupo, ECE from IBEHT DLSU</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 name="Title 9"/>
          <p:cNvSpPr txBox="1">
            <a:spLocks noGrp="1"/>
          </p:cNvSpPr>
          <p:nvPr>
            <p:ph type="title"/>
          </p:nvPr>
        </p:nvSpPr>
        <p:spPr>
          <a:prstGeom prst="rect">
            <a:avLst/>
          </a:prstGeom>
        </p:spPr>
        <p:txBody>
          <a:bodyPr/>
          <a:lstStyle/>
          <a:p>
            <a:endParaRPr/>
          </a:p>
        </p:txBody>
      </p:sp>
      <p:sp>
        <p:nvSpPr>
          <p:cNvPr id="1224" name="Content Placeholder 2"/>
          <p:cNvSpPr txBox="1">
            <a:spLocks noGrp="1"/>
          </p:cNvSpPr>
          <p:nvPr>
            <p:ph type="body" sz="half" idx="1"/>
          </p:nvPr>
        </p:nvSpPr>
        <p:spPr>
          <a:xfrm>
            <a:off x="838200" y="1825625"/>
            <a:ext cx="4451556" cy="4351338"/>
          </a:xfrm>
          <a:prstGeom prst="rect">
            <a:avLst/>
          </a:prstGeom>
        </p:spPr>
        <p:txBody>
          <a:bodyPr/>
          <a:lstStyle/>
          <a:p>
            <a:pPr marL="0" lvl="1" indent="457200">
              <a:spcBef>
                <a:spcPts val="500"/>
              </a:spcBef>
              <a:buSzTx/>
              <a:buNone/>
            </a:pPr>
            <a:r>
              <a:rPr dirty="0"/>
              <a:t>In House Tests</a:t>
            </a:r>
            <a:r>
              <a:rPr lang="en-GB" dirty="0"/>
              <a:t> </a:t>
            </a:r>
            <a:endParaRPr sz="2400" dirty="0"/>
          </a:p>
          <a:p>
            <a:pPr marL="1143000" lvl="2" indent="-228600">
              <a:spcBef>
                <a:spcPts val="500"/>
              </a:spcBef>
              <a:defRPr sz="2400"/>
            </a:pPr>
            <a:r>
              <a:rPr dirty="0"/>
              <a:t>Traceable Certified and Calibrated Test Equipment must be used</a:t>
            </a:r>
            <a:endParaRPr sz="2000" dirty="0"/>
          </a:p>
          <a:p>
            <a:pPr marL="1143000" lvl="2" indent="-228600">
              <a:spcBef>
                <a:spcPts val="500"/>
              </a:spcBef>
              <a:defRPr sz="2400"/>
            </a:pPr>
            <a:r>
              <a:rPr dirty="0"/>
              <a:t>Qualifications of Personnel using it should be also quantified and Traceable.</a:t>
            </a:r>
            <a:endParaRPr lang="en-GB" dirty="0"/>
          </a:p>
          <a:p>
            <a:pPr marL="1143000" lvl="2" indent="-228600">
              <a:spcBef>
                <a:spcPts val="500"/>
              </a:spcBef>
              <a:defRPr sz="2400"/>
            </a:pPr>
            <a:r>
              <a:rPr lang="en-GB" dirty="0"/>
              <a:t>Testing Equipment Procured during Preparation Stage is used here.</a:t>
            </a:r>
            <a:endParaRPr dirty="0"/>
          </a:p>
        </p:txBody>
      </p:sp>
      <p:grpSp>
        <p:nvGrpSpPr>
          <p:cNvPr id="1227" name="Group 3"/>
          <p:cNvGrpSpPr/>
          <p:nvPr/>
        </p:nvGrpSpPr>
        <p:grpSpPr>
          <a:xfrm>
            <a:off x="838199" y="365124"/>
            <a:ext cx="6604820" cy="1217869"/>
            <a:chOff x="0" y="0"/>
            <a:chExt cx="6604819" cy="1217868"/>
          </a:xfrm>
        </p:grpSpPr>
        <p:sp>
          <p:nvSpPr>
            <p:cNvPr id="1225" name="Rectangle: Rounded Corners 4"/>
            <p:cNvSpPr/>
            <p:nvPr/>
          </p:nvSpPr>
          <p:spPr>
            <a:xfrm>
              <a:off x="0" y="0"/>
              <a:ext cx="6604820" cy="1217869"/>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226" name="Rectangle: Rounded Corners 4"/>
            <p:cNvSpPr txBox="1"/>
            <p:nvPr/>
          </p:nvSpPr>
          <p:spPr>
            <a:xfrm>
              <a:off x="257487" y="269169"/>
              <a:ext cx="6089845" cy="6795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2000"/>
                </a:spcBef>
                <a:defRPr sz="4800">
                  <a:solidFill>
                    <a:srgbClr val="FFFFFF"/>
                  </a:solidFill>
                </a:defRPr>
              </a:lvl1pPr>
            </a:lstStyle>
            <a:p>
              <a:r>
                <a:t>Technical Study</a:t>
              </a:r>
            </a:p>
          </p:txBody>
        </p:sp>
      </p:grpSp>
      <p:sp>
        <p:nvSpPr>
          <p:cNvPr id="1228" name="Content Placeholder 14"/>
          <p:cNvSpPr txBox="1"/>
          <p:nvPr/>
        </p:nvSpPr>
        <p:spPr>
          <a:xfrm>
            <a:off x="5542753" y="1750137"/>
            <a:ext cx="5765327" cy="4426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nSpc>
                <a:spcPct val="90000"/>
              </a:lnSpc>
              <a:spcBef>
                <a:spcPts val="1000"/>
              </a:spcBef>
              <a:defRPr sz="2800"/>
            </a:pPr>
            <a:r>
              <a:t>Third Party Testing Houses</a:t>
            </a:r>
          </a:p>
          <a:p>
            <a:pPr marL="685800" lvl="1" indent="-228600">
              <a:lnSpc>
                <a:spcPct val="90000"/>
              </a:lnSpc>
              <a:spcBef>
                <a:spcPts val="500"/>
              </a:spcBef>
              <a:buSzPct val="100000"/>
              <a:buFont typeface="Arial"/>
              <a:buChar char="•"/>
              <a:defRPr sz="2400"/>
            </a:pPr>
            <a:r>
              <a:t>Traceable Entity Registration and Certification with International Accreditation Bodies</a:t>
            </a:r>
          </a:p>
          <a:p>
            <a:pPr marL="685800" lvl="1" indent="-228600">
              <a:lnSpc>
                <a:spcPct val="90000"/>
              </a:lnSpc>
              <a:spcBef>
                <a:spcPts val="500"/>
              </a:spcBef>
              <a:buSzPct val="100000"/>
              <a:buFont typeface="Arial"/>
              <a:buChar char="•"/>
              <a:defRPr sz="2400"/>
            </a:pPr>
            <a:r>
              <a:t>Traceable Issued Certifications</a:t>
            </a:r>
          </a:p>
        </p:txBody>
      </p:sp>
      <p:sp>
        <p:nvSpPr>
          <p:cNvPr id="1229"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 name="Title 9"/>
          <p:cNvSpPr txBox="1">
            <a:spLocks noGrp="1"/>
          </p:cNvSpPr>
          <p:nvPr>
            <p:ph type="title"/>
          </p:nvPr>
        </p:nvSpPr>
        <p:spPr>
          <a:prstGeom prst="rect">
            <a:avLst/>
          </a:prstGeom>
        </p:spPr>
        <p:txBody>
          <a:bodyPr/>
          <a:lstStyle/>
          <a:p>
            <a:endParaRPr/>
          </a:p>
        </p:txBody>
      </p:sp>
      <p:sp>
        <p:nvSpPr>
          <p:cNvPr id="1224" name="Content Placeholder 2"/>
          <p:cNvSpPr txBox="1">
            <a:spLocks noGrp="1"/>
          </p:cNvSpPr>
          <p:nvPr>
            <p:ph type="body" sz="half" idx="1"/>
          </p:nvPr>
        </p:nvSpPr>
        <p:spPr>
          <a:xfrm>
            <a:off x="838200" y="1825625"/>
            <a:ext cx="4451556" cy="4351338"/>
          </a:xfrm>
          <a:prstGeom prst="rect">
            <a:avLst/>
          </a:prstGeom>
        </p:spPr>
        <p:txBody>
          <a:bodyPr/>
          <a:lstStyle/>
          <a:p>
            <a:pPr marL="0" lvl="1" indent="457200">
              <a:spcBef>
                <a:spcPts val="500"/>
              </a:spcBef>
              <a:buSzTx/>
              <a:buNone/>
            </a:pPr>
            <a:r>
              <a:rPr dirty="0"/>
              <a:t>In House Tests</a:t>
            </a:r>
            <a:r>
              <a:rPr lang="en-GB" dirty="0"/>
              <a:t> </a:t>
            </a:r>
            <a:endParaRPr sz="2400" dirty="0"/>
          </a:p>
          <a:p>
            <a:pPr marL="1143000" lvl="2" indent="-228600">
              <a:spcBef>
                <a:spcPts val="500"/>
              </a:spcBef>
              <a:defRPr sz="2400"/>
            </a:pPr>
            <a:r>
              <a:rPr dirty="0"/>
              <a:t>Traceable Certified and Calibrated Test Equipment must be used</a:t>
            </a:r>
            <a:endParaRPr sz="2000" dirty="0"/>
          </a:p>
          <a:p>
            <a:pPr marL="1143000" lvl="2" indent="-228600">
              <a:spcBef>
                <a:spcPts val="500"/>
              </a:spcBef>
              <a:defRPr sz="2400"/>
            </a:pPr>
            <a:r>
              <a:rPr dirty="0"/>
              <a:t>Qualifications of Personnel using it should be also quantified and Traceable.</a:t>
            </a:r>
          </a:p>
        </p:txBody>
      </p:sp>
      <p:grpSp>
        <p:nvGrpSpPr>
          <p:cNvPr id="1227" name="Group 3"/>
          <p:cNvGrpSpPr/>
          <p:nvPr/>
        </p:nvGrpSpPr>
        <p:grpSpPr>
          <a:xfrm>
            <a:off x="838199" y="365124"/>
            <a:ext cx="6604820" cy="1217869"/>
            <a:chOff x="0" y="0"/>
            <a:chExt cx="6604819" cy="1217868"/>
          </a:xfrm>
        </p:grpSpPr>
        <p:sp>
          <p:nvSpPr>
            <p:cNvPr id="1225" name="Rectangle: Rounded Corners 4"/>
            <p:cNvSpPr/>
            <p:nvPr/>
          </p:nvSpPr>
          <p:spPr>
            <a:xfrm>
              <a:off x="0" y="0"/>
              <a:ext cx="6604820" cy="1217869"/>
            </a:xfrm>
            <a:prstGeom prst="roundRect">
              <a:avLst>
                <a:gd name="adj" fmla="val 16667"/>
              </a:avLst>
            </a:prstGeom>
            <a:gradFill flip="none" rotWithShape="1">
              <a:gsLst>
                <a:gs pos="0">
                  <a:schemeClr val="accent2"/>
                </a:gs>
                <a:gs pos="50000">
                  <a:schemeClr val="accent2"/>
                </a:gs>
                <a:gs pos="100000">
                  <a:schemeClr val="accent2"/>
                </a:gs>
              </a:gsLst>
              <a:lin ang="5400000" scaled="0"/>
            </a:gradFill>
            <a:ln w="12700" cap="flat">
              <a:noFill/>
              <a:miter lim="400000"/>
            </a:ln>
            <a:effectLst/>
          </p:spPr>
          <p:txBody>
            <a:bodyPr wrap="square" lIns="45719" tIns="45719" rIns="45719" bIns="45719" numCol="1" anchor="t">
              <a:noAutofit/>
            </a:bodyPr>
            <a:lstStyle/>
            <a:p>
              <a:endParaRPr/>
            </a:p>
          </p:txBody>
        </p:sp>
        <p:sp>
          <p:nvSpPr>
            <p:cNvPr id="1226" name="Rectangle: Rounded Corners 4"/>
            <p:cNvSpPr txBox="1"/>
            <p:nvPr/>
          </p:nvSpPr>
          <p:spPr>
            <a:xfrm>
              <a:off x="257487" y="269169"/>
              <a:ext cx="6089845" cy="6795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384" tIns="32384" rIns="32384" bIns="32384" numCol="1" anchor="ctr">
              <a:spAutoFit/>
            </a:bodyPr>
            <a:lstStyle>
              <a:lvl1pPr algn="ctr" defTabSz="755650">
                <a:lnSpc>
                  <a:spcPct val="90000"/>
                </a:lnSpc>
                <a:spcBef>
                  <a:spcPts val="2000"/>
                </a:spcBef>
                <a:defRPr sz="4800">
                  <a:solidFill>
                    <a:srgbClr val="FFFFFF"/>
                  </a:solidFill>
                </a:defRPr>
              </a:lvl1pPr>
            </a:lstStyle>
            <a:p>
              <a:r>
                <a:t>Technical Study</a:t>
              </a:r>
            </a:p>
          </p:txBody>
        </p:sp>
      </p:grpSp>
      <p:sp>
        <p:nvSpPr>
          <p:cNvPr id="1228" name="Content Placeholder 14"/>
          <p:cNvSpPr txBox="1"/>
          <p:nvPr/>
        </p:nvSpPr>
        <p:spPr>
          <a:xfrm>
            <a:off x="5542753" y="1750137"/>
            <a:ext cx="5765327" cy="4426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nSpc>
                <a:spcPct val="90000"/>
              </a:lnSpc>
              <a:spcBef>
                <a:spcPts val="1000"/>
              </a:spcBef>
              <a:defRPr sz="2800"/>
            </a:pPr>
            <a:r>
              <a:rPr dirty="0"/>
              <a:t>Third Party Testing Houses</a:t>
            </a:r>
          </a:p>
          <a:p>
            <a:pPr marL="685800" lvl="1" indent="-228600">
              <a:lnSpc>
                <a:spcPct val="90000"/>
              </a:lnSpc>
              <a:spcBef>
                <a:spcPts val="500"/>
              </a:spcBef>
              <a:buSzPct val="100000"/>
              <a:buFont typeface="Arial"/>
              <a:buChar char="•"/>
              <a:defRPr sz="2400"/>
            </a:pPr>
            <a:r>
              <a:rPr dirty="0"/>
              <a:t>Traceable Entity Registration and Certification with International Accreditation Bodies</a:t>
            </a:r>
          </a:p>
          <a:p>
            <a:pPr marL="685800" lvl="1" indent="-228600">
              <a:lnSpc>
                <a:spcPct val="90000"/>
              </a:lnSpc>
              <a:spcBef>
                <a:spcPts val="500"/>
              </a:spcBef>
              <a:buSzPct val="100000"/>
              <a:buFont typeface="Arial"/>
              <a:buChar char="•"/>
              <a:defRPr sz="2400"/>
            </a:pPr>
            <a:r>
              <a:rPr dirty="0"/>
              <a:t>Traceable Issued Certifications</a:t>
            </a:r>
          </a:p>
        </p:txBody>
      </p:sp>
      <p:sp>
        <p:nvSpPr>
          <p:cNvPr id="1229"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extLst>
      <p:ext uri="{BB962C8B-B14F-4D97-AF65-F5344CB8AC3E}">
        <p14:creationId xmlns:p14="http://schemas.microsoft.com/office/powerpoint/2010/main" val="373739633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 name="Title 9"/>
          <p:cNvSpPr txBox="1">
            <a:spLocks noGrp="1"/>
          </p:cNvSpPr>
          <p:nvPr>
            <p:ph type="title"/>
          </p:nvPr>
        </p:nvSpPr>
        <p:spPr>
          <a:prstGeom prst="rect">
            <a:avLst/>
          </a:prstGeom>
        </p:spPr>
        <p:txBody>
          <a:bodyPr/>
          <a:lstStyle/>
          <a:p>
            <a:r>
              <a:t>`</a:t>
            </a:r>
          </a:p>
        </p:txBody>
      </p:sp>
      <p:pic>
        <p:nvPicPr>
          <p:cNvPr id="1232" name="Content Placeholder 19" descr="Content Placeholder 19"/>
          <p:cNvPicPr>
            <a:picLocks noChangeAspect="1"/>
          </p:cNvPicPr>
          <p:nvPr/>
        </p:nvPicPr>
        <p:blipFill>
          <a:blip r:embed="rId2"/>
          <a:stretch>
            <a:fillRect/>
          </a:stretch>
        </p:blipFill>
        <p:spPr>
          <a:xfrm>
            <a:off x="838200" y="1795203"/>
            <a:ext cx="1409897" cy="3934376"/>
          </a:xfrm>
          <a:prstGeom prst="rect">
            <a:avLst/>
          </a:prstGeom>
          <a:ln w="12700">
            <a:miter lim="400000"/>
          </a:ln>
        </p:spPr>
      </p:pic>
      <p:grpSp>
        <p:nvGrpSpPr>
          <p:cNvPr id="1237" name="Group 1"/>
          <p:cNvGrpSpPr/>
          <p:nvPr/>
        </p:nvGrpSpPr>
        <p:grpSpPr>
          <a:xfrm>
            <a:off x="838200" y="469641"/>
            <a:ext cx="7175090" cy="1093688"/>
            <a:chOff x="0" y="0"/>
            <a:chExt cx="7175089" cy="1093687"/>
          </a:xfrm>
        </p:grpSpPr>
        <p:sp>
          <p:nvSpPr>
            <p:cNvPr id="1233"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236" name="Rectangle: Rounded Corners 4"/>
            <p:cNvGrpSpPr/>
            <p:nvPr/>
          </p:nvGrpSpPr>
          <p:grpSpPr>
            <a:xfrm>
              <a:off x="244538" y="53389"/>
              <a:ext cx="6686014" cy="986909"/>
              <a:chOff x="0" y="0"/>
              <a:chExt cx="6686012" cy="986907"/>
            </a:xfrm>
          </p:grpSpPr>
          <p:sp>
            <p:nvSpPr>
              <p:cNvPr id="1234"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235" name="Evaluation"/>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Evaluation</a:t>
                </a:r>
              </a:p>
            </p:txBody>
          </p:sp>
        </p:grpSp>
      </p:grpSp>
      <p:sp>
        <p:nvSpPr>
          <p:cNvPr id="1238" name="Straight Connector 15"/>
          <p:cNvSpPr/>
          <p:nvPr/>
        </p:nvSpPr>
        <p:spPr>
          <a:xfrm flipH="1">
            <a:off x="2438399" y="1795204"/>
            <a:ext cx="1" cy="4166251"/>
          </a:xfrm>
          <a:prstGeom prst="line">
            <a:avLst/>
          </a:prstGeom>
          <a:ln w="6350">
            <a:solidFill>
              <a:schemeClr val="accent1"/>
            </a:solidFill>
            <a:miter/>
          </a:ln>
        </p:spPr>
        <p:txBody>
          <a:bodyPr lIns="45719" rIns="45719"/>
          <a:lstStyle/>
          <a:p>
            <a:endParaRPr/>
          </a:p>
        </p:txBody>
      </p:sp>
      <p:sp>
        <p:nvSpPr>
          <p:cNvPr id="1239" name="Straight Connector 16"/>
          <p:cNvSpPr/>
          <p:nvPr/>
        </p:nvSpPr>
        <p:spPr>
          <a:xfrm flipH="1">
            <a:off x="4812889" y="1868945"/>
            <a:ext cx="1" cy="4166250"/>
          </a:xfrm>
          <a:prstGeom prst="line">
            <a:avLst/>
          </a:prstGeom>
          <a:ln w="6350">
            <a:solidFill>
              <a:schemeClr val="accent1"/>
            </a:solidFill>
            <a:miter/>
          </a:ln>
        </p:spPr>
        <p:txBody>
          <a:bodyPr lIns="45719" rIns="45719"/>
          <a:lstStyle/>
          <a:p>
            <a:endParaRPr/>
          </a:p>
        </p:txBody>
      </p:sp>
      <p:sp>
        <p:nvSpPr>
          <p:cNvPr id="1240" name="Straight Connector 17"/>
          <p:cNvSpPr/>
          <p:nvPr/>
        </p:nvSpPr>
        <p:spPr>
          <a:xfrm flipH="1">
            <a:off x="7521677" y="1795204"/>
            <a:ext cx="1" cy="4166251"/>
          </a:xfrm>
          <a:prstGeom prst="line">
            <a:avLst/>
          </a:prstGeom>
          <a:ln w="6350">
            <a:solidFill>
              <a:schemeClr val="accent1"/>
            </a:solidFill>
            <a:miter/>
          </a:ln>
        </p:spPr>
        <p:txBody>
          <a:bodyPr lIns="45719" rIns="45719"/>
          <a:lstStyle/>
          <a:p>
            <a:endParaRPr/>
          </a:p>
        </p:txBody>
      </p:sp>
      <p:sp>
        <p:nvSpPr>
          <p:cNvPr id="1241" name="Straight Connector 18"/>
          <p:cNvSpPr/>
          <p:nvPr/>
        </p:nvSpPr>
        <p:spPr>
          <a:xfrm flipH="1">
            <a:off x="10151806" y="1795204"/>
            <a:ext cx="1" cy="4166251"/>
          </a:xfrm>
          <a:prstGeom prst="line">
            <a:avLst/>
          </a:prstGeom>
          <a:ln w="6350">
            <a:solidFill>
              <a:schemeClr val="accent1"/>
            </a:solidFill>
            <a:miter/>
          </a:ln>
        </p:spPr>
        <p:txBody>
          <a:bodyPr lIns="45719" rIns="45719"/>
          <a:lstStyle/>
          <a:p>
            <a:endParaRPr/>
          </a:p>
        </p:txBody>
      </p:sp>
      <p:sp>
        <p:nvSpPr>
          <p:cNvPr id="1242" name="TextBox 20"/>
          <p:cNvSpPr txBox="1"/>
          <p:nvPr/>
        </p:nvSpPr>
        <p:spPr>
          <a:xfrm>
            <a:off x="2857745" y="1986115"/>
            <a:ext cx="1531998"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Technical Study</a:t>
            </a:r>
          </a:p>
        </p:txBody>
      </p:sp>
      <p:sp>
        <p:nvSpPr>
          <p:cNvPr id="1243" name="TextBox 21"/>
          <p:cNvSpPr txBox="1"/>
          <p:nvPr/>
        </p:nvSpPr>
        <p:spPr>
          <a:xfrm>
            <a:off x="5392387" y="1986115"/>
            <a:ext cx="148266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Animal Studies</a:t>
            </a:r>
          </a:p>
        </p:txBody>
      </p:sp>
      <p:sp>
        <p:nvSpPr>
          <p:cNvPr id="1244" name="TextBox 22"/>
          <p:cNvSpPr txBox="1"/>
          <p:nvPr/>
        </p:nvSpPr>
        <p:spPr>
          <a:xfrm>
            <a:off x="8133890" y="1986115"/>
            <a:ext cx="1507999"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Human Studies</a:t>
            </a:r>
          </a:p>
        </p:txBody>
      </p:sp>
      <p:sp>
        <p:nvSpPr>
          <p:cNvPr id="1245" name="Rectangle 23"/>
          <p:cNvSpPr/>
          <p:nvPr/>
        </p:nvSpPr>
        <p:spPr>
          <a:xfrm>
            <a:off x="2555270" y="44908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246" name="Rectangle 25"/>
          <p:cNvSpPr/>
          <p:nvPr/>
        </p:nvSpPr>
        <p:spPr>
          <a:xfrm>
            <a:off x="2670799" y="45670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247" name="Rectangle 27"/>
          <p:cNvSpPr/>
          <p:nvPr/>
        </p:nvSpPr>
        <p:spPr>
          <a:xfrm>
            <a:off x="2862725" y="46432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248" name="Rectangle 29"/>
          <p:cNvSpPr/>
          <p:nvPr/>
        </p:nvSpPr>
        <p:spPr>
          <a:xfrm>
            <a:off x="3054649" y="47194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grpSp>
        <p:nvGrpSpPr>
          <p:cNvPr id="1251" name="Diamond 30"/>
          <p:cNvGrpSpPr/>
          <p:nvPr/>
        </p:nvGrpSpPr>
        <p:grpSpPr>
          <a:xfrm>
            <a:off x="3691761" y="4788310"/>
            <a:ext cx="982331" cy="612059"/>
            <a:chOff x="0" y="0"/>
            <a:chExt cx="982329" cy="612057"/>
          </a:xfrm>
        </p:grpSpPr>
        <p:sp>
          <p:nvSpPr>
            <p:cNvPr id="1249" name="Polygon"/>
            <p:cNvSpPr/>
            <p:nvPr/>
          </p:nvSpPr>
          <p:spPr>
            <a:xfrm>
              <a:off x="0" y="0"/>
              <a:ext cx="982330" cy="612058"/>
            </a:xfrm>
            <a:prstGeom prst="diamond">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250" name="Passed?"/>
            <p:cNvSpPr txBox="1"/>
            <p:nvPr/>
          </p:nvSpPr>
          <p:spPr>
            <a:xfrm>
              <a:off x="297651" y="144521"/>
              <a:ext cx="387027" cy="323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Passed?</a:t>
              </a:r>
            </a:p>
          </p:txBody>
        </p:sp>
      </p:grpSp>
      <p:sp>
        <p:nvSpPr>
          <p:cNvPr id="1252" name="Straight Arrow Connector 32"/>
          <p:cNvSpPr/>
          <p:nvPr/>
        </p:nvSpPr>
        <p:spPr>
          <a:xfrm flipV="1">
            <a:off x="4674091" y="5085736"/>
            <a:ext cx="547970" cy="8604"/>
          </a:xfrm>
          <a:prstGeom prst="line">
            <a:avLst/>
          </a:prstGeom>
          <a:ln w="6350">
            <a:solidFill>
              <a:schemeClr val="accent1"/>
            </a:solidFill>
            <a:miter/>
            <a:tailEnd type="triangle"/>
          </a:ln>
        </p:spPr>
        <p:txBody>
          <a:bodyPr lIns="45719" rIns="45719"/>
          <a:lstStyle/>
          <a:p>
            <a:endParaRPr/>
          </a:p>
        </p:txBody>
      </p:sp>
      <p:grpSp>
        <p:nvGrpSpPr>
          <p:cNvPr id="1255" name="Rectangle 33"/>
          <p:cNvGrpSpPr/>
          <p:nvPr/>
        </p:nvGrpSpPr>
        <p:grpSpPr>
          <a:xfrm>
            <a:off x="2745016" y="3606439"/>
            <a:ext cx="1734192" cy="757085"/>
            <a:chOff x="0" y="0"/>
            <a:chExt cx="1734191" cy="757084"/>
          </a:xfrm>
        </p:grpSpPr>
        <p:sp>
          <p:nvSpPr>
            <p:cNvPr id="1253" name="Rectangle"/>
            <p:cNvSpPr/>
            <p:nvPr/>
          </p:nvSpPr>
          <p:spPr>
            <a:xfrm>
              <a:off x="-1" y="-1"/>
              <a:ext cx="1734193" cy="757086"/>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254" name="Testing"/>
            <p:cNvSpPr txBox="1"/>
            <p:nvPr/>
          </p:nvSpPr>
          <p:spPr>
            <a:xfrm>
              <a:off x="52069" y="211998"/>
              <a:ext cx="1630053"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Testing </a:t>
              </a:r>
            </a:p>
          </p:txBody>
        </p:sp>
      </p:grpSp>
      <p:sp>
        <p:nvSpPr>
          <p:cNvPr id="1256" name="Straight Arrow Connector 35"/>
          <p:cNvSpPr/>
          <p:nvPr/>
        </p:nvSpPr>
        <p:spPr>
          <a:xfrm flipH="1">
            <a:off x="3236183" y="4363523"/>
            <a:ext cx="375931" cy="260014"/>
          </a:xfrm>
          <a:prstGeom prst="line">
            <a:avLst/>
          </a:prstGeom>
          <a:ln w="6350">
            <a:solidFill>
              <a:schemeClr val="accent1"/>
            </a:solidFill>
            <a:miter/>
            <a:tailEnd type="triangle"/>
          </a:ln>
        </p:spPr>
        <p:txBody>
          <a:bodyPr lIns="45719" rIns="45719"/>
          <a:lstStyle/>
          <a:p>
            <a:endParaRPr/>
          </a:p>
        </p:txBody>
      </p:sp>
      <p:sp>
        <p:nvSpPr>
          <p:cNvPr id="1266" name="Straight Arrow Connector 37"/>
          <p:cNvSpPr/>
          <p:nvPr/>
        </p:nvSpPr>
        <p:spPr>
          <a:xfrm>
            <a:off x="3592018" y="5096474"/>
            <a:ext cx="91253" cy="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
            <a:solidFill>
              <a:schemeClr val="accent1"/>
            </a:solidFill>
            <a:miter/>
            <a:tailEnd type="triangle"/>
          </a:ln>
        </p:spPr>
        <p:txBody>
          <a:bodyPr/>
          <a:lstStyle/>
          <a:p>
            <a:endParaRPr/>
          </a:p>
        </p:txBody>
      </p:sp>
      <p:grpSp>
        <p:nvGrpSpPr>
          <p:cNvPr id="1260" name="Rectangle 38"/>
          <p:cNvGrpSpPr/>
          <p:nvPr/>
        </p:nvGrpSpPr>
        <p:grpSpPr>
          <a:xfrm>
            <a:off x="3585590" y="5676138"/>
            <a:ext cx="1065063" cy="405293"/>
            <a:chOff x="0" y="0"/>
            <a:chExt cx="1065062" cy="405292"/>
          </a:xfrm>
        </p:grpSpPr>
        <p:sp>
          <p:nvSpPr>
            <p:cNvPr id="1258" name="Rectangle"/>
            <p:cNvSpPr/>
            <p:nvPr/>
          </p:nvSpPr>
          <p:spPr>
            <a:xfrm>
              <a:off x="-1" y="-1"/>
              <a:ext cx="1065064" cy="405294"/>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259" name="Redesign"/>
            <p:cNvSpPr txBox="1"/>
            <p:nvPr/>
          </p:nvSpPr>
          <p:spPr>
            <a:xfrm>
              <a:off x="52069" y="36102"/>
              <a:ext cx="960924"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Redesign</a:t>
              </a:r>
            </a:p>
          </p:txBody>
        </p:sp>
      </p:grpSp>
      <p:sp>
        <p:nvSpPr>
          <p:cNvPr id="1267" name="Straight Arrow Connector 40"/>
          <p:cNvSpPr/>
          <p:nvPr/>
        </p:nvSpPr>
        <p:spPr>
          <a:xfrm>
            <a:off x="4135387" y="5392612"/>
            <a:ext cx="22899" cy="2771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262" name="Straight Arrow Connector 42"/>
          <p:cNvSpPr/>
          <p:nvPr/>
        </p:nvSpPr>
        <p:spPr>
          <a:xfrm flipH="1">
            <a:off x="2520874" y="5878784"/>
            <a:ext cx="1064718" cy="1"/>
          </a:xfrm>
          <a:prstGeom prst="line">
            <a:avLst/>
          </a:prstGeom>
          <a:ln w="6350">
            <a:solidFill>
              <a:schemeClr val="accent1"/>
            </a:solidFill>
            <a:miter/>
            <a:tailEnd type="triangle"/>
          </a:ln>
        </p:spPr>
        <p:txBody>
          <a:bodyPr lIns="45719" rIns="45719"/>
          <a:lstStyle/>
          <a:p>
            <a:endParaRPr/>
          </a:p>
        </p:txBody>
      </p:sp>
      <p:sp>
        <p:nvSpPr>
          <p:cNvPr id="1263" name="Straight Arrow Connector 44"/>
          <p:cNvSpPr/>
          <p:nvPr/>
        </p:nvSpPr>
        <p:spPr>
          <a:xfrm flipH="1" flipV="1">
            <a:off x="2514368" y="4006108"/>
            <a:ext cx="13636" cy="1872676"/>
          </a:xfrm>
          <a:prstGeom prst="line">
            <a:avLst/>
          </a:prstGeom>
          <a:ln w="6350">
            <a:solidFill>
              <a:schemeClr val="accent1"/>
            </a:solidFill>
            <a:miter/>
            <a:tailEnd type="triangle"/>
          </a:ln>
        </p:spPr>
        <p:txBody>
          <a:bodyPr lIns="45719" rIns="45719"/>
          <a:lstStyle/>
          <a:p>
            <a:endParaRPr/>
          </a:p>
        </p:txBody>
      </p:sp>
      <p:sp>
        <p:nvSpPr>
          <p:cNvPr id="1264" name="Straight Arrow Connector 48"/>
          <p:cNvSpPr/>
          <p:nvPr/>
        </p:nvSpPr>
        <p:spPr>
          <a:xfrm flipV="1">
            <a:off x="2514369" y="3984981"/>
            <a:ext cx="230649" cy="21128"/>
          </a:xfrm>
          <a:prstGeom prst="line">
            <a:avLst/>
          </a:prstGeom>
          <a:ln w="6350">
            <a:solidFill>
              <a:schemeClr val="accent1"/>
            </a:solidFill>
            <a:miter/>
            <a:tailEnd type="triangle"/>
          </a:ln>
        </p:spPr>
        <p:txBody>
          <a:bodyPr lIns="45719" rIns="45719"/>
          <a:lstStyle/>
          <a:p>
            <a:endParaRPr/>
          </a:p>
        </p:txBody>
      </p:sp>
      <p:sp>
        <p:nvSpPr>
          <p:cNvPr id="1265"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 name="Title 9"/>
          <p:cNvSpPr txBox="1">
            <a:spLocks noGrp="1"/>
          </p:cNvSpPr>
          <p:nvPr>
            <p:ph type="title"/>
          </p:nvPr>
        </p:nvSpPr>
        <p:spPr>
          <a:prstGeom prst="rect">
            <a:avLst/>
          </a:prstGeom>
        </p:spPr>
        <p:txBody>
          <a:bodyPr/>
          <a:lstStyle/>
          <a:p>
            <a:r>
              <a:t>`</a:t>
            </a:r>
          </a:p>
        </p:txBody>
      </p:sp>
      <p:pic>
        <p:nvPicPr>
          <p:cNvPr id="1270" name="Content Placeholder 19" descr="Content Placeholder 19"/>
          <p:cNvPicPr>
            <a:picLocks noChangeAspect="1"/>
          </p:cNvPicPr>
          <p:nvPr/>
        </p:nvPicPr>
        <p:blipFill>
          <a:blip r:embed="rId2"/>
          <a:stretch>
            <a:fillRect/>
          </a:stretch>
        </p:blipFill>
        <p:spPr>
          <a:xfrm>
            <a:off x="838200" y="1795203"/>
            <a:ext cx="1409897" cy="3934376"/>
          </a:xfrm>
          <a:prstGeom prst="rect">
            <a:avLst/>
          </a:prstGeom>
          <a:ln w="12700">
            <a:miter lim="400000"/>
          </a:ln>
        </p:spPr>
      </p:pic>
      <p:grpSp>
        <p:nvGrpSpPr>
          <p:cNvPr id="1275" name="Group 1"/>
          <p:cNvGrpSpPr/>
          <p:nvPr/>
        </p:nvGrpSpPr>
        <p:grpSpPr>
          <a:xfrm>
            <a:off x="838200" y="469641"/>
            <a:ext cx="11240389" cy="1093688"/>
            <a:chOff x="0" y="0"/>
            <a:chExt cx="11240388" cy="1093687"/>
          </a:xfrm>
        </p:grpSpPr>
        <p:sp>
          <p:nvSpPr>
            <p:cNvPr id="1271" name="Rectangle: Rounded Corners 6"/>
            <p:cNvSpPr/>
            <p:nvPr/>
          </p:nvSpPr>
          <p:spPr>
            <a:xfrm>
              <a:off x="0" y="0"/>
              <a:ext cx="11240389"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274" name="Rectangle: Rounded Corners 4"/>
            <p:cNvGrpSpPr/>
            <p:nvPr/>
          </p:nvGrpSpPr>
          <p:grpSpPr>
            <a:xfrm>
              <a:off x="244539" y="53388"/>
              <a:ext cx="10517384" cy="986909"/>
              <a:chOff x="0" y="0"/>
              <a:chExt cx="10517382" cy="986907"/>
            </a:xfrm>
          </p:grpSpPr>
          <p:sp>
            <p:nvSpPr>
              <p:cNvPr id="1272" name="Rectangle"/>
              <p:cNvSpPr/>
              <p:nvPr/>
            </p:nvSpPr>
            <p:spPr>
              <a:xfrm>
                <a:off x="0" y="0"/>
                <a:ext cx="10517384"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273" name="Evaluation For Science Side Project"/>
              <p:cNvSpPr txBox="1"/>
              <p:nvPr/>
            </p:nvSpPr>
            <p:spPr>
              <a:xfrm>
                <a:off x="20955" y="122728"/>
                <a:ext cx="1047547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Evaluation For Science Side Project</a:t>
                </a:r>
              </a:p>
            </p:txBody>
          </p:sp>
        </p:grpSp>
      </p:grpSp>
      <p:sp>
        <p:nvSpPr>
          <p:cNvPr id="1276" name="Straight Connector 15"/>
          <p:cNvSpPr/>
          <p:nvPr/>
        </p:nvSpPr>
        <p:spPr>
          <a:xfrm flipH="1">
            <a:off x="2438399" y="1795204"/>
            <a:ext cx="1" cy="4166251"/>
          </a:xfrm>
          <a:prstGeom prst="line">
            <a:avLst/>
          </a:prstGeom>
          <a:ln w="6350">
            <a:solidFill>
              <a:schemeClr val="accent1"/>
            </a:solidFill>
            <a:miter/>
          </a:ln>
        </p:spPr>
        <p:txBody>
          <a:bodyPr lIns="45719" rIns="45719"/>
          <a:lstStyle/>
          <a:p>
            <a:endParaRPr/>
          </a:p>
        </p:txBody>
      </p:sp>
      <p:sp>
        <p:nvSpPr>
          <p:cNvPr id="1277" name="Straight Connector 16"/>
          <p:cNvSpPr/>
          <p:nvPr/>
        </p:nvSpPr>
        <p:spPr>
          <a:xfrm flipH="1">
            <a:off x="4812889" y="1868945"/>
            <a:ext cx="1" cy="4166250"/>
          </a:xfrm>
          <a:prstGeom prst="line">
            <a:avLst/>
          </a:prstGeom>
          <a:ln w="6350">
            <a:solidFill>
              <a:schemeClr val="accent1"/>
            </a:solidFill>
            <a:miter/>
          </a:ln>
        </p:spPr>
        <p:txBody>
          <a:bodyPr lIns="45719" rIns="45719"/>
          <a:lstStyle/>
          <a:p>
            <a:endParaRPr/>
          </a:p>
        </p:txBody>
      </p:sp>
      <p:sp>
        <p:nvSpPr>
          <p:cNvPr id="1278" name="Straight Connector 17"/>
          <p:cNvSpPr/>
          <p:nvPr/>
        </p:nvSpPr>
        <p:spPr>
          <a:xfrm flipH="1">
            <a:off x="7521677" y="1795204"/>
            <a:ext cx="1" cy="4166251"/>
          </a:xfrm>
          <a:prstGeom prst="line">
            <a:avLst/>
          </a:prstGeom>
          <a:ln w="6350">
            <a:solidFill>
              <a:schemeClr val="accent1"/>
            </a:solidFill>
            <a:miter/>
          </a:ln>
        </p:spPr>
        <p:txBody>
          <a:bodyPr lIns="45719" rIns="45719"/>
          <a:lstStyle/>
          <a:p>
            <a:endParaRPr/>
          </a:p>
        </p:txBody>
      </p:sp>
      <p:sp>
        <p:nvSpPr>
          <p:cNvPr id="1279" name="Straight Connector 18"/>
          <p:cNvSpPr/>
          <p:nvPr/>
        </p:nvSpPr>
        <p:spPr>
          <a:xfrm flipH="1">
            <a:off x="10151806" y="1795204"/>
            <a:ext cx="1" cy="4166251"/>
          </a:xfrm>
          <a:prstGeom prst="line">
            <a:avLst/>
          </a:prstGeom>
          <a:ln w="6350">
            <a:solidFill>
              <a:schemeClr val="accent1"/>
            </a:solidFill>
            <a:miter/>
          </a:ln>
        </p:spPr>
        <p:txBody>
          <a:bodyPr lIns="45719" rIns="45719"/>
          <a:lstStyle/>
          <a:p>
            <a:endParaRPr/>
          </a:p>
        </p:txBody>
      </p:sp>
      <p:sp>
        <p:nvSpPr>
          <p:cNvPr id="1280" name="TextBox 20"/>
          <p:cNvSpPr txBox="1"/>
          <p:nvPr/>
        </p:nvSpPr>
        <p:spPr>
          <a:xfrm>
            <a:off x="2857745" y="1986115"/>
            <a:ext cx="1531998"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Technical Study</a:t>
            </a:r>
          </a:p>
        </p:txBody>
      </p:sp>
      <p:sp>
        <p:nvSpPr>
          <p:cNvPr id="1281" name="TextBox 21"/>
          <p:cNvSpPr txBox="1"/>
          <p:nvPr/>
        </p:nvSpPr>
        <p:spPr>
          <a:xfrm>
            <a:off x="5392387" y="1986115"/>
            <a:ext cx="148266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Animal Studies</a:t>
            </a:r>
          </a:p>
        </p:txBody>
      </p:sp>
      <p:sp>
        <p:nvSpPr>
          <p:cNvPr id="1282" name="TextBox 22"/>
          <p:cNvSpPr txBox="1"/>
          <p:nvPr/>
        </p:nvSpPr>
        <p:spPr>
          <a:xfrm>
            <a:off x="8133890" y="1986115"/>
            <a:ext cx="1507999"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Human Studies</a:t>
            </a:r>
          </a:p>
        </p:txBody>
      </p:sp>
      <p:sp>
        <p:nvSpPr>
          <p:cNvPr id="1283" name="Rectangle 23"/>
          <p:cNvSpPr/>
          <p:nvPr/>
        </p:nvSpPr>
        <p:spPr>
          <a:xfrm>
            <a:off x="2555270" y="44908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284" name="Rectangle 25"/>
          <p:cNvSpPr/>
          <p:nvPr/>
        </p:nvSpPr>
        <p:spPr>
          <a:xfrm>
            <a:off x="2670799" y="45670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285" name="Rectangle 27"/>
          <p:cNvSpPr/>
          <p:nvPr/>
        </p:nvSpPr>
        <p:spPr>
          <a:xfrm>
            <a:off x="2862725" y="46432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286" name="Rectangle 29"/>
          <p:cNvSpPr/>
          <p:nvPr/>
        </p:nvSpPr>
        <p:spPr>
          <a:xfrm>
            <a:off x="3054649" y="47194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grpSp>
        <p:nvGrpSpPr>
          <p:cNvPr id="1289" name="Diamond 30"/>
          <p:cNvGrpSpPr/>
          <p:nvPr/>
        </p:nvGrpSpPr>
        <p:grpSpPr>
          <a:xfrm>
            <a:off x="3691761" y="4788310"/>
            <a:ext cx="982331" cy="612059"/>
            <a:chOff x="0" y="0"/>
            <a:chExt cx="982329" cy="612057"/>
          </a:xfrm>
        </p:grpSpPr>
        <p:sp>
          <p:nvSpPr>
            <p:cNvPr id="1287" name="Polygon"/>
            <p:cNvSpPr/>
            <p:nvPr/>
          </p:nvSpPr>
          <p:spPr>
            <a:xfrm>
              <a:off x="0" y="0"/>
              <a:ext cx="982330" cy="612058"/>
            </a:xfrm>
            <a:prstGeom prst="diamond">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288" name="Passed?"/>
            <p:cNvSpPr txBox="1"/>
            <p:nvPr/>
          </p:nvSpPr>
          <p:spPr>
            <a:xfrm>
              <a:off x="297651" y="144521"/>
              <a:ext cx="387027" cy="323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Passed?</a:t>
              </a:r>
            </a:p>
          </p:txBody>
        </p:sp>
      </p:grpSp>
      <p:sp>
        <p:nvSpPr>
          <p:cNvPr id="1290" name="Straight Arrow Connector 32"/>
          <p:cNvSpPr/>
          <p:nvPr/>
        </p:nvSpPr>
        <p:spPr>
          <a:xfrm flipV="1">
            <a:off x="4674091" y="5085736"/>
            <a:ext cx="547970" cy="8604"/>
          </a:xfrm>
          <a:prstGeom prst="line">
            <a:avLst/>
          </a:prstGeom>
          <a:ln w="6350">
            <a:solidFill>
              <a:schemeClr val="accent1"/>
            </a:solidFill>
            <a:miter/>
            <a:tailEnd type="triangle"/>
          </a:ln>
        </p:spPr>
        <p:txBody>
          <a:bodyPr lIns="45719" rIns="45719"/>
          <a:lstStyle/>
          <a:p>
            <a:endParaRPr/>
          </a:p>
        </p:txBody>
      </p:sp>
      <p:grpSp>
        <p:nvGrpSpPr>
          <p:cNvPr id="1293" name="Rectangle 33"/>
          <p:cNvGrpSpPr/>
          <p:nvPr/>
        </p:nvGrpSpPr>
        <p:grpSpPr>
          <a:xfrm>
            <a:off x="2745016" y="3606439"/>
            <a:ext cx="1734192" cy="757085"/>
            <a:chOff x="0" y="0"/>
            <a:chExt cx="1734191" cy="757084"/>
          </a:xfrm>
        </p:grpSpPr>
        <p:sp>
          <p:nvSpPr>
            <p:cNvPr id="1291" name="Rectangle"/>
            <p:cNvSpPr/>
            <p:nvPr/>
          </p:nvSpPr>
          <p:spPr>
            <a:xfrm>
              <a:off x="-1" y="-1"/>
              <a:ext cx="1734193" cy="757086"/>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292" name="Testing"/>
            <p:cNvSpPr txBox="1"/>
            <p:nvPr/>
          </p:nvSpPr>
          <p:spPr>
            <a:xfrm>
              <a:off x="52069" y="211998"/>
              <a:ext cx="1630053"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Testing </a:t>
              </a:r>
            </a:p>
          </p:txBody>
        </p:sp>
      </p:grpSp>
      <p:sp>
        <p:nvSpPr>
          <p:cNvPr id="1294" name="Straight Arrow Connector 35"/>
          <p:cNvSpPr/>
          <p:nvPr/>
        </p:nvSpPr>
        <p:spPr>
          <a:xfrm flipH="1">
            <a:off x="3236183" y="4363523"/>
            <a:ext cx="375931" cy="260014"/>
          </a:xfrm>
          <a:prstGeom prst="line">
            <a:avLst/>
          </a:prstGeom>
          <a:ln w="6350">
            <a:solidFill>
              <a:schemeClr val="accent1"/>
            </a:solidFill>
            <a:miter/>
            <a:tailEnd type="triangle"/>
          </a:ln>
        </p:spPr>
        <p:txBody>
          <a:bodyPr lIns="45719" rIns="45719"/>
          <a:lstStyle/>
          <a:p>
            <a:endParaRPr/>
          </a:p>
        </p:txBody>
      </p:sp>
      <p:sp>
        <p:nvSpPr>
          <p:cNvPr id="1304" name="Straight Arrow Connector 37"/>
          <p:cNvSpPr/>
          <p:nvPr/>
        </p:nvSpPr>
        <p:spPr>
          <a:xfrm>
            <a:off x="3592018" y="5096474"/>
            <a:ext cx="91253" cy="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
            <a:solidFill>
              <a:schemeClr val="accent1"/>
            </a:solidFill>
            <a:miter/>
            <a:tailEnd type="triangle"/>
          </a:ln>
        </p:spPr>
        <p:txBody>
          <a:bodyPr/>
          <a:lstStyle/>
          <a:p>
            <a:endParaRPr/>
          </a:p>
        </p:txBody>
      </p:sp>
      <p:grpSp>
        <p:nvGrpSpPr>
          <p:cNvPr id="1298" name="Rectangle 38"/>
          <p:cNvGrpSpPr/>
          <p:nvPr/>
        </p:nvGrpSpPr>
        <p:grpSpPr>
          <a:xfrm>
            <a:off x="3585590" y="5676138"/>
            <a:ext cx="1065063" cy="405293"/>
            <a:chOff x="0" y="0"/>
            <a:chExt cx="1065062" cy="405292"/>
          </a:xfrm>
        </p:grpSpPr>
        <p:sp>
          <p:nvSpPr>
            <p:cNvPr id="1296" name="Rectangle"/>
            <p:cNvSpPr/>
            <p:nvPr/>
          </p:nvSpPr>
          <p:spPr>
            <a:xfrm>
              <a:off x="-1" y="-1"/>
              <a:ext cx="1065064" cy="405294"/>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297" name="Redesign"/>
            <p:cNvSpPr txBox="1"/>
            <p:nvPr/>
          </p:nvSpPr>
          <p:spPr>
            <a:xfrm>
              <a:off x="52069" y="36102"/>
              <a:ext cx="960924"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Redesign</a:t>
              </a:r>
            </a:p>
          </p:txBody>
        </p:sp>
      </p:grpSp>
      <p:sp>
        <p:nvSpPr>
          <p:cNvPr id="1305" name="Straight Arrow Connector 40"/>
          <p:cNvSpPr/>
          <p:nvPr/>
        </p:nvSpPr>
        <p:spPr>
          <a:xfrm>
            <a:off x="4135387" y="5392612"/>
            <a:ext cx="22899" cy="2771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300" name="Straight Arrow Connector 42"/>
          <p:cNvSpPr/>
          <p:nvPr/>
        </p:nvSpPr>
        <p:spPr>
          <a:xfrm flipH="1">
            <a:off x="2520874" y="5878784"/>
            <a:ext cx="1064718" cy="1"/>
          </a:xfrm>
          <a:prstGeom prst="line">
            <a:avLst/>
          </a:prstGeom>
          <a:ln w="6350">
            <a:solidFill>
              <a:schemeClr val="accent1"/>
            </a:solidFill>
            <a:miter/>
            <a:tailEnd type="triangle"/>
          </a:ln>
        </p:spPr>
        <p:txBody>
          <a:bodyPr lIns="45719" rIns="45719"/>
          <a:lstStyle/>
          <a:p>
            <a:endParaRPr/>
          </a:p>
        </p:txBody>
      </p:sp>
      <p:sp>
        <p:nvSpPr>
          <p:cNvPr id="1301" name="Straight Arrow Connector 44"/>
          <p:cNvSpPr/>
          <p:nvPr/>
        </p:nvSpPr>
        <p:spPr>
          <a:xfrm flipH="1" flipV="1">
            <a:off x="2514368" y="4006108"/>
            <a:ext cx="13636" cy="1872676"/>
          </a:xfrm>
          <a:prstGeom prst="line">
            <a:avLst/>
          </a:prstGeom>
          <a:ln w="6350">
            <a:solidFill>
              <a:schemeClr val="accent1"/>
            </a:solidFill>
            <a:miter/>
            <a:tailEnd type="triangle"/>
          </a:ln>
        </p:spPr>
        <p:txBody>
          <a:bodyPr lIns="45719" rIns="45719"/>
          <a:lstStyle/>
          <a:p>
            <a:endParaRPr/>
          </a:p>
        </p:txBody>
      </p:sp>
      <p:sp>
        <p:nvSpPr>
          <p:cNvPr id="1302" name="Straight Arrow Connector 48"/>
          <p:cNvSpPr/>
          <p:nvPr/>
        </p:nvSpPr>
        <p:spPr>
          <a:xfrm flipV="1">
            <a:off x="2514369" y="3984981"/>
            <a:ext cx="230649" cy="21128"/>
          </a:xfrm>
          <a:prstGeom prst="line">
            <a:avLst/>
          </a:prstGeom>
          <a:ln w="6350">
            <a:solidFill>
              <a:schemeClr val="accent1"/>
            </a:solidFill>
            <a:miter/>
            <a:tailEnd type="triangle"/>
          </a:ln>
        </p:spPr>
        <p:txBody>
          <a:bodyPr lIns="45719" rIns="45719"/>
          <a:lstStyle/>
          <a:p>
            <a:endParaRPr/>
          </a:p>
        </p:txBody>
      </p:sp>
      <p:sp>
        <p:nvSpPr>
          <p:cNvPr id="1303"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 name="Title 9"/>
          <p:cNvSpPr txBox="1">
            <a:spLocks noGrp="1"/>
          </p:cNvSpPr>
          <p:nvPr>
            <p:ph type="title"/>
          </p:nvPr>
        </p:nvSpPr>
        <p:spPr>
          <a:prstGeom prst="rect">
            <a:avLst/>
          </a:prstGeom>
        </p:spPr>
        <p:txBody>
          <a:bodyPr/>
          <a:lstStyle/>
          <a:p>
            <a:endParaRPr/>
          </a:p>
        </p:txBody>
      </p:sp>
      <p:sp>
        <p:nvSpPr>
          <p:cNvPr id="1308" name="Content Placeholder 2"/>
          <p:cNvSpPr txBox="1">
            <a:spLocks noGrp="1"/>
          </p:cNvSpPr>
          <p:nvPr>
            <p:ph type="body" sz="half" idx="1"/>
          </p:nvPr>
        </p:nvSpPr>
        <p:spPr>
          <a:prstGeom prst="rect">
            <a:avLst/>
          </a:prstGeom>
        </p:spPr>
        <p:txBody>
          <a:bodyPr/>
          <a:lstStyle/>
          <a:p>
            <a:r>
              <a:t>In most cases the machine can be used on animals that approximate the required physiology to check for effects / side effects of the machine.</a:t>
            </a:r>
          </a:p>
          <a:p>
            <a:pPr marL="685800" lvl="1" indent="-228600">
              <a:spcBef>
                <a:spcPts val="500"/>
              </a:spcBef>
              <a:defRPr sz="2400"/>
            </a:pPr>
            <a:r>
              <a:t>General Considerations for Animal  Studies for Medical Devices </a:t>
            </a:r>
          </a:p>
          <a:p>
            <a:pPr marL="0" lvl="1" indent="457200">
              <a:spcBef>
                <a:spcPts val="500"/>
              </a:spcBef>
              <a:buSzTx/>
              <a:buNone/>
              <a:defRPr sz="900"/>
            </a:pPr>
            <a:r>
              <a:t>	(US FDA, </a:t>
            </a:r>
            <a:r>
              <a:rPr u="sng">
                <a:solidFill>
                  <a:srgbClr val="0563C1"/>
                </a:solidFill>
                <a:uFill>
                  <a:solidFill>
                    <a:srgbClr val="0563C1"/>
                  </a:solidFill>
                </a:uFill>
                <a:hlinkClick r:id="rId2"/>
              </a:rPr>
              <a:t>https://www.fda.gov/media/93963/download</a:t>
            </a:r>
            <a:r>
              <a:t> )</a:t>
            </a:r>
            <a:endParaRPr sz="3600"/>
          </a:p>
          <a:p>
            <a:pPr marL="685800" lvl="1" indent="-228600">
              <a:spcBef>
                <a:spcPts val="500"/>
              </a:spcBef>
              <a:defRPr sz="2400" b="1">
                <a:solidFill>
                  <a:srgbClr val="00523C"/>
                </a:solidFill>
                <a:latin typeface="Roboto"/>
                <a:ea typeface="Roboto"/>
                <a:cs typeface="Roboto"/>
                <a:sym typeface="Roboto"/>
              </a:defRPr>
            </a:pPr>
            <a:r>
              <a:t>Training on the Ethical Use of Lab Animals in Research  </a:t>
            </a:r>
            <a:r>
              <a:rPr sz="700"/>
              <a:t>(</a:t>
            </a:r>
            <a:r>
              <a:rPr sz="700" u="sng">
                <a:solidFill>
                  <a:srgbClr val="0563C1"/>
                </a:solidFill>
                <a:uFill>
                  <a:solidFill>
                    <a:srgbClr val="0563C1"/>
                  </a:solidFill>
                </a:uFill>
                <a:hlinkClick r:id="rId3"/>
              </a:rPr>
              <a:t>https://ritm.gov.ph/training/laboratory-training/training-on-the-ethical-use-of-lab-animals-in-research/</a:t>
            </a:r>
            <a:r>
              <a:rPr sz="700"/>
              <a:t> )</a:t>
            </a:r>
          </a:p>
        </p:txBody>
      </p:sp>
      <p:grpSp>
        <p:nvGrpSpPr>
          <p:cNvPr id="1318" name="Group 1"/>
          <p:cNvGrpSpPr/>
          <p:nvPr/>
        </p:nvGrpSpPr>
        <p:grpSpPr>
          <a:xfrm>
            <a:off x="838200" y="469641"/>
            <a:ext cx="7175090" cy="1093688"/>
            <a:chOff x="0" y="0"/>
            <a:chExt cx="7175089" cy="1093687"/>
          </a:xfrm>
        </p:grpSpPr>
        <p:sp>
          <p:nvSpPr>
            <p:cNvPr id="1314" name="Rectangle: Rounded Corners 6"/>
            <p:cNvSpPr/>
            <p:nvPr/>
          </p:nvSpPr>
          <p:spPr>
            <a:xfrm>
              <a:off x="0" y="0"/>
              <a:ext cx="7175090" cy="1093688"/>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endParaRPr/>
            </a:p>
          </p:txBody>
        </p:sp>
        <p:grpSp>
          <p:nvGrpSpPr>
            <p:cNvPr id="1317" name="Rectangle: Rounded Corners 4"/>
            <p:cNvGrpSpPr/>
            <p:nvPr/>
          </p:nvGrpSpPr>
          <p:grpSpPr>
            <a:xfrm>
              <a:off x="244538" y="53389"/>
              <a:ext cx="6686014" cy="986909"/>
              <a:chOff x="0" y="0"/>
              <a:chExt cx="6686012" cy="986907"/>
            </a:xfrm>
          </p:grpSpPr>
          <p:sp>
            <p:nvSpPr>
              <p:cNvPr id="1315" name="Rectangle"/>
              <p:cNvSpPr/>
              <p:nvPr/>
            </p:nvSpPr>
            <p:spPr>
              <a:xfrm>
                <a:off x="0" y="0"/>
                <a:ext cx="6686013" cy="986908"/>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316" name="Animal Study"/>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Animal Study</a:t>
                </a:r>
              </a:p>
            </p:txBody>
          </p:sp>
        </p:grpSp>
      </p:grpSp>
      <p:sp>
        <p:nvSpPr>
          <p:cNvPr id="1330"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Title 9"/>
          <p:cNvSpPr txBox="1">
            <a:spLocks noGrp="1"/>
          </p:cNvSpPr>
          <p:nvPr>
            <p:ph type="title"/>
          </p:nvPr>
        </p:nvSpPr>
        <p:spPr>
          <a:prstGeom prst="rect">
            <a:avLst/>
          </a:prstGeom>
        </p:spPr>
        <p:txBody>
          <a:bodyPr/>
          <a:lstStyle/>
          <a:p>
            <a:endParaRPr/>
          </a:p>
        </p:txBody>
      </p:sp>
      <p:grpSp>
        <p:nvGrpSpPr>
          <p:cNvPr id="1342" name="Group 1"/>
          <p:cNvGrpSpPr/>
          <p:nvPr/>
        </p:nvGrpSpPr>
        <p:grpSpPr>
          <a:xfrm>
            <a:off x="838200" y="469641"/>
            <a:ext cx="7175090" cy="1093688"/>
            <a:chOff x="0" y="0"/>
            <a:chExt cx="7175089" cy="1093687"/>
          </a:xfrm>
        </p:grpSpPr>
        <p:sp>
          <p:nvSpPr>
            <p:cNvPr id="1338" name="Rectangle: Rounded Corners 6"/>
            <p:cNvSpPr/>
            <p:nvPr/>
          </p:nvSpPr>
          <p:spPr>
            <a:xfrm>
              <a:off x="0" y="0"/>
              <a:ext cx="7175090" cy="1093688"/>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endParaRPr/>
            </a:p>
          </p:txBody>
        </p:sp>
        <p:grpSp>
          <p:nvGrpSpPr>
            <p:cNvPr id="1341" name="Rectangle: Rounded Corners 4"/>
            <p:cNvGrpSpPr/>
            <p:nvPr/>
          </p:nvGrpSpPr>
          <p:grpSpPr>
            <a:xfrm>
              <a:off x="244538" y="53389"/>
              <a:ext cx="6686014" cy="986909"/>
              <a:chOff x="0" y="0"/>
              <a:chExt cx="6686012" cy="986907"/>
            </a:xfrm>
          </p:grpSpPr>
          <p:sp>
            <p:nvSpPr>
              <p:cNvPr id="1339" name="Rectangle"/>
              <p:cNvSpPr/>
              <p:nvPr/>
            </p:nvSpPr>
            <p:spPr>
              <a:xfrm>
                <a:off x="0" y="0"/>
                <a:ext cx="6686013" cy="986908"/>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340" name="Animal Study"/>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Animal Study</a:t>
                </a:r>
              </a:p>
            </p:txBody>
          </p:sp>
        </p:grpSp>
      </p:grpSp>
      <p:graphicFrame>
        <p:nvGraphicFramePr>
          <p:cNvPr id="1343" name="Content Placeholder 5"/>
          <p:cNvGraphicFramePr/>
          <p:nvPr>
            <p:extLst>
              <p:ext uri="{D42A27DB-BD31-4B8C-83A1-F6EECF244321}">
                <p14:modId xmlns:p14="http://schemas.microsoft.com/office/powerpoint/2010/main" val="1623141201"/>
              </p:ext>
            </p:extLst>
          </p:nvPr>
        </p:nvGraphicFramePr>
        <p:xfrm>
          <a:off x="838199" y="1755345"/>
          <a:ext cx="8185727" cy="3436089"/>
        </p:xfrm>
        <a:graphic>
          <a:graphicData uri="http://schemas.openxmlformats.org/drawingml/2006/table">
            <a:tbl>
              <a:tblPr>
                <a:tableStyleId>{4C3C2611-4C71-4FC5-86AE-919BDF0F9419}</a:tableStyleId>
              </a:tblPr>
              <a:tblGrid>
                <a:gridCol w="1129066">
                  <a:extLst>
                    <a:ext uri="{9D8B030D-6E8A-4147-A177-3AD203B41FA5}">
                      <a16:colId xmlns:a16="http://schemas.microsoft.com/office/drawing/2014/main" val="20000"/>
                    </a:ext>
                  </a:extLst>
                </a:gridCol>
                <a:gridCol w="7056661">
                  <a:extLst>
                    <a:ext uri="{9D8B030D-6E8A-4147-A177-3AD203B41FA5}">
                      <a16:colId xmlns:a16="http://schemas.microsoft.com/office/drawing/2014/main" val="20001"/>
                    </a:ext>
                  </a:extLst>
                </a:gridCol>
              </a:tblGrid>
              <a:tr h="288747">
                <a:tc>
                  <a:txBody>
                    <a:bodyPr/>
                    <a:lstStyle/>
                    <a:p>
                      <a:pPr algn="ctr">
                        <a:defRPr sz="1800"/>
                      </a:pPr>
                      <a:r>
                        <a:rPr sz="1400"/>
                        <a:t>Animal</a:t>
                      </a:r>
                    </a:p>
                  </a:txBody>
                  <a:tcPr marL="9525" marR="9525" marT="9525" marB="9525" anchor="ctr" horzOverflow="overflow">
                    <a:solidFill>
                      <a:srgbClr val="E8EBF5"/>
                    </a:solidFill>
                  </a:tcPr>
                </a:tc>
                <a:tc>
                  <a:txBody>
                    <a:bodyPr/>
                    <a:lstStyle/>
                    <a:p>
                      <a:pPr algn="ctr">
                        <a:defRPr sz="1800"/>
                      </a:pPr>
                      <a:r>
                        <a:rPr sz="1400"/>
                        <a:t>Area of Research Used in Traditionally</a:t>
                      </a:r>
                    </a:p>
                  </a:txBody>
                  <a:tcPr marL="9525" marR="9525" marT="9525" marB="9525" anchor="ctr" horzOverflow="overflow">
                    <a:solidFill>
                      <a:srgbClr val="E8EBF5"/>
                    </a:solidFill>
                  </a:tcPr>
                </a:tc>
                <a:extLst>
                  <a:ext uri="{0D108BD9-81ED-4DB2-BD59-A6C34878D82A}">
                    <a16:rowId xmlns:a16="http://schemas.microsoft.com/office/drawing/2014/main" val="10000"/>
                  </a:ext>
                </a:extLst>
              </a:tr>
              <a:tr h="288747">
                <a:tc>
                  <a:txBody>
                    <a:bodyPr/>
                    <a:lstStyle/>
                    <a:p>
                      <a:pPr algn="ctr">
                        <a:defRPr sz="1800"/>
                      </a:pPr>
                      <a:r>
                        <a:rPr sz="1400"/>
                        <a:t>Dogs</a:t>
                      </a:r>
                    </a:p>
                  </a:txBody>
                  <a:tcPr marL="9525" marR="9525" marT="9525" marB="9525" anchor="ctr" horzOverflow="overflow">
                    <a:solidFill>
                      <a:srgbClr val="E8EBF5"/>
                    </a:solidFill>
                  </a:tcPr>
                </a:tc>
                <a:tc>
                  <a:txBody>
                    <a:bodyPr/>
                    <a:lstStyle/>
                    <a:p>
                      <a:pPr algn="ctr">
                        <a:defRPr sz="1800"/>
                      </a:pPr>
                      <a:r>
                        <a:rPr sz="1400"/>
                        <a:t>Heart, Lungs, Kidneys</a:t>
                      </a:r>
                    </a:p>
                  </a:txBody>
                  <a:tcPr marL="9525" marR="9525" marT="9525" marB="9525" anchor="ctr" horzOverflow="overflow">
                    <a:solidFill>
                      <a:srgbClr val="E8EBF5"/>
                    </a:solidFill>
                  </a:tcPr>
                </a:tc>
                <a:extLst>
                  <a:ext uri="{0D108BD9-81ED-4DB2-BD59-A6C34878D82A}">
                    <a16:rowId xmlns:a16="http://schemas.microsoft.com/office/drawing/2014/main" val="10001"/>
                  </a:ext>
                </a:extLst>
              </a:tr>
              <a:tr h="288747">
                <a:tc>
                  <a:txBody>
                    <a:bodyPr/>
                    <a:lstStyle/>
                    <a:p>
                      <a:pPr algn="ctr">
                        <a:defRPr sz="1800"/>
                      </a:pPr>
                      <a:r>
                        <a:rPr sz="1400"/>
                        <a:t>Monkeys</a:t>
                      </a:r>
                    </a:p>
                  </a:txBody>
                  <a:tcPr marL="9525" marR="9525" marT="9525" marB="9525" anchor="ctr" horzOverflow="overflow">
                    <a:solidFill>
                      <a:srgbClr val="E8EBF5"/>
                    </a:solidFill>
                  </a:tcPr>
                </a:tc>
                <a:tc>
                  <a:txBody>
                    <a:bodyPr/>
                    <a:lstStyle/>
                    <a:p>
                      <a:pPr algn="ctr">
                        <a:defRPr sz="1800"/>
                      </a:pPr>
                      <a:r>
                        <a:rPr sz="1400"/>
                        <a:t>Human Behavior Studies</a:t>
                      </a:r>
                    </a:p>
                  </a:txBody>
                  <a:tcPr marL="9525" marR="9525" marT="9525" marB="9525" anchor="ctr" horzOverflow="overflow">
                    <a:solidFill>
                      <a:srgbClr val="E8EBF5"/>
                    </a:solidFill>
                  </a:tcPr>
                </a:tc>
                <a:extLst>
                  <a:ext uri="{0D108BD9-81ED-4DB2-BD59-A6C34878D82A}">
                    <a16:rowId xmlns:a16="http://schemas.microsoft.com/office/drawing/2014/main" val="10002"/>
                  </a:ext>
                </a:extLst>
              </a:tr>
              <a:tr h="288747">
                <a:tc>
                  <a:txBody>
                    <a:bodyPr/>
                    <a:lstStyle/>
                    <a:p>
                      <a:pPr algn="ctr">
                        <a:defRPr sz="1800"/>
                      </a:pPr>
                      <a:r>
                        <a:rPr sz="1400"/>
                        <a:t>Mice</a:t>
                      </a:r>
                    </a:p>
                  </a:txBody>
                  <a:tcPr marL="9525" marR="9525" marT="9525" marB="9525" anchor="ctr" horzOverflow="overflow">
                    <a:solidFill>
                      <a:srgbClr val="E8EBF5"/>
                    </a:solidFill>
                  </a:tcPr>
                </a:tc>
                <a:tc>
                  <a:txBody>
                    <a:bodyPr/>
                    <a:lstStyle/>
                    <a:p>
                      <a:pPr algn="ctr">
                        <a:defRPr sz="1800"/>
                      </a:pPr>
                      <a:r>
                        <a:rPr sz="1400"/>
                        <a:t>Almost All Processes plus Reproduction</a:t>
                      </a:r>
                    </a:p>
                  </a:txBody>
                  <a:tcPr marL="9525" marR="9525" marT="9525" marB="9525" anchor="ctr" horzOverflow="overflow">
                    <a:solidFill>
                      <a:srgbClr val="E8EBF5"/>
                    </a:solidFill>
                  </a:tcPr>
                </a:tc>
                <a:extLst>
                  <a:ext uri="{0D108BD9-81ED-4DB2-BD59-A6C34878D82A}">
                    <a16:rowId xmlns:a16="http://schemas.microsoft.com/office/drawing/2014/main" val="10003"/>
                  </a:ext>
                </a:extLst>
              </a:tr>
              <a:tr h="288747">
                <a:tc>
                  <a:txBody>
                    <a:bodyPr/>
                    <a:lstStyle/>
                    <a:p>
                      <a:pPr algn="ctr">
                        <a:defRPr sz="1800"/>
                      </a:pPr>
                      <a:r>
                        <a:rPr sz="1400"/>
                        <a:t>Cats</a:t>
                      </a:r>
                    </a:p>
                  </a:txBody>
                  <a:tcPr marL="9525" marR="9525" marT="9525" marB="9525" anchor="ctr" horzOverflow="overflow">
                    <a:solidFill>
                      <a:srgbClr val="E8EBF5"/>
                    </a:solidFill>
                  </a:tcPr>
                </a:tc>
                <a:tc>
                  <a:txBody>
                    <a:bodyPr/>
                    <a:lstStyle/>
                    <a:p>
                      <a:pPr algn="ctr">
                        <a:defRPr sz="1800"/>
                      </a:pPr>
                      <a:r>
                        <a:rPr sz="1400"/>
                        <a:t>Spine</a:t>
                      </a:r>
                    </a:p>
                  </a:txBody>
                  <a:tcPr marL="9525" marR="9525" marT="9525" marB="9525" anchor="ctr" horzOverflow="overflow">
                    <a:solidFill>
                      <a:srgbClr val="E8EBF5"/>
                    </a:solidFill>
                  </a:tcPr>
                </a:tc>
                <a:extLst>
                  <a:ext uri="{0D108BD9-81ED-4DB2-BD59-A6C34878D82A}">
                    <a16:rowId xmlns:a16="http://schemas.microsoft.com/office/drawing/2014/main" val="10004"/>
                  </a:ext>
                </a:extLst>
              </a:tr>
              <a:tr h="548619">
                <a:tc>
                  <a:txBody>
                    <a:bodyPr/>
                    <a:lstStyle/>
                    <a:p>
                      <a:pPr algn="ctr">
                        <a:defRPr sz="1800"/>
                      </a:pPr>
                      <a:r>
                        <a:rPr sz="1400"/>
                        <a:t>Ferret</a:t>
                      </a:r>
                    </a:p>
                  </a:txBody>
                  <a:tcPr marL="9525" marR="9525" marT="9525" marB="9525" anchor="ctr" horzOverflow="overflow">
                    <a:solidFill>
                      <a:srgbClr val="E8EBF5"/>
                    </a:solidFill>
                  </a:tcPr>
                </a:tc>
                <a:tc>
                  <a:txBody>
                    <a:bodyPr/>
                    <a:lstStyle/>
                    <a:p>
                      <a:pPr algn="ctr">
                        <a:defRPr sz="1800"/>
                      </a:pPr>
                      <a:r>
                        <a:rPr sz="1400"/>
                        <a:t>Disease and Drug Research</a:t>
                      </a:r>
                    </a:p>
                  </a:txBody>
                  <a:tcPr marL="9525" marR="9525" marT="9525" marB="9525" anchor="ctr" horzOverflow="overflow">
                    <a:solidFill>
                      <a:srgbClr val="E8EBF5"/>
                    </a:solidFill>
                  </a:tcPr>
                </a:tc>
                <a:extLst>
                  <a:ext uri="{0D108BD9-81ED-4DB2-BD59-A6C34878D82A}">
                    <a16:rowId xmlns:a16="http://schemas.microsoft.com/office/drawing/2014/main" val="10005"/>
                  </a:ext>
                </a:extLst>
              </a:tr>
              <a:tr h="288747">
                <a:tc>
                  <a:txBody>
                    <a:bodyPr/>
                    <a:lstStyle/>
                    <a:p>
                      <a:pPr algn="ctr">
                        <a:defRPr sz="1800"/>
                      </a:pPr>
                      <a:r>
                        <a:rPr sz="1400"/>
                        <a:t>Pigs</a:t>
                      </a:r>
                    </a:p>
                  </a:txBody>
                  <a:tcPr marL="9525" marR="9525" marT="9525" marB="9525" anchor="ctr" horzOverflow="overflow">
                    <a:solidFill>
                      <a:srgbClr val="E8EBF5"/>
                    </a:solidFill>
                  </a:tcPr>
                </a:tc>
                <a:tc>
                  <a:txBody>
                    <a:bodyPr/>
                    <a:lstStyle/>
                    <a:p>
                      <a:pPr algn="ctr">
                        <a:defRPr sz="1800"/>
                      </a:pPr>
                      <a:r>
                        <a:rPr sz="1400" dirty="0"/>
                        <a:t>Implantable Devices </a:t>
                      </a:r>
                      <a:r>
                        <a:rPr sz="1400" dirty="0" err="1"/>
                        <a:t>suchs</a:t>
                      </a:r>
                      <a:r>
                        <a:rPr sz="1400" dirty="0"/>
                        <a:t> as Pacemakers and dental implants</a:t>
                      </a:r>
                    </a:p>
                  </a:txBody>
                  <a:tcPr marL="9525" marR="9525" marT="9525" marB="9525" anchor="ctr" horzOverflow="overflow">
                    <a:solidFill>
                      <a:srgbClr val="E8EBF5"/>
                    </a:solidFill>
                  </a:tcPr>
                </a:tc>
                <a:extLst>
                  <a:ext uri="{0D108BD9-81ED-4DB2-BD59-A6C34878D82A}">
                    <a16:rowId xmlns:a16="http://schemas.microsoft.com/office/drawing/2014/main" val="10006"/>
                  </a:ext>
                </a:extLst>
              </a:tr>
              <a:tr h="288747">
                <a:tc>
                  <a:txBody>
                    <a:bodyPr/>
                    <a:lstStyle/>
                    <a:p>
                      <a:pPr algn="ctr">
                        <a:defRPr sz="1800"/>
                      </a:pPr>
                      <a:r>
                        <a:rPr sz="1400"/>
                        <a:t>Rabbits</a:t>
                      </a:r>
                    </a:p>
                  </a:txBody>
                  <a:tcPr marL="9525" marR="9525" marT="9525" marB="9525" anchor="ctr" horzOverflow="overflow">
                    <a:solidFill>
                      <a:srgbClr val="E8EBF5"/>
                    </a:solidFill>
                  </a:tcPr>
                </a:tc>
                <a:tc>
                  <a:txBody>
                    <a:bodyPr/>
                    <a:lstStyle/>
                    <a:p>
                      <a:pPr algn="ctr">
                        <a:defRPr sz="1800"/>
                      </a:pPr>
                      <a:r>
                        <a:rPr sz="1400"/>
                        <a:t>Reproduction and Exposure</a:t>
                      </a:r>
                    </a:p>
                  </a:txBody>
                  <a:tcPr marL="9525" marR="9525" marT="9525" marB="9525" anchor="ctr" horzOverflow="overflow">
                    <a:solidFill>
                      <a:srgbClr val="E8EBF5"/>
                    </a:solidFill>
                  </a:tcPr>
                </a:tc>
                <a:extLst>
                  <a:ext uri="{0D108BD9-81ED-4DB2-BD59-A6C34878D82A}">
                    <a16:rowId xmlns:a16="http://schemas.microsoft.com/office/drawing/2014/main" val="10007"/>
                  </a:ext>
                </a:extLst>
              </a:tr>
              <a:tr h="288747">
                <a:tc>
                  <a:txBody>
                    <a:bodyPr/>
                    <a:lstStyle/>
                    <a:p>
                      <a:pPr algn="ctr">
                        <a:defRPr sz="1800"/>
                      </a:pPr>
                      <a:r>
                        <a:rPr sz="1400"/>
                        <a:t>Sheep</a:t>
                      </a:r>
                    </a:p>
                  </a:txBody>
                  <a:tcPr marL="9525" marR="9525" marT="9525" marB="9525" anchor="ctr" horzOverflow="overflow">
                    <a:solidFill>
                      <a:srgbClr val="E8EBF5"/>
                    </a:solidFill>
                  </a:tcPr>
                </a:tc>
                <a:tc>
                  <a:txBody>
                    <a:bodyPr/>
                    <a:lstStyle/>
                    <a:p>
                      <a:pPr algn="ctr">
                        <a:defRPr sz="1800"/>
                      </a:pPr>
                      <a:r>
                        <a:rPr sz="1400"/>
                        <a:t>Respiratory System Related Research</a:t>
                      </a:r>
                    </a:p>
                  </a:txBody>
                  <a:tcPr marL="9525" marR="9525" marT="9525" marB="9525" anchor="ctr" horzOverflow="overflow">
                    <a:solidFill>
                      <a:srgbClr val="E8EBF5"/>
                    </a:solidFill>
                  </a:tcPr>
                </a:tc>
                <a:extLst>
                  <a:ext uri="{0D108BD9-81ED-4DB2-BD59-A6C34878D82A}">
                    <a16:rowId xmlns:a16="http://schemas.microsoft.com/office/drawing/2014/main" val="10008"/>
                  </a:ext>
                </a:extLst>
              </a:tr>
              <a:tr h="288747">
                <a:tc>
                  <a:txBody>
                    <a:bodyPr/>
                    <a:lstStyle/>
                    <a:p>
                      <a:pPr algn="ctr">
                        <a:defRPr sz="1800"/>
                      </a:pPr>
                      <a:r>
                        <a:rPr sz="1400"/>
                        <a:t>Baboons</a:t>
                      </a:r>
                    </a:p>
                  </a:txBody>
                  <a:tcPr marL="9525" marR="9525" marT="9525" marB="9525" anchor="ctr" horzOverflow="overflow">
                    <a:solidFill>
                      <a:srgbClr val="E8EBF5"/>
                    </a:solidFill>
                  </a:tcPr>
                </a:tc>
                <a:tc>
                  <a:txBody>
                    <a:bodyPr/>
                    <a:lstStyle/>
                    <a:p>
                      <a:pPr algn="ctr">
                        <a:defRPr sz="1800"/>
                      </a:pPr>
                      <a:r>
                        <a:rPr sz="1400"/>
                        <a:t>Skin Related Diseases and Treatments</a:t>
                      </a:r>
                    </a:p>
                  </a:txBody>
                  <a:tcPr marL="9525" marR="9525" marT="9525" marB="9525" anchor="ctr" horzOverflow="overflow">
                    <a:solidFill>
                      <a:srgbClr val="E8EBF5"/>
                    </a:solidFill>
                  </a:tcPr>
                </a:tc>
                <a:extLst>
                  <a:ext uri="{0D108BD9-81ED-4DB2-BD59-A6C34878D82A}">
                    <a16:rowId xmlns:a16="http://schemas.microsoft.com/office/drawing/2014/main" val="10009"/>
                  </a:ext>
                </a:extLst>
              </a:tr>
              <a:tr h="288747">
                <a:tc>
                  <a:txBody>
                    <a:bodyPr/>
                    <a:lstStyle/>
                    <a:p>
                      <a:pPr algn="ctr">
                        <a:defRPr sz="1800"/>
                      </a:pPr>
                      <a:r>
                        <a:rPr sz="1400"/>
                        <a:t>Horses</a:t>
                      </a:r>
                    </a:p>
                  </a:txBody>
                  <a:tcPr marL="9525" marR="9525" marT="9525" marB="9525" anchor="ctr" horzOverflow="overflow">
                    <a:solidFill>
                      <a:srgbClr val="E8EBF5"/>
                    </a:solidFill>
                  </a:tcPr>
                </a:tc>
                <a:tc>
                  <a:txBody>
                    <a:bodyPr/>
                    <a:lstStyle/>
                    <a:p>
                      <a:pPr algn="ctr">
                        <a:defRPr sz="1800"/>
                      </a:pPr>
                      <a:r>
                        <a:rPr sz="1400" dirty="0"/>
                        <a:t>Disease and Drug Research</a:t>
                      </a:r>
                    </a:p>
                  </a:txBody>
                  <a:tcPr marL="9525" marR="9525" marT="9525" marB="9525" anchor="ctr" horzOverflow="overflow">
                    <a:solidFill>
                      <a:srgbClr val="E8EBF5"/>
                    </a:solidFill>
                  </a:tcPr>
                </a:tc>
                <a:extLst>
                  <a:ext uri="{0D108BD9-81ED-4DB2-BD59-A6C34878D82A}">
                    <a16:rowId xmlns:a16="http://schemas.microsoft.com/office/drawing/2014/main" val="10010"/>
                  </a:ext>
                </a:extLst>
              </a:tr>
            </a:tbl>
          </a:graphicData>
        </a:graphic>
      </p:graphicFrame>
      <p:sp>
        <p:nvSpPr>
          <p:cNvPr id="1344" name="TextBox 8"/>
          <p:cNvSpPr txBox="1"/>
          <p:nvPr/>
        </p:nvSpPr>
        <p:spPr>
          <a:xfrm>
            <a:off x="838199" y="5294380"/>
            <a:ext cx="10058287"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*Studies that use animals undergo their own review system by a Committee created to ensure the proper </a:t>
            </a:r>
          </a:p>
          <a:p>
            <a:r>
              <a:rPr dirty="0"/>
              <a:t>  and humane treatment  of animals that are contributing to understanding the dynamics and limitations of </a:t>
            </a:r>
          </a:p>
          <a:p>
            <a:r>
              <a:rPr dirty="0"/>
              <a:t> devices or pharmaceutical products.</a:t>
            </a:r>
          </a:p>
        </p:txBody>
      </p:sp>
      <p:sp>
        <p:nvSpPr>
          <p:cNvPr id="1355"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Title 9"/>
          <p:cNvSpPr txBox="1">
            <a:spLocks noGrp="1"/>
          </p:cNvSpPr>
          <p:nvPr>
            <p:ph type="title"/>
          </p:nvPr>
        </p:nvSpPr>
        <p:spPr>
          <a:prstGeom prst="rect">
            <a:avLst/>
          </a:prstGeom>
        </p:spPr>
        <p:txBody>
          <a:bodyPr/>
          <a:lstStyle/>
          <a:p>
            <a:endParaRPr/>
          </a:p>
        </p:txBody>
      </p:sp>
      <p:sp>
        <p:nvSpPr>
          <p:cNvPr id="1358" name="Content Placeholder 2"/>
          <p:cNvSpPr txBox="1">
            <a:spLocks noGrp="1"/>
          </p:cNvSpPr>
          <p:nvPr>
            <p:ph type="body" sz="half" idx="1"/>
          </p:nvPr>
        </p:nvSpPr>
        <p:spPr>
          <a:xfrm>
            <a:off x="838200" y="1825625"/>
            <a:ext cx="9940636" cy="4351338"/>
          </a:xfrm>
          <a:prstGeom prst="rect">
            <a:avLst/>
          </a:prstGeom>
        </p:spPr>
        <p:txBody>
          <a:bodyPr/>
          <a:lstStyle/>
          <a:p>
            <a:pPr marL="0" indent="0">
              <a:lnSpc>
                <a:spcPct val="72000"/>
              </a:lnSpc>
              <a:buSzTx/>
              <a:buNone/>
              <a:defRPr sz="1900"/>
            </a:pPr>
            <a:r>
              <a:rPr dirty="0"/>
              <a:t>Requirements</a:t>
            </a:r>
          </a:p>
          <a:p>
            <a:pPr>
              <a:lnSpc>
                <a:spcPct val="72000"/>
              </a:lnSpc>
              <a:defRPr sz="1900"/>
            </a:pPr>
            <a:r>
              <a:rPr dirty="0"/>
              <a:t>Physical Plant  and Support System is needed to run such activities such as:</a:t>
            </a:r>
          </a:p>
          <a:p>
            <a:pPr marL="685800" lvl="1" indent="-228600">
              <a:lnSpc>
                <a:spcPct val="72000"/>
              </a:lnSpc>
              <a:spcBef>
                <a:spcPts val="500"/>
              </a:spcBef>
              <a:defRPr sz="1600"/>
            </a:pPr>
            <a:r>
              <a:rPr dirty="0"/>
              <a:t>Holding areas for animals</a:t>
            </a:r>
          </a:p>
          <a:p>
            <a:pPr marL="685800" lvl="1" indent="-228600">
              <a:lnSpc>
                <a:spcPct val="72000"/>
              </a:lnSpc>
              <a:spcBef>
                <a:spcPts val="500"/>
              </a:spcBef>
              <a:defRPr sz="1600"/>
            </a:pPr>
            <a:r>
              <a:rPr dirty="0"/>
              <a:t>Personnel to take care of healthy animals</a:t>
            </a:r>
          </a:p>
          <a:p>
            <a:pPr marL="685800" lvl="1" indent="-228600">
              <a:lnSpc>
                <a:spcPct val="72000"/>
              </a:lnSpc>
              <a:spcBef>
                <a:spcPts val="500"/>
              </a:spcBef>
              <a:defRPr sz="1600"/>
            </a:pPr>
            <a:r>
              <a:rPr dirty="0"/>
              <a:t>Procedure Areas</a:t>
            </a:r>
          </a:p>
          <a:p>
            <a:pPr marL="685800" lvl="1" indent="-228600">
              <a:lnSpc>
                <a:spcPct val="72000"/>
              </a:lnSpc>
              <a:spcBef>
                <a:spcPts val="500"/>
              </a:spcBef>
              <a:defRPr sz="1600"/>
            </a:pPr>
            <a:r>
              <a:rPr dirty="0"/>
              <a:t>Personnel to ensure that animals used in studies receive proper care after the experiments have taken place.</a:t>
            </a:r>
          </a:p>
          <a:p>
            <a:pPr marL="685800" lvl="1" indent="-228600">
              <a:lnSpc>
                <a:spcPct val="72000"/>
              </a:lnSpc>
              <a:spcBef>
                <a:spcPts val="500"/>
              </a:spcBef>
              <a:defRPr sz="1600"/>
            </a:pPr>
            <a:r>
              <a:rPr dirty="0"/>
              <a:t>Areas to hold animal remains before burial</a:t>
            </a:r>
          </a:p>
          <a:p>
            <a:pPr marL="0" indent="0">
              <a:lnSpc>
                <a:spcPct val="72000"/>
              </a:lnSpc>
              <a:buSzTx/>
              <a:buNone/>
              <a:defRPr sz="1900"/>
            </a:pPr>
            <a:r>
              <a:rPr dirty="0"/>
              <a:t>Recommendation</a:t>
            </a:r>
          </a:p>
          <a:p>
            <a:pPr>
              <a:lnSpc>
                <a:spcPct val="72000"/>
              </a:lnSpc>
              <a:defRPr sz="1900"/>
            </a:pPr>
            <a:r>
              <a:rPr dirty="0"/>
              <a:t>Partner with an institution that conducts and has these type of facilities that fit your requirements and work with them to ensure that the protocols are compliant with the requirements set for this type of activity.</a:t>
            </a:r>
          </a:p>
        </p:txBody>
      </p:sp>
      <p:grpSp>
        <p:nvGrpSpPr>
          <p:cNvPr id="1368" name="Group 1"/>
          <p:cNvGrpSpPr/>
          <p:nvPr/>
        </p:nvGrpSpPr>
        <p:grpSpPr>
          <a:xfrm>
            <a:off x="838200" y="469641"/>
            <a:ext cx="7175090" cy="1093688"/>
            <a:chOff x="0" y="0"/>
            <a:chExt cx="7175089" cy="1093687"/>
          </a:xfrm>
        </p:grpSpPr>
        <p:sp>
          <p:nvSpPr>
            <p:cNvPr id="1364" name="Rectangle: Rounded Corners 6"/>
            <p:cNvSpPr/>
            <p:nvPr/>
          </p:nvSpPr>
          <p:spPr>
            <a:xfrm>
              <a:off x="0" y="0"/>
              <a:ext cx="7175090" cy="1093688"/>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endParaRPr/>
            </a:p>
          </p:txBody>
        </p:sp>
        <p:grpSp>
          <p:nvGrpSpPr>
            <p:cNvPr id="1367" name="Rectangle: Rounded Corners 4"/>
            <p:cNvGrpSpPr/>
            <p:nvPr/>
          </p:nvGrpSpPr>
          <p:grpSpPr>
            <a:xfrm>
              <a:off x="244538" y="53389"/>
              <a:ext cx="6686014" cy="986909"/>
              <a:chOff x="0" y="0"/>
              <a:chExt cx="6686012" cy="986907"/>
            </a:xfrm>
          </p:grpSpPr>
          <p:sp>
            <p:nvSpPr>
              <p:cNvPr id="1365" name="Rectangle"/>
              <p:cNvSpPr/>
              <p:nvPr/>
            </p:nvSpPr>
            <p:spPr>
              <a:xfrm>
                <a:off x="0" y="0"/>
                <a:ext cx="6686013" cy="986908"/>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366" name="Animal Study"/>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Animal Study</a:t>
                </a:r>
              </a:p>
            </p:txBody>
          </p:sp>
        </p:grpSp>
      </p:grpSp>
      <p:grpSp>
        <p:nvGrpSpPr>
          <p:cNvPr id="1379" name="Group 3"/>
          <p:cNvGrpSpPr/>
          <p:nvPr/>
        </p:nvGrpSpPr>
        <p:grpSpPr>
          <a:xfrm>
            <a:off x="11117307" y="2154250"/>
            <a:ext cx="737423" cy="2346542"/>
            <a:chOff x="0" y="0"/>
            <a:chExt cx="737421" cy="2346540"/>
          </a:xfrm>
        </p:grpSpPr>
        <p:grpSp>
          <p:nvGrpSpPr>
            <p:cNvPr id="1373" name="Group 4"/>
            <p:cNvGrpSpPr/>
            <p:nvPr/>
          </p:nvGrpSpPr>
          <p:grpSpPr>
            <a:xfrm>
              <a:off x="0" y="1923750"/>
              <a:ext cx="737422" cy="422791"/>
              <a:chOff x="0" y="0"/>
              <a:chExt cx="737421" cy="422789"/>
            </a:xfrm>
          </p:grpSpPr>
          <p:sp>
            <p:nvSpPr>
              <p:cNvPr id="1369" name="Rectangle: Rounded Corners 11"/>
              <p:cNvSpPr/>
              <p:nvPr/>
            </p:nvSpPr>
            <p:spPr>
              <a:xfrm>
                <a:off x="0" y="0"/>
                <a:ext cx="737422" cy="422790"/>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endParaRPr/>
              </a:p>
            </p:txBody>
          </p:sp>
          <p:grpSp>
            <p:nvGrpSpPr>
              <p:cNvPr id="1372" name="Rectangle: Rounded Corners 4"/>
              <p:cNvGrpSpPr/>
              <p:nvPr/>
            </p:nvGrpSpPr>
            <p:grpSpPr>
              <a:xfrm>
                <a:off x="25132" y="20638"/>
                <a:ext cx="687157" cy="381513"/>
                <a:chOff x="0" y="0"/>
                <a:chExt cx="687156" cy="381512"/>
              </a:xfrm>
            </p:grpSpPr>
            <p:sp>
              <p:nvSpPr>
                <p:cNvPr id="1370" name="Rectangle"/>
                <p:cNvSpPr/>
                <p:nvPr/>
              </p:nvSpPr>
              <p:spPr>
                <a:xfrm>
                  <a:off x="-1" y="-1"/>
                  <a:ext cx="687158" cy="381514"/>
                </a:xfrm>
                <a:prstGeom prst="rect">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371" name="Animal…"/>
                <p:cNvSpPr txBox="1"/>
                <p:nvPr/>
              </p:nvSpPr>
              <p:spPr>
                <a:xfrm>
                  <a:off x="20954" y="20117"/>
                  <a:ext cx="645248" cy="3412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defRPr sz="1100">
                      <a:solidFill>
                        <a:srgbClr val="FFFFFF"/>
                      </a:solidFill>
                    </a:defRPr>
                  </a:pPr>
                  <a:r>
                    <a:t>Animal</a:t>
                  </a:r>
                </a:p>
                <a:p>
                  <a:pPr>
                    <a:defRPr sz="1100">
                      <a:solidFill>
                        <a:srgbClr val="FFFFFF"/>
                      </a:solidFill>
                    </a:defRPr>
                  </a:pPr>
                  <a:r>
                    <a:t>Study</a:t>
                  </a:r>
                </a:p>
              </p:txBody>
            </p:sp>
          </p:grpSp>
        </p:grpSp>
        <p:grpSp>
          <p:nvGrpSpPr>
            <p:cNvPr id="1378" name="Group 5"/>
            <p:cNvGrpSpPr/>
            <p:nvPr/>
          </p:nvGrpSpPr>
          <p:grpSpPr>
            <a:xfrm>
              <a:off x="146712" y="0"/>
              <a:ext cx="422791" cy="1843286"/>
              <a:chOff x="0" y="0"/>
              <a:chExt cx="422789" cy="1843284"/>
            </a:xfrm>
          </p:grpSpPr>
          <p:sp>
            <p:nvSpPr>
              <p:cNvPr id="1374" name="Rectangle: Rounded Corners 8"/>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pPr>
                <a:endParaRPr/>
              </a:p>
            </p:txBody>
          </p:sp>
          <p:grpSp>
            <p:nvGrpSpPr>
              <p:cNvPr id="1377" name="Rectangle: Rounded Corners 4"/>
              <p:cNvGrpSpPr/>
              <p:nvPr/>
            </p:nvGrpSpPr>
            <p:grpSpPr>
              <a:xfrm>
                <a:off x="20639" y="62821"/>
                <a:ext cx="381513" cy="1717642"/>
                <a:chOff x="0" y="0"/>
                <a:chExt cx="381512" cy="1717640"/>
              </a:xfrm>
            </p:grpSpPr>
            <p:sp>
              <p:nvSpPr>
                <p:cNvPr id="1375" name="Rectangle"/>
                <p:cNvSpPr/>
                <p:nvPr/>
              </p:nvSpPr>
              <p:spPr>
                <a:xfrm>
                  <a:off x="0" y="0"/>
                  <a:ext cx="381513" cy="1717641"/>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endParaRPr/>
                </a:p>
              </p:txBody>
            </p:sp>
            <p:sp>
              <p:nvSpPr>
                <p:cNvPr id="1376"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lvl1pPr>
                </a:lstStyle>
                <a:p>
                  <a:r>
                    <a:rPr dirty="0"/>
                    <a:t>Preparing for Clinical Trials</a:t>
                  </a:r>
                </a:p>
              </p:txBody>
            </p:sp>
          </p:grpSp>
        </p:grpSp>
      </p:grpSp>
      <p:sp>
        <p:nvSpPr>
          <p:cNvPr id="1380" name="TextBox 1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 name="Title 9"/>
          <p:cNvSpPr txBox="1">
            <a:spLocks noGrp="1"/>
          </p:cNvSpPr>
          <p:nvPr>
            <p:ph type="title"/>
          </p:nvPr>
        </p:nvSpPr>
        <p:spPr>
          <a:prstGeom prst="rect">
            <a:avLst/>
          </a:prstGeom>
        </p:spPr>
        <p:txBody>
          <a:bodyPr/>
          <a:lstStyle/>
          <a:p>
            <a:r>
              <a:t>`</a:t>
            </a:r>
          </a:p>
        </p:txBody>
      </p:sp>
      <p:pic>
        <p:nvPicPr>
          <p:cNvPr id="1383" name="Content Placeholder 19" descr="Content Placeholder 19"/>
          <p:cNvPicPr>
            <a:picLocks noChangeAspect="1"/>
          </p:cNvPicPr>
          <p:nvPr/>
        </p:nvPicPr>
        <p:blipFill>
          <a:blip r:embed="rId2"/>
          <a:stretch>
            <a:fillRect/>
          </a:stretch>
        </p:blipFill>
        <p:spPr>
          <a:xfrm>
            <a:off x="838200" y="1795203"/>
            <a:ext cx="1409897" cy="3934376"/>
          </a:xfrm>
          <a:prstGeom prst="rect">
            <a:avLst/>
          </a:prstGeom>
          <a:ln w="12700">
            <a:miter lim="400000"/>
          </a:ln>
        </p:spPr>
      </p:pic>
      <p:grpSp>
        <p:nvGrpSpPr>
          <p:cNvPr id="1388" name="Group 1"/>
          <p:cNvGrpSpPr/>
          <p:nvPr/>
        </p:nvGrpSpPr>
        <p:grpSpPr>
          <a:xfrm>
            <a:off x="838200" y="469641"/>
            <a:ext cx="7175090" cy="1093688"/>
            <a:chOff x="0" y="0"/>
            <a:chExt cx="7175089" cy="1093687"/>
          </a:xfrm>
        </p:grpSpPr>
        <p:sp>
          <p:nvSpPr>
            <p:cNvPr id="1384"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387" name="Rectangle: Rounded Corners 4"/>
            <p:cNvGrpSpPr/>
            <p:nvPr/>
          </p:nvGrpSpPr>
          <p:grpSpPr>
            <a:xfrm>
              <a:off x="244538" y="53389"/>
              <a:ext cx="6686014" cy="986909"/>
              <a:chOff x="0" y="0"/>
              <a:chExt cx="6686012" cy="986907"/>
            </a:xfrm>
          </p:grpSpPr>
          <p:sp>
            <p:nvSpPr>
              <p:cNvPr id="1385"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386" name="Evaluation"/>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Evaluation</a:t>
                </a:r>
              </a:p>
            </p:txBody>
          </p:sp>
        </p:grpSp>
      </p:grpSp>
      <p:sp>
        <p:nvSpPr>
          <p:cNvPr id="1389" name="Straight Connector 15"/>
          <p:cNvSpPr/>
          <p:nvPr/>
        </p:nvSpPr>
        <p:spPr>
          <a:xfrm flipH="1">
            <a:off x="2438399" y="1795204"/>
            <a:ext cx="1" cy="4166251"/>
          </a:xfrm>
          <a:prstGeom prst="line">
            <a:avLst/>
          </a:prstGeom>
          <a:ln w="6350">
            <a:solidFill>
              <a:schemeClr val="accent1"/>
            </a:solidFill>
            <a:miter/>
          </a:ln>
        </p:spPr>
        <p:txBody>
          <a:bodyPr lIns="45719" rIns="45719"/>
          <a:lstStyle/>
          <a:p>
            <a:endParaRPr/>
          </a:p>
        </p:txBody>
      </p:sp>
      <p:sp>
        <p:nvSpPr>
          <p:cNvPr id="1390" name="Straight Connector 16"/>
          <p:cNvSpPr/>
          <p:nvPr/>
        </p:nvSpPr>
        <p:spPr>
          <a:xfrm flipH="1">
            <a:off x="4812889" y="1868945"/>
            <a:ext cx="1" cy="4166250"/>
          </a:xfrm>
          <a:prstGeom prst="line">
            <a:avLst/>
          </a:prstGeom>
          <a:ln w="6350">
            <a:solidFill>
              <a:schemeClr val="accent1"/>
            </a:solidFill>
            <a:miter/>
          </a:ln>
        </p:spPr>
        <p:txBody>
          <a:bodyPr lIns="45719" rIns="45719"/>
          <a:lstStyle/>
          <a:p>
            <a:endParaRPr/>
          </a:p>
        </p:txBody>
      </p:sp>
      <p:sp>
        <p:nvSpPr>
          <p:cNvPr id="1391" name="Straight Connector 17"/>
          <p:cNvSpPr/>
          <p:nvPr/>
        </p:nvSpPr>
        <p:spPr>
          <a:xfrm flipH="1">
            <a:off x="7521677" y="1795204"/>
            <a:ext cx="1" cy="4166251"/>
          </a:xfrm>
          <a:prstGeom prst="line">
            <a:avLst/>
          </a:prstGeom>
          <a:ln w="6350">
            <a:solidFill>
              <a:schemeClr val="accent1"/>
            </a:solidFill>
            <a:miter/>
          </a:ln>
        </p:spPr>
        <p:txBody>
          <a:bodyPr lIns="45719" rIns="45719"/>
          <a:lstStyle/>
          <a:p>
            <a:endParaRPr/>
          </a:p>
        </p:txBody>
      </p:sp>
      <p:sp>
        <p:nvSpPr>
          <p:cNvPr id="1392" name="Straight Connector 18"/>
          <p:cNvSpPr/>
          <p:nvPr/>
        </p:nvSpPr>
        <p:spPr>
          <a:xfrm flipH="1">
            <a:off x="10151806" y="1795204"/>
            <a:ext cx="1" cy="4166251"/>
          </a:xfrm>
          <a:prstGeom prst="line">
            <a:avLst/>
          </a:prstGeom>
          <a:ln w="6350">
            <a:solidFill>
              <a:schemeClr val="accent1"/>
            </a:solidFill>
            <a:miter/>
          </a:ln>
        </p:spPr>
        <p:txBody>
          <a:bodyPr lIns="45719" rIns="45719"/>
          <a:lstStyle/>
          <a:p>
            <a:endParaRPr/>
          </a:p>
        </p:txBody>
      </p:sp>
      <p:sp>
        <p:nvSpPr>
          <p:cNvPr id="1393" name="TextBox 20"/>
          <p:cNvSpPr txBox="1"/>
          <p:nvPr/>
        </p:nvSpPr>
        <p:spPr>
          <a:xfrm>
            <a:off x="2857745" y="1986115"/>
            <a:ext cx="1531998"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Technical Study</a:t>
            </a:r>
          </a:p>
        </p:txBody>
      </p:sp>
      <p:sp>
        <p:nvSpPr>
          <p:cNvPr id="1394" name="TextBox 21"/>
          <p:cNvSpPr txBox="1"/>
          <p:nvPr/>
        </p:nvSpPr>
        <p:spPr>
          <a:xfrm>
            <a:off x="5392387" y="1986115"/>
            <a:ext cx="148266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Animal Studies</a:t>
            </a:r>
          </a:p>
        </p:txBody>
      </p:sp>
      <p:sp>
        <p:nvSpPr>
          <p:cNvPr id="1395" name="TextBox 22"/>
          <p:cNvSpPr txBox="1"/>
          <p:nvPr/>
        </p:nvSpPr>
        <p:spPr>
          <a:xfrm>
            <a:off x="8133890" y="1986115"/>
            <a:ext cx="1507999"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Human Studies</a:t>
            </a:r>
          </a:p>
        </p:txBody>
      </p:sp>
      <p:sp>
        <p:nvSpPr>
          <p:cNvPr id="1396" name="Rectangle 23"/>
          <p:cNvSpPr/>
          <p:nvPr/>
        </p:nvSpPr>
        <p:spPr>
          <a:xfrm>
            <a:off x="2555270" y="44908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397" name="Rectangle 25"/>
          <p:cNvSpPr/>
          <p:nvPr/>
        </p:nvSpPr>
        <p:spPr>
          <a:xfrm>
            <a:off x="2670799" y="45670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398" name="Rectangle 27"/>
          <p:cNvSpPr/>
          <p:nvPr/>
        </p:nvSpPr>
        <p:spPr>
          <a:xfrm>
            <a:off x="2862725" y="46432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399" name="Rectangle 29"/>
          <p:cNvSpPr/>
          <p:nvPr/>
        </p:nvSpPr>
        <p:spPr>
          <a:xfrm>
            <a:off x="3054649" y="47194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grpSp>
        <p:nvGrpSpPr>
          <p:cNvPr id="1402" name="Diamond 30"/>
          <p:cNvGrpSpPr/>
          <p:nvPr/>
        </p:nvGrpSpPr>
        <p:grpSpPr>
          <a:xfrm>
            <a:off x="3691761" y="4788310"/>
            <a:ext cx="982331" cy="612059"/>
            <a:chOff x="0" y="0"/>
            <a:chExt cx="982329" cy="612057"/>
          </a:xfrm>
        </p:grpSpPr>
        <p:sp>
          <p:nvSpPr>
            <p:cNvPr id="1400" name="Polygon"/>
            <p:cNvSpPr/>
            <p:nvPr/>
          </p:nvSpPr>
          <p:spPr>
            <a:xfrm>
              <a:off x="0" y="0"/>
              <a:ext cx="982330" cy="612058"/>
            </a:xfrm>
            <a:prstGeom prst="diamond">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01" name="Passed?"/>
            <p:cNvSpPr txBox="1"/>
            <p:nvPr/>
          </p:nvSpPr>
          <p:spPr>
            <a:xfrm>
              <a:off x="297651" y="144521"/>
              <a:ext cx="387027" cy="323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Passed?</a:t>
              </a:r>
            </a:p>
          </p:txBody>
        </p:sp>
      </p:grpSp>
      <p:sp>
        <p:nvSpPr>
          <p:cNvPr id="1403" name="Straight Arrow Connector 32"/>
          <p:cNvSpPr/>
          <p:nvPr/>
        </p:nvSpPr>
        <p:spPr>
          <a:xfrm>
            <a:off x="4674091" y="5094339"/>
            <a:ext cx="340362" cy="1"/>
          </a:xfrm>
          <a:prstGeom prst="line">
            <a:avLst/>
          </a:prstGeom>
          <a:ln w="6350">
            <a:solidFill>
              <a:schemeClr val="accent1"/>
            </a:solidFill>
            <a:miter/>
            <a:tailEnd type="triangle"/>
          </a:ln>
        </p:spPr>
        <p:txBody>
          <a:bodyPr lIns="45719" rIns="45719"/>
          <a:lstStyle/>
          <a:p>
            <a:endParaRPr/>
          </a:p>
        </p:txBody>
      </p:sp>
      <p:grpSp>
        <p:nvGrpSpPr>
          <p:cNvPr id="1406" name="Rectangle 33"/>
          <p:cNvGrpSpPr/>
          <p:nvPr/>
        </p:nvGrpSpPr>
        <p:grpSpPr>
          <a:xfrm>
            <a:off x="2745016" y="3606439"/>
            <a:ext cx="1734192" cy="757085"/>
            <a:chOff x="0" y="0"/>
            <a:chExt cx="1734191" cy="757084"/>
          </a:xfrm>
        </p:grpSpPr>
        <p:sp>
          <p:nvSpPr>
            <p:cNvPr id="1404" name="Rectangle"/>
            <p:cNvSpPr/>
            <p:nvPr/>
          </p:nvSpPr>
          <p:spPr>
            <a:xfrm>
              <a:off x="-1" y="-1"/>
              <a:ext cx="1734193" cy="757086"/>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05" name="Testing"/>
            <p:cNvSpPr txBox="1"/>
            <p:nvPr/>
          </p:nvSpPr>
          <p:spPr>
            <a:xfrm>
              <a:off x="52069" y="211998"/>
              <a:ext cx="1630053"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Testing </a:t>
              </a:r>
            </a:p>
          </p:txBody>
        </p:sp>
      </p:grpSp>
      <p:sp>
        <p:nvSpPr>
          <p:cNvPr id="1407" name="Straight Arrow Connector 35"/>
          <p:cNvSpPr/>
          <p:nvPr/>
        </p:nvSpPr>
        <p:spPr>
          <a:xfrm flipH="1">
            <a:off x="3236183" y="4363523"/>
            <a:ext cx="375931" cy="260014"/>
          </a:xfrm>
          <a:prstGeom prst="line">
            <a:avLst/>
          </a:prstGeom>
          <a:ln w="6350">
            <a:solidFill>
              <a:schemeClr val="accent1"/>
            </a:solidFill>
            <a:miter/>
            <a:tailEnd type="triangle"/>
          </a:ln>
        </p:spPr>
        <p:txBody>
          <a:bodyPr lIns="45719" rIns="45719"/>
          <a:lstStyle/>
          <a:p>
            <a:endParaRPr/>
          </a:p>
        </p:txBody>
      </p:sp>
      <p:sp>
        <p:nvSpPr>
          <p:cNvPr id="1454" name="Straight Arrow Connector 37"/>
          <p:cNvSpPr/>
          <p:nvPr/>
        </p:nvSpPr>
        <p:spPr>
          <a:xfrm>
            <a:off x="3592018" y="5096474"/>
            <a:ext cx="91253" cy="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
            <a:solidFill>
              <a:schemeClr val="accent1"/>
            </a:solidFill>
            <a:miter/>
            <a:tailEnd type="triangle"/>
          </a:ln>
        </p:spPr>
        <p:txBody>
          <a:bodyPr/>
          <a:lstStyle/>
          <a:p>
            <a:endParaRPr/>
          </a:p>
        </p:txBody>
      </p:sp>
      <p:grpSp>
        <p:nvGrpSpPr>
          <p:cNvPr id="1411" name="Rectangle 38"/>
          <p:cNvGrpSpPr/>
          <p:nvPr/>
        </p:nvGrpSpPr>
        <p:grpSpPr>
          <a:xfrm>
            <a:off x="3585590" y="5676138"/>
            <a:ext cx="1065063" cy="405293"/>
            <a:chOff x="0" y="0"/>
            <a:chExt cx="1065062" cy="405292"/>
          </a:xfrm>
        </p:grpSpPr>
        <p:sp>
          <p:nvSpPr>
            <p:cNvPr id="1409" name="Rectangle"/>
            <p:cNvSpPr/>
            <p:nvPr/>
          </p:nvSpPr>
          <p:spPr>
            <a:xfrm>
              <a:off x="-1" y="-1"/>
              <a:ext cx="1065064" cy="405294"/>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10" name="Redesign"/>
            <p:cNvSpPr txBox="1"/>
            <p:nvPr/>
          </p:nvSpPr>
          <p:spPr>
            <a:xfrm>
              <a:off x="52069" y="36102"/>
              <a:ext cx="960924"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Redesign</a:t>
              </a:r>
            </a:p>
          </p:txBody>
        </p:sp>
      </p:grpSp>
      <p:sp>
        <p:nvSpPr>
          <p:cNvPr id="1455" name="Straight Arrow Connector 40"/>
          <p:cNvSpPr/>
          <p:nvPr/>
        </p:nvSpPr>
        <p:spPr>
          <a:xfrm>
            <a:off x="4135387" y="5392612"/>
            <a:ext cx="22899" cy="2771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413" name="Straight Arrow Connector 42"/>
          <p:cNvSpPr/>
          <p:nvPr/>
        </p:nvSpPr>
        <p:spPr>
          <a:xfrm flipH="1">
            <a:off x="2520874" y="5878784"/>
            <a:ext cx="1064718" cy="1"/>
          </a:xfrm>
          <a:prstGeom prst="line">
            <a:avLst/>
          </a:prstGeom>
          <a:ln w="6350">
            <a:solidFill>
              <a:schemeClr val="accent1"/>
            </a:solidFill>
            <a:miter/>
            <a:tailEnd type="triangle"/>
          </a:ln>
        </p:spPr>
        <p:txBody>
          <a:bodyPr lIns="45719" rIns="45719"/>
          <a:lstStyle/>
          <a:p>
            <a:endParaRPr/>
          </a:p>
        </p:txBody>
      </p:sp>
      <p:sp>
        <p:nvSpPr>
          <p:cNvPr id="1414" name="Straight Arrow Connector 44"/>
          <p:cNvSpPr/>
          <p:nvPr/>
        </p:nvSpPr>
        <p:spPr>
          <a:xfrm flipH="1" flipV="1">
            <a:off x="2514368" y="4006108"/>
            <a:ext cx="13636" cy="1872676"/>
          </a:xfrm>
          <a:prstGeom prst="line">
            <a:avLst/>
          </a:prstGeom>
          <a:ln w="6350">
            <a:solidFill>
              <a:schemeClr val="accent1"/>
            </a:solidFill>
            <a:miter/>
            <a:tailEnd type="triangle"/>
          </a:ln>
        </p:spPr>
        <p:txBody>
          <a:bodyPr lIns="45719" rIns="45719"/>
          <a:lstStyle/>
          <a:p>
            <a:endParaRPr/>
          </a:p>
        </p:txBody>
      </p:sp>
      <p:sp>
        <p:nvSpPr>
          <p:cNvPr id="1415" name="Straight Arrow Connector 48"/>
          <p:cNvSpPr/>
          <p:nvPr/>
        </p:nvSpPr>
        <p:spPr>
          <a:xfrm flipV="1">
            <a:off x="2514369" y="3984981"/>
            <a:ext cx="230649" cy="21128"/>
          </a:xfrm>
          <a:prstGeom prst="line">
            <a:avLst/>
          </a:prstGeom>
          <a:ln w="6350">
            <a:solidFill>
              <a:schemeClr val="accent1"/>
            </a:solidFill>
            <a:miter/>
            <a:tailEnd type="triangle"/>
          </a:ln>
        </p:spPr>
        <p:txBody>
          <a:bodyPr lIns="45719" rIns="45719"/>
          <a:lstStyle/>
          <a:p>
            <a:endParaRPr/>
          </a:p>
        </p:txBody>
      </p:sp>
      <p:grpSp>
        <p:nvGrpSpPr>
          <p:cNvPr id="1418" name="Rectangle 3"/>
          <p:cNvGrpSpPr/>
          <p:nvPr/>
        </p:nvGrpSpPr>
        <p:grpSpPr>
          <a:xfrm>
            <a:off x="5496850" y="2559345"/>
            <a:ext cx="1470528" cy="578106"/>
            <a:chOff x="0" y="0"/>
            <a:chExt cx="1470527" cy="578105"/>
          </a:xfrm>
        </p:grpSpPr>
        <p:sp>
          <p:nvSpPr>
            <p:cNvPr id="1416" name="Rectangle"/>
            <p:cNvSpPr/>
            <p:nvPr/>
          </p:nvSpPr>
          <p:spPr>
            <a:xfrm>
              <a:off x="-1" y="-1"/>
              <a:ext cx="1470529" cy="578107"/>
            </a:xfrm>
            <a:prstGeom prst="rect">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17" name="Protocol Review &amp; Partnerships"/>
            <p:cNvSpPr txBox="1"/>
            <p:nvPr/>
          </p:nvSpPr>
          <p:spPr>
            <a:xfrm>
              <a:off x="52069" y="34353"/>
              <a:ext cx="1366389" cy="50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Protocol Review &amp; Partnerships</a:t>
              </a:r>
            </a:p>
          </p:txBody>
        </p:sp>
      </p:grpSp>
      <p:grpSp>
        <p:nvGrpSpPr>
          <p:cNvPr id="1421" name="Rectangle 4"/>
          <p:cNvGrpSpPr/>
          <p:nvPr/>
        </p:nvGrpSpPr>
        <p:grpSpPr>
          <a:xfrm>
            <a:off x="5471350" y="4278031"/>
            <a:ext cx="1470528" cy="578106"/>
            <a:chOff x="0" y="0"/>
            <a:chExt cx="1470527" cy="578105"/>
          </a:xfrm>
        </p:grpSpPr>
        <p:sp>
          <p:nvSpPr>
            <p:cNvPr id="1419" name="Rectangle"/>
            <p:cNvSpPr/>
            <p:nvPr/>
          </p:nvSpPr>
          <p:spPr>
            <a:xfrm>
              <a:off x="-1" y="-1"/>
              <a:ext cx="1470529" cy="578107"/>
            </a:xfrm>
            <a:prstGeom prst="rect">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20" name="Prepare for and Conduct Study"/>
            <p:cNvSpPr txBox="1"/>
            <p:nvPr/>
          </p:nvSpPr>
          <p:spPr>
            <a:xfrm>
              <a:off x="52069" y="34353"/>
              <a:ext cx="1366389" cy="50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Prepare for and Conduct Study</a:t>
              </a:r>
            </a:p>
          </p:txBody>
        </p:sp>
      </p:grpSp>
      <p:grpSp>
        <p:nvGrpSpPr>
          <p:cNvPr id="1424" name="Diamond 5"/>
          <p:cNvGrpSpPr/>
          <p:nvPr/>
        </p:nvGrpSpPr>
        <p:grpSpPr>
          <a:xfrm>
            <a:off x="5496852" y="3212565"/>
            <a:ext cx="1109295" cy="382335"/>
            <a:chOff x="0" y="0"/>
            <a:chExt cx="1109294" cy="382334"/>
          </a:xfrm>
        </p:grpSpPr>
        <p:sp>
          <p:nvSpPr>
            <p:cNvPr id="1422" name="Polygon"/>
            <p:cNvSpPr/>
            <p:nvPr/>
          </p:nvSpPr>
          <p:spPr>
            <a:xfrm>
              <a:off x="0" y="0"/>
              <a:ext cx="1109295" cy="382335"/>
            </a:xfrm>
            <a:prstGeom prst="diamond">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23" name="Partnership Done?"/>
            <p:cNvSpPr txBox="1"/>
            <p:nvPr/>
          </p:nvSpPr>
          <p:spPr>
            <a:xfrm>
              <a:off x="329393" y="52256"/>
              <a:ext cx="450508" cy="2778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solidFill>
                    <a:srgbClr val="FFFFFF"/>
                  </a:solidFill>
                </a:defRPr>
              </a:lvl1pPr>
            </a:lstStyle>
            <a:p>
              <a:r>
                <a:t>Partnership Done?</a:t>
              </a:r>
            </a:p>
          </p:txBody>
        </p:sp>
      </p:grpSp>
      <p:grpSp>
        <p:nvGrpSpPr>
          <p:cNvPr id="1427" name="Diamond 8"/>
          <p:cNvGrpSpPr/>
          <p:nvPr/>
        </p:nvGrpSpPr>
        <p:grpSpPr>
          <a:xfrm>
            <a:off x="5706507" y="3745298"/>
            <a:ext cx="925138" cy="382335"/>
            <a:chOff x="0" y="0"/>
            <a:chExt cx="925137" cy="382334"/>
          </a:xfrm>
        </p:grpSpPr>
        <p:sp>
          <p:nvSpPr>
            <p:cNvPr id="1425" name="Polygon"/>
            <p:cNvSpPr/>
            <p:nvPr/>
          </p:nvSpPr>
          <p:spPr>
            <a:xfrm>
              <a:off x="0" y="0"/>
              <a:ext cx="925138" cy="382335"/>
            </a:xfrm>
            <a:prstGeom prst="diamond">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26" name="Protocol Approved?"/>
            <p:cNvSpPr txBox="1"/>
            <p:nvPr/>
          </p:nvSpPr>
          <p:spPr>
            <a:xfrm>
              <a:off x="283353" y="38154"/>
              <a:ext cx="358430" cy="306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500">
                  <a:solidFill>
                    <a:srgbClr val="FFFFFF"/>
                  </a:solidFill>
                </a:defRPr>
              </a:lvl1pPr>
            </a:lstStyle>
            <a:p>
              <a:r>
                <a:t>Protocol Approved?</a:t>
              </a:r>
            </a:p>
          </p:txBody>
        </p:sp>
      </p:grpSp>
      <p:sp>
        <p:nvSpPr>
          <p:cNvPr id="1456" name="Straight Arrow Connector 11"/>
          <p:cNvSpPr/>
          <p:nvPr/>
        </p:nvSpPr>
        <p:spPr>
          <a:xfrm>
            <a:off x="6109359" y="3143942"/>
            <a:ext cx="26634" cy="818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457" name="Straight Arrow Connector 13"/>
          <p:cNvSpPr/>
          <p:nvPr/>
        </p:nvSpPr>
        <p:spPr>
          <a:xfrm>
            <a:off x="6092055" y="3587491"/>
            <a:ext cx="36943" cy="167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458" name="Straight Arrow Connector 24"/>
          <p:cNvSpPr/>
          <p:nvPr/>
        </p:nvSpPr>
        <p:spPr>
          <a:xfrm>
            <a:off x="6180580" y="4129740"/>
            <a:ext cx="8451" cy="1419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459" name="Connector: Elbow 28"/>
          <p:cNvSpPr/>
          <p:nvPr/>
        </p:nvSpPr>
        <p:spPr>
          <a:xfrm>
            <a:off x="6231890" y="2298700"/>
            <a:ext cx="963931" cy="1104900"/>
          </a:xfrm>
          <a:custGeom>
            <a:avLst/>
            <a:gdLst/>
            <a:ahLst/>
            <a:cxnLst>
              <a:cxn ang="0">
                <a:pos x="wd2" y="hd2"/>
              </a:cxn>
              <a:cxn ang="5400000">
                <a:pos x="wd2" y="hd2"/>
              </a:cxn>
              <a:cxn ang="10800000">
                <a:pos x="wd2" y="hd2"/>
              </a:cxn>
              <a:cxn ang="16200000">
                <a:pos x="wd2" y="hd2"/>
              </a:cxn>
            </a:cxnLst>
            <a:rect l="0" t="0" r="r" b="b"/>
            <a:pathLst>
              <a:path w="21600" h="21600" extrusionOk="0">
                <a:moveTo>
                  <a:pt x="8794" y="21600"/>
                </a:moveTo>
                <a:lnTo>
                  <a:pt x="21600" y="21600"/>
                </a:lnTo>
                <a:lnTo>
                  <a:pt x="21600" y="0"/>
                </a:lnTo>
                <a:lnTo>
                  <a:pt x="0" y="0"/>
                </a:lnTo>
                <a:lnTo>
                  <a:pt x="0" y="4966"/>
                </a:lnTo>
              </a:path>
            </a:pathLst>
          </a:custGeom>
          <a:ln w="6350">
            <a:solidFill>
              <a:schemeClr val="accent1"/>
            </a:solidFill>
            <a:miter/>
            <a:tailEnd type="triangle"/>
          </a:ln>
        </p:spPr>
        <p:txBody>
          <a:bodyPr/>
          <a:lstStyle/>
          <a:p>
            <a:endParaRPr/>
          </a:p>
        </p:txBody>
      </p:sp>
      <p:sp>
        <p:nvSpPr>
          <p:cNvPr id="1460" name="Connector: Elbow 53"/>
          <p:cNvSpPr/>
          <p:nvPr/>
        </p:nvSpPr>
        <p:spPr>
          <a:xfrm>
            <a:off x="6231890" y="2298700"/>
            <a:ext cx="963931" cy="1637031"/>
          </a:xfrm>
          <a:custGeom>
            <a:avLst/>
            <a:gdLst/>
            <a:ahLst/>
            <a:cxnLst>
              <a:cxn ang="0">
                <a:pos x="wd2" y="hd2"/>
              </a:cxn>
              <a:cxn ang="5400000">
                <a:pos x="wd2" y="hd2"/>
              </a:cxn>
              <a:cxn ang="10800000">
                <a:pos x="wd2" y="hd2"/>
              </a:cxn>
              <a:cxn ang="16200000">
                <a:pos x="wd2" y="hd2"/>
              </a:cxn>
            </a:cxnLst>
            <a:rect l="0" t="0" r="r" b="b"/>
            <a:pathLst>
              <a:path w="21600" h="21600" extrusionOk="0">
                <a:moveTo>
                  <a:pt x="9306" y="21600"/>
                </a:moveTo>
                <a:lnTo>
                  <a:pt x="21600" y="21600"/>
                </a:lnTo>
                <a:lnTo>
                  <a:pt x="21600" y="0"/>
                </a:lnTo>
                <a:lnTo>
                  <a:pt x="0" y="0"/>
                </a:lnTo>
                <a:lnTo>
                  <a:pt x="0" y="3351"/>
                </a:lnTo>
              </a:path>
            </a:pathLst>
          </a:custGeom>
          <a:ln w="6350">
            <a:solidFill>
              <a:schemeClr val="accent1"/>
            </a:solidFill>
            <a:miter/>
            <a:tailEnd type="triangle"/>
          </a:ln>
        </p:spPr>
        <p:txBody>
          <a:bodyPr/>
          <a:lstStyle/>
          <a:p>
            <a:endParaRPr/>
          </a:p>
        </p:txBody>
      </p:sp>
      <p:sp>
        <p:nvSpPr>
          <p:cNvPr id="1433" name="TextBox 55"/>
          <p:cNvSpPr txBox="1"/>
          <p:nvPr/>
        </p:nvSpPr>
        <p:spPr>
          <a:xfrm>
            <a:off x="6830394" y="3451250"/>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434" name="TextBox 56"/>
          <p:cNvSpPr txBox="1"/>
          <p:nvPr/>
        </p:nvSpPr>
        <p:spPr>
          <a:xfrm>
            <a:off x="5637546" y="3523074"/>
            <a:ext cx="40228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sp>
        <p:nvSpPr>
          <p:cNvPr id="1435" name="TextBox 57"/>
          <p:cNvSpPr txBox="1"/>
          <p:nvPr/>
        </p:nvSpPr>
        <p:spPr>
          <a:xfrm>
            <a:off x="5766816" y="3977233"/>
            <a:ext cx="40228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grpSp>
        <p:nvGrpSpPr>
          <p:cNvPr id="1438" name="Rectangle 58"/>
          <p:cNvGrpSpPr/>
          <p:nvPr/>
        </p:nvGrpSpPr>
        <p:grpSpPr>
          <a:xfrm>
            <a:off x="5591826" y="5094339"/>
            <a:ext cx="500991" cy="720651"/>
            <a:chOff x="0" y="0"/>
            <a:chExt cx="500990" cy="720650"/>
          </a:xfrm>
        </p:grpSpPr>
        <p:sp>
          <p:nvSpPr>
            <p:cNvPr id="1436" name="Rectangle"/>
            <p:cNvSpPr/>
            <p:nvPr/>
          </p:nvSpPr>
          <p:spPr>
            <a:xfrm>
              <a:off x="-1" y="-1"/>
              <a:ext cx="500992" cy="720652"/>
            </a:xfrm>
            <a:prstGeom prst="rect">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37" name="Study Report"/>
            <p:cNvSpPr txBox="1"/>
            <p:nvPr/>
          </p:nvSpPr>
          <p:spPr>
            <a:xfrm>
              <a:off x="52069" y="198816"/>
              <a:ext cx="396851" cy="3230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Study Report</a:t>
              </a:r>
            </a:p>
          </p:txBody>
        </p:sp>
      </p:grpSp>
      <p:grpSp>
        <p:nvGrpSpPr>
          <p:cNvPr id="1441" name="Rectangle 59"/>
          <p:cNvGrpSpPr/>
          <p:nvPr/>
        </p:nvGrpSpPr>
        <p:grpSpPr>
          <a:xfrm>
            <a:off x="6396621" y="5077045"/>
            <a:ext cx="725627" cy="720651"/>
            <a:chOff x="0" y="0"/>
            <a:chExt cx="725626" cy="720650"/>
          </a:xfrm>
        </p:grpSpPr>
        <p:sp>
          <p:nvSpPr>
            <p:cNvPr id="1439" name="Rectangle"/>
            <p:cNvSpPr/>
            <p:nvPr/>
          </p:nvSpPr>
          <p:spPr>
            <a:xfrm>
              <a:off x="-1" y="-1"/>
              <a:ext cx="725628" cy="720652"/>
            </a:xfrm>
            <a:prstGeom prst="rect">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40" name="Compliance Report"/>
            <p:cNvSpPr txBox="1"/>
            <p:nvPr/>
          </p:nvSpPr>
          <p:spPr>
            <a:xfrm>
              <a:off x="52069" y="198816"/>
              <a:ext cx="621487" cy="3230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Compliance Report</a:t>
              </a:r>
            </a:p>
          </p:txBody>
        </p:sp>
      </p:grpSp>
      <p:sp>
        <p:nvSpPr>
          <p:cNvPr id="1461" name="Straight Arrow Connector 61"/>
          <p:cNvSpPr/>
          <p:nvPr/>
        </p:nvSpPr>
        <p:spPr>
          <a:xfrm>
            <a:off x="5992817" y="4862627"/>
            <a:ext cx="92496" cy="2253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462" name="Straight Arrow Connector 63"/>
          <p:cNvSpPr/>
          <p:nvPr/>
        </p:nvSpPr>
        <p:spPr>
          <a:xfrm>
            <a:off x="6394348" y="4862627"/>
            <a:ext cx="132169" cy="2080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444" name="Connector: Elbow 66"/>
          <p:cNvSpPr/>
          <p:nvPr/>
        </p:nvSpPr>
        <p:spPr>
          <a:xfrm rot="5400000" flipH="1" flipV="1">
            <a:off x="4132681" y="3730169"/>
            <a:ext cx="2245941" cy="482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350">
            <a:solidFill>
              <a:schemeClr val="accent1"/>
            </a:solidFill>
            <a:miter/>
            <a:tailEnd type="triangle"/>
          </a:ln>
        </p:spPr>
        <p:txBody>
          <a:bodyPr lIns="45719" rIns="45719" anchor="ctr"/>
          <a:lstStyle/>
          <a:p>
            <a:endParaRPr/>
          </a:p>
        </p:txBody>
      </p:sp>
      <p:grpSp>
        <p:nvGrpSpPr>
          <p:cNvPr id="1447" name="Diamond 67"/>
          <p:cNvGrpSpPr/>
          <p:nvPr/>
        </p:nvGrpSpPr>
        <p:grpSpPr>
          <a:xfrm>
            <a:off x="5508468" y="5978747"/>
            <a:ext cx="1065061" cy="531422"/>
            <a:chOff x="0" y="0"/>
            <a:chExt cx="1065060" cy="531421"/>
          </a:xfrm>
        </p:grpSpPr>
        <p:sp>
          <p:nvSpPr>
            <p:cNvPr id="1445" name="Polygon"/>
            <p:cNvSpPr/>
            <p:nvPr/>
          </p:nvSpPr>
          <p:spPr>
            <a:xfrm>
              <a:off x="0" y="0"/>
              <a:ext cx="1065061" cy="531422"/>
            </a:xfrm>
            <a:prstGeom prst="diamond">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446" name="Passed?"/>
            <p:cNvSpPr txBox="1"/>
            <p:nvPr/>
          </p:nvSpPr>
          <p:spPr>
            <a:xfrm>
              <a:off x="318335" y="167702"/>
              <a:ext cx="428391" cy="19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Passed?</a:t>
              </a:r>
            </a:p>
          </p:txBody>
        </p:sp>
      </p:grpSp>
      <p:sp>
        <p:nvSpPr>
          <p:cNvPr id="1463" name="Straight Arrow Connector 69"/>
          <p:cNvSpPr/>
          <p:nvPr/>
        </p:nvSpPr>
        <p:spPr>
          <a:xfrm>
            <a:off x="5934579" y="5821414"/>
            <a:ext cx="45484" cy="1808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464" name="Straight Arrow Connector 71"/>
          <p:cNvSpPr/>
          <p:nvPr/>
        </p:nvSpPr>
        <p:spPr>
          <a:xfrm>
            <a:off x="4657153" y="5981291"/>
            <a:ext cx="987996" cy="18788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6350">
            <a:solidFill>
              <a:schemeClr val="accent1"/>
            </a:solidFill>
            <a:miter/>
            <a:tailEnd type="triangle"/>
          </a:ln>
        </p:spPr>
        <p:txBody>
          <a:bodyPr/>
          <a:lstStyle/>
          <a:p>
            <a:endParaRPr/>
          </a:p>
        </p:txBody>
      </p:sp>
      <p:sp>
        <p:nvSpPr>
          <p:cNvPr id="1450" name="TextBox 72"/>
          <p:cNvSpPr txBox="1"/>
          <p:nvPr/>
        </p:nvSpPr>
        <p:spPr>
          <a:xfrm>
            <a:off x="5230503" y="5961453"/>
            <a:ext cx="372255"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451" name="TextBox 73"/>
          <p:cNvSpPr txBox="1"/>
          <p:nvPr/>
        </p:nvSpPr>
        <p:spPr>
          <a:xfrm>
            <a:off x="4509217" y="4719484"/>
            <a:ext cx="645580"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Yes</a:t>
            </a:r>
          </a:p>
        </p:txBody>
      </p:sp>
      <p:sp>
        <p:nvSpPr>
          <p:cNvPr id="1452" name="TextBox 74"/>
          <p:cNvSpPr txBox="1"/>
          <p:nvPr/>
        </p:nvSpPr>
        <p:spPr>
          <a:xfrm>
            <a:off x="4164382" y="5324168"/>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453" name="TextBox 1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 name="Title 9"/>
          <p:cNvSpPr txBox="1">
            <a:spLocks noGrp="1"/>
          </p:cNvSpPr>
          <p:nvPr>
            <p:ph type="title"/>
          </p:nvPr>
        </p:nvSpPr>
        <p:spPr>
          <a:prstGeom prst="rect">
            <a:avLst/>
          </a:prstGeom>
        </p:spPr>
        <p:txBody>
          <a:bodyPr/>
          <a:lstStyle/>
          <a:p>
            <a:endParaRPr/>
          </a:p>
        </p:txBody>
      </p:sp>
      <p:sp>
        <p:nvSpPr>
          <p:cNvPr id="1467" name="Content Placeholder 2"/>
          <p:cNvSpPr txBox="1">
            <a:spLocks noGrp="1"/>
          </p:cNvSpPr>
          <p:nvPr>
            <p:ph type="body" sz="half" idx="1"/>
          </p:nvPr>
        </p:nvSpPr>
        <p:spPr>
          <a:prstGeom prst="rect">
            <a:avLst/>
          </a:prstGeom>
        </p:spPr>
        <p:txBody>
          <a:bodyPr/>
          <a:lstStyle/>
          <a:p>
            <a:pPr marL="0" indent="0">
              <a:buSzTx/>
              <a:buNone/>
            </a:pPr>
            <a:r>
              <a:rPr dirty="0"/>
              <a:t>All studies that use humans as sources of information are covered by:</a:t>
            </a:r>
          </a:p>
          <a:p>
            <a:r>
              <a:rPr dirty="0"/>
              <a:t>Data Privacy Act</a:t>
            </a:r>
          </a:p>
          <a:p>
            <a:r>
              <a:rPr dirty="0"/>
              <a:t>Good Clinical Practice</a:t>
            </a:r>
          </a:p>
        </p:txBody>
      </p:sp>
      <p:pic>
        <p:nvPicPr>
          <p:cNvPr id="1468" name="Content Placeholder 19" descr="Content Placeholder 19"/>
          <p:cNvPicPr>
            <a:picLocks noChangeAspect="1"/>
          </p:cNvPicPr>
          <p:nvPr/>
        </p:nvPicPr>
        <p:blipFill>
          <a:blip r:embed="rId2"/>
          <a:stretch>
            <a:fillRect/>
          </a:stretch>
        </p:blipFill>
        <p:spPr>
          <a:xfrm>
            <a:off x="9943903" y="2034107"/>
            <a:ext cx="1409898" cy="3934375"/>
          </a:xfrm>
          <a:prstGeom prst="rect">
            <a:avLst/>
          </a:prstGeom>
          <a:ln w="12700">
            <a:miter lim="400000"/>
          </a:ln>
        </p:spPr>
      </p:pic>
      <p:grpSp>
        <p:nvGrpSpPr>
          <p:cNvPr id="1473" name="Group 1"/>
          <p:cNvGrpSpPr/>
          <p:nvPr/>
        </p:nvGrpSpPr>
        <p:grpSpPr>
          <a:xfrm>
            <a:off x="838200" y="469641"/>
            <a:ext cx="7175090" cy="1093688"/>
            <a:chOff x="0" y="0"/>
            <a:chExt cx="7175089" cy="1093687"/>
          </a:xfrm>
        </p:grpSpPr>
        <p:sp>
          <p:nvSpPr>
            <p:cNvPr id="1469"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472" name="Rectangle: Rounded Corners 4"/>
            <p:cNvGrpSpPr/>
            <p:nvPr/>
          </p:nvGrpSpPr>
          <p:grpSpPr>
            <a:xfrm>
              <a:off x="244538" y="53389"/>
              <a:ext cx="6686014" cy="986909"/>
              <a:chOff x="0" y="0"/>
              <a:chExt cx="6686012" cy="986907"/>
            </a:xfrm>
          </p:grpSpPr>
          <p:sp>
            <p:nvSpPr>
              <p:cNvPr id="1470"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471" name="Human Studies"/>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Human Studies</a:t>
                </a:r>
              </a:p>
            </p:txBody>
          </p:sp>
        </p:grpSp>
      </p:grpSp>
      <p:grpSp>
        <p:nvGrpSpPr>
          <p:cNvPr id="1484" name="Group 15"/>
          <p:cNvGrpSpPr/>
          <p:nvPr/>
        </p:nvGrpSpPr>
        <p:grpSpPr>
          <a:xfrm>
            <a:off x="9145548" y="2464634"/>
            <a:ext cx="737423" cy="2346542"/>
            <a:chOff x="0" y="0"/>
            <a:chExt cx="737421" cy="2346540"/>
          </a:xfrm>
        </p:grpSpPr>
        <p:grpSp>
          <p:nvGrpSpPr>
            <p:cNvPr id="1478" name="Group 4"/>
            <p:cNvGrpSpPr/>
            <p:nvPr/>
          </p:nvGrpSpPr>
          <p:grpSpPr>
            <a:xfrm>
              <a:off x="0" y="1923750"/>
              <a:ext cx="737422" cy="422791"/>
              <a:chOff x="0" y="0"/>
              <a:chExt cx="737421" cy="422789"/>
            </a:xfrm>
          </p:grpSpPr>
          <p:sp>
            <p:nvSpPr>
              <p:cNvPr id="1474" name="Rectangle: Rounded Corners 11"/>
              <p:cNvSpPr/>
              <p:nvPr/>
            </p:nvSpPr>
            <p:spPr>
              <a:xfrm>
                <a:off x="0" y="0"/>
                <a:ext cx="737422" cy="422790"/>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477" name="Rectangle: Rounded Corners 4"/>
              <p:cNvGrpSpPr/>
              <p:nvPr/>
            </p:nvGrpSpPr>
            <p:grpSpPr>
              <a:xfrm>
                <a:off x="25132" y="20638"/>
                <a:ext cx="687157" cy="381513"/>
                <a:chOff x="0" y="0"/>
                <a:chExt cx="687156" cy="381512"/>
              </a:xfrm>
            </p:grpSpPr>
            <p:sp>
              <p:nvSpPr>
                <p:cNvPr id="1475" name="Rectangle"/>
                <p:cNvSpPr/>
                <p:nvPr/>
              </p:nvSpPr>
              <p:spPr>
                <a:xfrm>
                  <a:off x="-1" y="-1"/>
                  <a:ext cx="687158" cy="381514"/>
                </a:xfrm>
                <a:prstGeom prst="rect">
                  <a:avLst/>
                </a:prstGeom>
                <a:solidFill>
                  <a:srgbClr val="AFABAB"/>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476" name="Human Studies"/>
                <p:cNvSpPr txBox="1"/>
                <p:nvPr/>
              </p:nvSpPr>
              <p:spPr>
                <a:xfrm>
                  <a:off x="20954" y="20117"/>
                  <a:ext cx="645248" cy="3412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t>Human Studies</a:t>
                  </a:r>
                </a:p>
              </p:txBody>
            </p:sp>
          </p:grpSp>
        </p:grpSp>
        <p:grpSp>
          <p:nvGrpSpPr>
            <p:cNvPr id="1483" name="Group 5"/>
            <p:cNvGrpSpPr/>
            <p:nvPr/>
          </p:nvGrpSpPr>
          <p:grpSpPr>
            <a:xfrm>
              <a:off x="146712" y="0"/>
              <a:ext cx="422791" cy="1843286"/>
              <a:chOff x="0" y="0"/>
              <a:chExt cx="422789" cy="1843284"/>
            </a:xfrm>
          </p:grpSpPr>
          <p:sp>
            <p:nvSpPr>
              <p:cNvPr id="1479" name="Rectangle: Rounded Corners 8"/>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grpSp>
            <p:nvGrpSpPr>
              <p:cNvPr id="1482" name="Rectangle: Rounded Corners 4"/>
              <p:cNvGrpSpPr/>
              <p:nvPr/>
            </p:nvGrpSpPr>
            <p:grpSpPr>
              <a:xfrm>
                <a:off x="20639" y="62821"/>
                <a:ext cx="381513" cy="1717642"/>
                <a:chOff x="0" y="0"/>
                <a:chExt cx="381512" cy="1717640"/>
              </a:xfrm>
            </p:grpSpPr>
            <p:sp>
              <p:nvSpPr>
                <p:cNvPr id="1480" name="Rectangle"/>
                <p:cNvSpPr/>
                <p:nvPr/>
              </p:nvSpPr>
              <p:spPr>
                <a:xfrm>
                  <a:off x="0" y="0"/>
                  <a:ext cx="381513" cy="1717641"/>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endParaRPr/>
                </a:p>
              </p:txBody>
            </p:sp>
            <p:sp>
              <p:nvSpPr>
                <p:cNvPr id="1481"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t>Preparing for Clinical Trials</a:t>
                  </a:r>
                </a:p>
              </p:txBody>
            </p:sp>
          </p:grpSp>
        </p:grpSp>
      </p:grpSp>
      <p:sp>
        <p:nvSpPr>
          <p:cNvPr id="1485" name="TextBox 1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 name="Title 1"/>
          <p:cNvSpPr txBox="1">
            <a:spLocks noGrp="1"/>
          </p:cNvSpPr>
          <p:nvPr>
            <p:ph type="title"/>
          </p:nvPr>
        </p:nvSpPr>
        <p:spPr>
          <a:prstGeom prst="rect">
            <a:avLst/>
          </a:prstGeom>
        </p:spPr>
        <p:txBody>
          <a:bodyPr/>
          <a:lstStyle/>
          <a:p>
            <a:r>
              <a:t>Human Experiments conducted in the Past </a:t>
            </a:r>
          </a:p>
        </p:txBody>
      </p:sp>
      <p:sp>
        <p:nvSpPr>
          <p:cNvPr id="1488" name="Text Placeholder 6"/>
          <p:cNvSpPr txBox="1">
            <a:spLocks noGrp="1"/>
          </p:cNvSpPr>
          <p:nvPr>
            <p:ph type="body" sz="quarter" idx="1"/>
          </p:nvPr>
        </p:nvSpPr>
        <p:spPr>
          <a:xfrm>
            <a:off x="839787" y="1681163"/>
            <a:ext cx="5157788" cy="823913"/>
          </a:xfrm>
          <a:prstGeom prst="rect">
            <a:avLst/>
          </a:prstGeom>
        </p:spPr>
        <p:txBody>
          <a:bodyPr/>
          <a:lstStyle/>
          <a:p>
            <a:r>
              <a:t>Tuskegee, Alabama  Experiments on Sphyllis</a:t>
            </a:r>
          </a:p>
        </p:txBody>
      </p:sp>
      <p:pic>
        <p:nvPicPr>
          <p:cNvPr id="1489" name="Picture 2" descr="Picture 2"/>
          <p:cNvPicPr>
            <a:picLocks noChangeAspect="1"/>
          </p:cNvPicPr>
          <p:nvPr/>
        </p:nvPicPr>
        <p:blipFill>
          <a:blip r:embed="rId2"/>
          <a:stretch>
            <a:fillRect/>
          </a:stretch>
        </p:blipFill>
        <p:spPr>
          <a:xfrm>
            <a:off x="839787" y="2841294"/>
            <a:ext cx="5157789" cy="3012148"/>
          </a:xfrm>
          <a:prstGeom prst="rect">
            <a:avLst/>
          </a:prstGeom>
          <a:ln w="12700">
            <a:miter lim="400000"/>
          </a:ln>
        </p:spPr>
      </p:pic>
      <p:sp>
        <p:nvSpPr>
          <p:cNvPr id="1490" name="Text Placeholder 7"/>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FontTx/>
              <a:buNone/>
              <a:defRPr sz="2400" b="1"/>
            </a:lvl1pPr>
          </a:lstStyle>
          <a:p>
            <a:r>
              <a:t>US Navy Experiments on Effects of Mustard Gas and </a:t>
            </a:r>
          </a:p>
        </p:txBody>
      </p:sp>
      <p:pic>
        <p:nvPicPr>
          <p:cNvPr id="1491" name="Content Placeholder 5" descr="Content Placeholder 5"/>
          <p:cNvPicPr>
            <a:picLocks noChangeAspect="1"/>
          </p:cNvPicPr>
          <p:nvPr/>
        </p:nvPicPr>
        <p:blipFill>
          <a:blip r:embed="rId3"/>
          <a:stretch>
            <a:fillRect/>
          </a:stretch>
        </p:blipFill>
        <p:spPr>
          <a:xfrm>
            <a:off x="6172200" y="2621366"/>
            <a:ext cx="5183188" cy="3452004"/>
          </a:xfrm>
          <a:prstGeom prst="rect">
            <a:avLst/>
          </a:prstGeom>
          <a:ln w="12700">
            <a:miter lim="400000"/>
          </a:ln>
        </p:spPr>
      </p:pic>
      <p:sp>
        <p:nvSpPr>
          <p:cNvPr id="1492" name="TextBox 9"/>
          <p:cNvSpPr txBox="1"/>
          <p:nvPr/>
        </p:nvSpPr>
        <p:spPr>
          <a:xfrm>
            <a:off x="776708" y="5853441"/>
            <a:ext cx="600633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vl1pPr>
          </a:lstStyle>
          <a:p>
            <a:r>
              <a:rPr lang="en-GB" dirty="0"/>
              <a:t>Image Source: </a:t>
            </a:r>
          </a:p>
          <a:p>
            <a:r>
              <a:rPr lang="en-GB" dirty="0"/>
              <a:t>Article Reference: </a:t>
            </a:r>
            <a:r>
              <a:rPr dirty="0"/>
              <a:t>https://www.cdc.gov/tuskegee/timeline.htm</a:t>
            </a:r>
          </a:p>
        </p:txBody>
      </p:sp>
      <p:sp>
        <p:nvSpPr>
          <p:cNvPr id="1493" name="TextBox 11"/>
          <p:cNvSpPr txBox="1"/>
          <p:nvPr/>
        </p:nvSpPr>
        <p:spPr>
          <a:xfrm>
            <a:off x="6243323" y="6038108"/>
            <a:ext cx="506634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vl1pPr>
          </a:lstStyle>
          <a:p>
            <a:r>
              <a:rPr lang="en-GB" dirty="0"/>
              <a:t>Article Reference: </a:t>
            </a:r>
            <a:r>
              <a:rPr dirty="0"/>
              <a:t>https://www.smithsonianmag.com/smart-news/americans-who-were-exposed-mustard-gas-wwii-experiments-180957152/</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15"/>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76" name="Group 17"/>
          <p:cNvGrpSpPr/>
          <p:nvPr/>
        </p:nvGrpSpPr>
        <p:grpSpPr>
          <a:xfrm>
            <a:off x="409709" y="635715"/>
            <a:ext cx="11142210" cy="2482137"/>
            <a:chOff x="0" y="0"/>
            <a:chExt cx="11142208" cy="2482136"/>
          </a:xfrm>
        </p:grpSpPr>
        <p:sp>
          <p:nvSpPr>
            <p:cNvPr id="171" name="Freeform 44"/>
            <p:cNvSpPr/>
            <p:nvPr/>
          </p:nvSpPr>
          <p:spPr>
            <a:xfrm>
              <a:off x="10813493" y="1"/>
              <a:ext cx="328613" cy="1742361"/>
            </a:xfrm>
            <a:custGeom>
              <a:avLst/>
              <a:gdLst/>
              <a:ahLst/>
              <a:cxnLst>
                <a:cxn ang="0">
                  <a:pos x="wd2" y="hd2"/>
                </a:cxn>
                <a:cxn ang="5400000">
                  <a:pos x="wd2" y="hd2"/>
                </a:cxn>
                <a:cxn ang="10800000">
                  <a:pos x="wd2" y="hd2"/>
                </a:cxn>
                <a:cxn ang="16200000">
                  <a:pos x="wd2" y="hd2"/>
                </a:cxn>
              </a:cxnLst>
              <a:rect l="0" t="0" r="r" b="b"/>
              <a:pathLst>
                <a:path w="21600" h="21600" extrusionOk="0">
                  <a:moveTo>
                    <a:pt x="21600" y="19138"/>
                  </a:moveTo>
                  <a:lnTo>
                    <a:pt x="0" y="21600"/>
                  </a:lnTo>
                  <a:lnTo>
                    <a:pt x="0" y="2462"/>
                  </a:lnTo>
                  <a:lnTo>
                    <a:pt x="21600" y="0"/>
                  </a:lnTo>
                  <a:lnTo>
                    <a:pt x="21600" y="19138"/>
                  </a:lnTo>
                  <a:close/>
                </a:path>
              </a:pathLst>
            </a:custGeom>
            <a:solidFill>
              <a:srgbClr val="203864"/>
            </a:solidFill>
            <a:ln w="12700" cap="flat">
              <a:noFill/>
              <a:miter lim="400000"/>
            </a:ln>
            <a:effectLst/>
          </p:spPr>
          <p:txBody>
            <a:bodyPr wrap="square" lIns="45719" tIns="45719" rIns="45719" bIns="45719" numCol="1" anchor="t">
              <a:noAutofit/>
            </a:bodyPr>
            <a:lstStyle/>
            <a:p>
              <a:endParaRPr/>
            </a:p>
          </p:txBody>
        </p:sp>
        <p:sp>
          <p:nvSpPr>
            <p:cNvPr id="172" name="Freeform 45"/>
            <p:cNvSpPr/>
            <p:nvPr/>
          </p:nvSpPr>
          <p:spPr>
            <a:xfrm>
              <a:off x="0" y="386635"/>
              <a:ext cx="709613" cy="20955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5641"/>
                  </a:lnTo>
                  <a:lnTo>
                    <a:pt x="0" y="0"/>
                  </a:lnTo>
                  <a:lnTo>
                    <a:pt x="21600" y="5959"/>
                  </a:lnTo>
                  <a:lnTo>
                    <a:pt x="21600" y="21600"/>
                  </a:lnTo>
                  <a:close/>
                </a:path>
              </a:pathLst>
            </a:custGeom>
            <a:solidFill>
              <a:srgbClr val="203864"/>
            </a:solidFill>
            <a:ln w="12700" cap="flat">
              <a:noFill/>
              <a:miter lim="400000"/>
            </a:ln>
            <a:effectLst/>
          </p:spPr>
          <p:txBody>
            <a:bodyPr wrap="square" lIns="45719" tIns="45719" rIns="45719" bIns="45719" numCol="1" anchor="t">
              <a:noAutofit/>
            </a:bodyPr>
            <a:lstStyle/>
            <a:p>
              <a:endParaRPr/>
            </a:p>
          </p:txBody>
        </p:sp>
        <p:sp>
          <p:nvSpPr>
            <p:cNvPr id="173" name="Freeform 46"/>
            <p:cNvSpPr/>
            <p:nvPr/>
          </p:nvSpPr>
          <p:spPr>
            <a:xfrm>
              <a:off x="0" y="202029"/>
              <a:ext cx="403226" cy="1705432"/>
            </a:xfrm>
            <a:custGeom>
              <a:avLst/>
              <a:gdLst/>
              <a:ahLst/>
              <a:cxnLst>
                <a:cxn ang="0">
                  <a:pos x="wd2" y="hd2"/>
                </a:cxn>
                <a:cxn ang="5400000">
                  <a:pos x="wd2" y="hd2"/>
                </a:cxn>
                <a:cxn ang="10800000">
                  <a:pos x="wd2" y="hd2"/>
                </a:cxn>
                <a:cxn ang="16200000">
                  <a:pos x="wd2" y="hd2"/>
                </a:cxn>
              </a:cxnLst>
              <a:rect l="0" t="0" r="r" b="b"/>
              <a:pathLst>
                <a:path w="21600" h="21600" extrusionOk="0">
                  <a:moveTo>
                    <a:pt x="21600" y="19224"/>
                  </a:moveTo>
                  <a:lnTo>
                    <a:pt x="0" y="21600"/>
                  </a:lnTo>
                  <a:lnTo>
                    <a:pt x="0" y="2318"/>
                  </a:lnTo>
                  <a:lnTo>
                    <a:pt x="21600" y="0"/>
                  </a:lnTo>
                  <a:lnTo>
                    <a:pt x="21600" y="19224"/>
                  </a:lnTo>
                  <a:close/>
                </a:path>
              </a:pathLst>
            </a:custGeom>
            <a:solidFill>
              <a:srgbClr val="2F5597"/>
            </a:solidFill>
            <a:ln w="12700" cap="flat">
              <a:noFill/>
              <a:miter lim="400000"/>
            </a:ln>
            <a:effectLst/>
          </p:spPr>
          <p:txBody>
            <a:bodyPr wrap="square" lIns="45719" tIns="45719" rIns="45719" bIns="45719" numCol="1" anchor="t">
              <a:noAutofit/>
            </a:bodyPr>
            <a:lstStyle/>
            <a:p>
              <a:endParaRPr/>
            </a:p>
          </p:txBody>
        </p:sp>
        <p:sp>
          <p:nvSpPr>
            <p:cNvPr id="174" name="Freeform 47"/>
            <p:cNvSpPr/>
            <p:nvPr/>
          </p:nvSpPr>
          <p:spPr>
            <a:xfrm>
              <a:off x="234950" y="5179"/>
              <a:ext cx="168276" cy="17131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9487"/>
                  </a:lnTo>
                  <a:lnTo>
                    <a:pt x="0" y="0"/>
                  </a:lnTo>
                  <a:lnTo>
                    <a:pt x="21600" y="2133"/>
                  </a:lnTo>
                  <a:lnTo>
                    <a:pt x="21600" y="21600"/>
                  </a:lnTo>
                  <a:close/>
                </a:path>
              </a:pathLst>
            </a:custGeom>
            <a:solidFill>
              <a:srgbClr val="203864"/>
            </a:solidFill>
            <a:ln w="12700" cap="flat">
              <a:noFill/>
              <a:miter lim="400000"/>
            </a:ln>
            <a:effectLst/>
          </p:spPr>
          <p:txBody>
            <a:bodyPr wrap="square" lIns="45719" tIns="45719" rIns="45719" bIns="45719" numCol="1" anchor="t">
              <a:noAutofit/>
            </a:bodyPr>
            <a:lstStyle/>
            <a:p>
              <a:endParaRPr/>
            </a:p>
          </p:txBody>
        </p:sp>
        <p:sp>
          <p:nvSpPr>
            <p:cNvPr id="175" name="Rectangle 22"/>
            <p:cNvSpPr/>
            <p:nvPr/>
          </p:nvSpPr>
          <p:spPr>
            <a:xfrm>
              <a:off x="234345" y="0"/>
              <a:ext cx="10907864" cy="1541458"/>
            </a:xfrm>
            <a:prstGeom prst="rect">
              <a:avLst/>
            </a:prstGeom>
            <a:solidFill>
              <a:schemeClr val="accent1"/>
            </a:solidFill>
            <a:ln w="12700" cap="flat">
              <a:noFill/>
              <a:miter lim="400000"/>
            </a:ln>
            <a:effectLst/>
          </p:spPr>
          <p:txBody>
            <a:bodyPr wrap="square" lIns="45719" tIns="45719" rIns="45719" bIns="45719" numCol="1" anchor="t">
              <a:noAutofit/>
            </a:bodyPr>
            <a:lstStyle/>
            <a:p>
              <a:endParaRPr/>
            </a:p>
          </p:txBody>
        </p:sp>
      </p:grpSp>
      <p:sp>
        <p:nvSpPr>
          <p:cNvPr id="177" name="Title 1"/>
          <p:cNvSpPr txBox="1">
            <a:spLocks noGrp="1"/>
          </p:cNvSpPr>
          <p:nvPr>
            <p:ph type="title"/>
          </p:nvPr>
        </p:nvSpPr>
        <p:spPr>
          <a:xfrm>
            <a:off x="1047279" y="759804"/>
            <a:ext cx="10306522" cy="1325564"/>
          </a:xfrm>
          <a:prstGeom prst="rect">
            <a:avLst/>
          </a:prstGeom>
        </p:spPr>
        <p:txBody>
          <a:bodyPr/>
          <a:lstStyle>
            <a:lvl1pPr>
              <a:defRPr sz="4000">
                <a:solidFill>
                  <a:srgbClr val="FFFFFF"/>
                </a:solidFill>
              </a:defRPr>
            </a:lvl1pPr>
          </a:lstStyle>
          <a:p>
            <a:r>
              <a:t>What is Biomedical Engineering?</a:t>
            </a:r>
          </a:p>
        </p:txBody>
      </p:sp>
      <p:sp>
        <p:nvSpPr>
          <p:cNvPr id="178" name="TextBox 10"/>
          <p:cNvSpPr txBox="1"/>
          <p:nvPr/>
        </p:nvSpPr>
        <p:spPr>
          <a:xfrm>
            <a:off x="1644103" y="5973436"/>
            <a:ext cx="9115365" cy="646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nSpc>
                <a:spcPct val="90000"/>
              </a:lnSpc>
              <a:spcBef>
                <a:spcPts val="600"/>
              </a:spcBef>
              <a:defRPr sz="1000"/>
            </a:pPr>
            <a:r>
              <a:t>[Bronzino, 2012] Chapter 1 Section 3 - Biomedical Engineering: A Historical Perspective, Introduction to Biomedical Engineering (Third Edition), Joseph D. Bronzino,  Academic Press, 2012, Pages 18, ISBN 9780123749796, </a:t>
            </a:r>
            <a:r>
              <a:rPr u="sng">
                <a:solidFill>
                  <a:srgbClr val="0563C1"/>
                </a:solidFill>
                <a:uFill>
                  <a:solidFill>
                    <a:srgbClr val="0563C1"/>
                  </a:solidFill>
                </a:uFill>
                <a:hlinkClick r:id="rId2"/>
              </a:rPr>
              <a:t>https://doi.org/10.1016/B978-0-12-374979-6.00001-0</a:t>
            </a:r>
            <a:r>
              <a:t>.</a:t>
            </a:r>
          </a:p>
        </p:txBody>
      </p:sp>
      <p:pic>
        <p:nvPicPr>
          <p:cNvPr id="179" name="Content Placeholder 9" descr="Content Placeholder 9"/>
          <p:cNvPicPr>
            <a:picLocks noChangeAspect="1"/>
          </p:cNvPicPr>
          <p:nvPr/>
        </p:nvPicPr>
        <p:blipFill>
          <a:blip r:embed="rId3"/>
          <a:stretch>
            <a:fillRect/>
          </a:stretch>
        </p:blipFill>
        <p:spPr>
          <a:xfrm rot="5400000">
            <a:off x="4265748" y="-798516"/>
            <a:ext cx="3393013" cy="9685868"/>
          </a:xfrm>
          <a:prstGeom prst="rect">
            <a:avLst/>
          </a:prstGeom>
          <a:ln w="12700">
            <a:miter lim="400000"/>
          </a:ln>
        </p:spPr>
      </p:pic>
      <p:sp>
        <p:nvSpPr>
          <p:cNvPr id="180"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 name="Title 1"/>
          <p:cNvSpPr txBox="1">
            <a:spLocks noGrp="1"/>
          </p:cNvSpPr>
          <p:nvPr>
            <p:ph type="title"/>
          </p:nvPr>
        </p:nvSpPr>
        <p:spPr>
          <a:prstGeom prst="rect">
            <a:avLst/>
          </a:prstGeom>
        </p:spPr>
        <p:txBody>
          <a:bodyPr/>
          <a:lstStyle/>
          <a:p>
            <a:r>
              <a:t>Human Experiments conducted in the Past </a:t>
            </a:r>
          </a:p>
        </p:txBody>
      </p:sp>
      <p:sp>
        <p:nvSpPr>
          <p:cNvPr id="1496" name="Text Placeholder 6"/>
          <p:cNvSpPr txBox="1">
            <a:spLocks noGrp="1"/>
          </p:cNvSpPr>
          <p:nvPr>
            <p:ph type="body" sz="quarter" idx="1"/>
          </p:nvPr>
        </p:nvSpPr>
        <p:spPr>
          <a:xfrm>
            <a:off x="839787" y="1681163"/>
            <a:ext cx="5157788" cy="823913"/>
          </a:xfrm>
          <a:prstGeom prst="rect">
            <a:avLst/>
          </a:prstGeom>
        </p:spPr>
        <p:txBody>
          <a:bodyPr/>
          <a:lstStyle>
            <a:lvl1pPr>
              <a:defRPr>
                <a:solidFill>
                  <a:srgbClr val="0A0A0A"/>
                </a:solidFill>
                <a:latin typeface="Source Sans Pro"/>
                <a:ea typeface="Source Sans Pro"/>
                <a:cs typeface="Source Sans Pro"/>
                <a:sym typeface="Source Sans Pro"/>
              </a:defRPr>
            </a:lvl1pPr>
          </a:lstStyle>
          <a:p>
            <a:r>
              <a:t>The Stateville Penitentiary Malaria Experiments</a:t>
            </a:r>
          </a:p>
        </p:txBody>
      </p:sp>
      <p:sp>
        <p:nvSpPr>
          <p:cNvPr id="1497" name="Text Placeholder 7"/>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FontTx/>
              <a:buNone/>
              <a:defRPr sz="2400" b="1"/>
            </a:lvl1pPr>
          </a:lstStyle>
          <a:p>
            <a:r>
              <a:rPr dirty="0"/>
              <a:t>Unit 731 Human Experiments</a:t>
            </a:r>
          </a:p>
        </p:txBody>
      </p:sp>
      <p:pic>
        <p:nvPicPr>
          <p:cNvPr id="1498" name="Picture 2" descr="Picture 2"/>
          <p:cNvPicPr>
            <a:picLocks noChangeAspect="1"/>
          </p:cNvPicPr>
          <p:nvPr/>
        </p:nvPicPr>
        <p:blipFill>
          <a:blip r:embed="rId3"/>
          <a:stretch>
            <a:fillRect/>
          </a:stretch>
        </p:blipFill>
        <p:spPr>
          <a:xfrm>
            <a:off x="1052440" y="2505075"/>
            <a:ext cx="4476492" cy="2518026"/>
          </a:xfrm>
          <a:prstGeom prst="rect">
            <a:avLst/>
          </a:prstGeom>
          <a:ln w="12700">
            <a:miter lim="400000"/>
          </a:ln>
        </p:spPr>
      </p:pic>
      <p:sp>
        <p:nvSpPr>
          <p:cNvPr id="1499" name="TextBox 10"/>
          <p:cNvSpPr txBox="1"/>
          <p:nvPr/>
        </p:nvSpPr>
        <p:spPr>
          <a:xfrm>
            <a:off x="287519" y="5176837"/>
            <a:ext cx="6006332" cy="1209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apple-system"/>
                <a:ea typeface="-apple-system"/>
                <a:cs typeface="-apple-system"/>
                <a:sym typeface="-apple-system"/>
              </a:defRPr>
            </a:pPr>
            <a:r>
              <a:rPr dirty="0"/>
              <a:t>Miller, Franklin G. (2013). </a:t>
            </a:r>
            <a:r>
              <a:rPr i="1" dirty="0"/>
              <a:t>The </a:t>
            </a:r>
            <a:r>
              <a:rPr i="1" dirty="0" err="1"/>
              <a:t>Stateville</a:t>
            </a:r>
            <a:r>
              <a:rPr i="1" dirty="0"/>
              <a:t> Penitentiary Malaria Experiments: A Case Study in Retrospective Ethical Assessment. Perspectives in Biology and Medicine, 56(4), 548–567. </a:t>
            </a:r>
            <a:r>
              <a:rPr dirty="0"/>
              <a:t>doi:10.1353/pbm.2013.0035 </a:t>
            </a:r>
          </a:p>
        </p:txBody>
      </p:sp>
      <p:pic>
        <p:nvPicPr>
          <p:cNvPr id="1500" name="Picture 4" descr="Picture 4"/>
          <p:cNvPicPr>
            <a:picLocks noChangeAspect="1"/>
          </p:cNvPicPr>
          <p:nvPr/>
        </p:nvPicPr>
        <p:blipFill>
          <a:blip r:embed="rId4"/>
          <a:stretch>
            <a:fillRect/>
          </a:stretch>
        </p:blipFill>
        <p:spPr>
          <a:xfrm>
            <a:off x="6368812" y="2505075"/>
            <a:ext cx="3359980" cy="2584600"/>
          </a:xfrm>
          <a:prstGeom prst="rect">
            <a:avLst/>
          </a:prstGeom>
          <a:ln w="12700">
            <a:miter lim="400000"/>
          </a:ln>
        </p:spPr>
      </p:pic>
      <p:sp>
        <p:nvSpPr>
          <p:cNvPr id="1501" name="TextBox 13"/>
          <p:cNvSpPr txBox="1"/>
          <p:nvPr/>
        </p:nvSpPr>
        <p:spPr>
          <a:xfrm>
            <a:off x="6441020" y="5176837"/>
            <a:ext cx="6006332"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https://unit731.org/</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 name="Title 1"/>
          <p:cNvSpPr txBox="1">
            <a:spLocks noGrp="1"/>
          </p:cNvSpPr>
          <p:nvPr>
            <p:ph type="title"/>
          </p:nvPr>
        </p:nvSpPr>
        <p:spPr>
          <a:prstGeom prst="rect">
            <a:avLst/>
          </a:prstGeom>
        </p:spPr>
        <p:txBody>
          <a:bodyPr/>
          <a:lstStyle/>
          <a:p>
            <a:endParaRPr/>
          </a:p>
        </p:txBody>
      </p:sp>
      <p:sp>
        <p:nvSpPr>
          <p:cNvPr id="1506" name="Content Placeholder 2"/>
          <p:cNvSpPr txBox="1">
            <a:spLocks noGrp="1"/>
          </p:cNvSpPr>
          <p:nvPr>
            <p:ph type="body" sz="half" idx="1"/>
          </p:nvPr>
        </p:nvSpPr>
        <p:spPr>
          <a:prstGeom prst="rect">
            <a:avLst/>
          </a:prstGeom>
        </p:spPr>
        <p:txBody>
          <a:bodyPr/>
          <a:lstStyle/>
          <a:p>
            <a:pPr marL="0" indent="0">
              <a:lnSpc>
                <a:spcPct val="72000"/>
              </a:lnSpc>
              <a:buSzTx/>
              <a:buNone/>
              <a:defRPr sz="1700">
                <a:latin typeface="Proxima Nova"/>
                <a:ea typeface="Proxima Nova"/>
                <a:cs typeface="Proxima Nova"/>
                <a:sym typeface="Proxima Nova"/>
              </a:defRPr>
            </a:pPr>
            <a:r>
              <a:t>1. An Introduction to Clinical Research</a:t>
            </a:r>
            <a:endParaRPr sz="1900"/>
          </a:p>
          <a:p>
            <a:pPr marL="0" indent="0">
              <a:lnSpc>
                <a:spcPct val="72000"/>
              </a:lnSpc>
              <a:buSzTx/>
              <a:buNone/>
              <a:defRPr sz="1700">
                <a:latin typeface="Proxima Nova"/>
                <a:ea typeface="Proxima Nova"/>
                <a:cs typeface="Proxima Nova"/>
                <a:sym typeface="Proxima Nova"/>
              </a:defRPr>
            </a:pPr>
            <a:r>
              <a:t>2. An Overview of ICH GCP</a:t>
            </a:r>
            <a:endParaRPr sz="1900"/>
          </a:p>
          <a:p>
            <a:pPr marL="0" indent="0">
              <a:lnSpc>
                <a:spcPct val="72000"/>
              </a:lnSpc>
              <a:buSzTx/>
              <a:buNone/>
              <a:defRPr sz="1700">
                <a:latin typeface="Proxima Nova"/>
                <a:ea typeface="Proxima Nova"/>
                <a:cs typeface="Proxima Nova"/>
                <a:sym typeface="Proxima Nova"/>
              </a:defRPr>
            </a:pPr>
            <a:r>
              <a:t>3. Code of Federal Regulations</a:t>
            </a:r>
            <a:endParaRPr sz="1900"/>
          </a:p>
          <a:p>
            <a:pPr marL="0" indent="0">
              <a:lnSpc>
                <a:spcPct val="72000"/>
              </a:lnSpc>
              <a:buSzTx/>
              <a:buNone/>
              <a:defRPr sz="1700">
                <a:latin typeface="Proxima Nova"/>
                <a:ea typeface="Proxima Nova"/>
                <a:cs typeface="Proxima Nova"/>
                <a:sym typeface="Proxima Nova"/>
              </a:defRPr>
            </a:pPr>
            <a:r>
              <a:t>4. FDA 21 CFR</a:t>
            </a:r>
            <a:endParaRPr sz="1900"/>
          </a:p>
          <a:p>
            <a:pPr marL="0" indent="0">
              <a:lnSpc>
                <a:spcPct val="72000"/>
              </a:lnSpc>
              <a:buSzTx/>
              <a:buNone/>
              <a:defRPr sz="1700">
                <a:latin typeface="Proxima Nova"/>
                <a:ea typeface="Proxima Nova"/>
                <a:cs typeface="Proxima Nova"/>
                <a:sym typeface="Proxima Nova"/>
              </a:defRPr>
            </a:pPr>
            <a:r>
              <a:t>5. Sponsors Responsibilities</a:t>
            </a:r>
            <a:endParaRPr sz="1900"/>
          </a:p>
          <a:p>
            <a:pPr marL="0" indent="0">
              <a:lnSpc>
                <a:spcPct val="72000"/>
              </a:lnSpc>
              <a:buSzTx/>
              <a:buNone/>
              <a:defRPr sz="1700">
                <a:latin typeface="Proxima Nova"/>
                <a:ea typeface="Proxima Nova"/>
                <a:cs typeface="Proxima Nova"/>
                <a:sym typeface="Proxima Nova"/>
              </a:defRPr>
            </a:pPr>
            <a:r>
              <a:t>6. Investigators Responsibilities</a:t>
            </a:r>
            <a:endParaRPr sz="1900"/>
          </a:p>
          <a:p>
            <a:pPr marL="0" indent="0">
              <a:lnSpc>
                <a:spcPct val="72000"/>
              </a:lnSpc>
              <a:buSzTx/>
              <a:buNone/>
              <a:defRPr sz="1700">
                <a:latin typeface="Proxima Nova"/>
                <a:ea typeface="Proxima Nova"/>
                <a:cs typeface="Proxima Nova"/>
                <a:sym typeface="Proxima Nova"/>
              </a:defRPr>
            </a:pPr>
            <a:r>
              <a:t>7. Investigators Responsibilities </a:t>
            </a:r>
            <a:endParaRPr sz="1900"/>
          </a:p>
          <a:p>
            <a:pPr marL="0" indent="0">
              <a:lnSpc>
                <a:spcPct val="72000"/>
              </a:lnSpc>
              <a:buSzTx/>
              <a:buNone/>
              <a:defRPr sz="1700">
                <a:latin typeface="Proxima Nova"/>
                <a:ea typeface="Proxima Nova"/>
                <a:cs typeface="Proxima Nova"/>
                <a:sym typeface="Proxima Nova"/>
              </a:defRPr>
            </a:pPr>
            <a:r>
              <a:t>	– Informed Consent Form</a:t>
            </a:r>
            <a:endParaRPr sz="1900"/>
          </a:p>
          <a:p>
            <a:pPr marL="0" indent="0">
              <a:lnSpc>
                <a:spcPct val="72000"/>
              </a:lnSpc>
              <a:buSzTx/>
              <a:buNone/>
              <a:defRPr sz="1700">
                <a:latin typeface="Proxima Nova"/>
                <a:ea typeface="Proxima Nova"/>
                <a:cs typeface="Proxima Nova"/>
                <a:sym typeface="Proxima Nova"/>
              </a:defRPr>
            </a:pPr>
            <a:r>
              <a:t>8. Reporting Responsibilities of the Investigators</a:t>
            </a:r>
          </a:p>
        </p:txBody>
      </p:sp>
      <p:sp>
        <p:nvSpPr>
          <p:cNvPr id="1507" name="Content Placeholder 3"/>
          <p:cNvSpPr txBox="1"/>
          <p:nvPr/>
        </p:nvSpPr>
        <p:spPr>
          <a:xfrm>
            <a:off x="6217920" y="1825625"/>
            <a:ext cx="509016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nSpc>
                <a:spcPct val="72000"/>
              </a:lnSpc>
              <a:spcBef>
                <a:spcPts val="1000"/>
              </a:spcBef>
              <a:defRPr sz="1900">
                <a:latin typeface="Proxima Nova"/>
                <a:ea typeface="Proxima Nova"/>
                <a:cs typeface="Proxima Nova"/>
                <a:sym typeface="Proxima Nova"/>
              </a:defRPr>
            </a:pPr>
            <a:r>
              <a:t>9. Ethics of Research Involving Children</a:t>
            </a:r>
          </a:p>
          <a:p>
            <a:pPr>
              <a:lnSpc>
                <a:spcPct val="72000"/>
              </a:lnSpc>
              <a:spcBef>
                <a:spcPts val="1000"/>
              </a:spcBef>
              <a:defRPr sz="1900">
                <a:latin typeface="Proxima Nova"/>
                <a:ea typeface="Proxima Nova"/>
                <a:cs typeface="Proxima Nova"/>
                <a:sym typeface="Proxima Nova"/>
              </a:defRPr>
            </a:pPr>
            <a:r>
              <a:t>10. Ethics of Research Involving Mentally Incapacitated</a:t>
            </a:r>
          </a:p>
          <a:p>
            <a:pPr>
              <a:lnSpc>
                <a:spcPct val="72000"/>
              </a:lnSpc>
              <a:spcBef>
                <a:spcPts val="1000"/>
              </a:spcBef>
              <a:defRPr sz="1900">
                <a:latin typeface="Proxima Nova"/>
                <a:ea typeface="Proxima Nova"/>
                <a:cs typeface="Proxima Nova"/>
                <a:sym typeface="Proxima Nova"/>
              </a:defRPr>
            </a:pPr>
            <a:r>
              <a:t>11. Ethics of Research Involving Pregnant Women and Fetuses</a:t>
            </a:r>
          </a:p>
          <a:p>
            <a:pPr>
              <a:lnSpc>
                <a:spcPct val="72000"/>
              </a:lnSpc>
              <a:spcBef>
                <a:spcPts val="1000"/>
              </a:spcBef>
              <a:defRPr sz="1900">
                <a:latin typeface="Proxima Nova"/>
                <a:ea typeface="Proxima Nova"/>
                <a:cs typeface="Proxima Nova"/>
                <a:sym typeface="Proxima Nova"/>
              </a:defRPr>
            </a:pPr>
            <a:r>
              <a:t>12. Ethics of Research Involving Prisoners</a:t>
            </a:r>
          </a:p>
          <a:p>
            <a:pPr>
              <a:lnSpc>
                <a:spcPct val="72000"/>
              </a:lnSpc>
              <a:spcBef>
                <a:spcPts val="1000"/>
              </a:spcBef>
              <a:defRPr sz="1900">
                <a:latin typeface="Proxima Nova"/>
                <a:ea typeface="Proxima Nova"/>
                <a:cs typeface="Proxima Nova"/>
                <a:sym typeface="Proxima Nova"/>
              </a:defRPr>
            </a:pPr>
            <a:r>
              <a:t>13. Trial Management – Data Handling and Record Retention</a:t>
            </a:r>
          </a:p>
          <a:p>
            <a:pPr>
              <a:lnSpc>
                <a:spcPct val="72000"/>
              </a:lnSpc>
              <a:spcBef>
                <a:spcPts val="1000"/>
              </a:spcBef>
              <a:defRPr sz="1900">
                <a:latin typeface="Proxima Nova"/>
                <a:ea typeface="Proxima Nova"/>
                <a:cs typeface="Proxima Nova"/>
                <a:sym typeface="Proxima Nova"/>
              </a:defRPr>
            </a:pPr>
            <a:r>
              <a:t>14. Adverse Events</a:t>
            </a:r>
          </a:p>
          <a:p>
            <a:pPr>
              <a:lnSpc>
                <a:spcPct val="72000"/>
              </a:lnSpc>
              <a:spcBef>
                <a:spcPts val="1000"/>
              </a:spcBef>
              <a:defRPr sz="1900">
                <a:latin typeface="Proxima Nova"/>
                <a:ea typeface="Proxima Nova"/>
                <a:cs typeface="Proxima Nova"/>
                <a:sym typeface="Proxima Nova"/>
              </a:defRPr>
            </a:pPr>
            <a:r>
              <a:t>15. Safety of Human Subjects in Clinical Research</a:t>
            </a:r>
          </a:p>
          <a:p>
            <a:pPr>
              <a:lnSpc>
                <a:spcPct val="72000"/>
              </a:lnSpc>
              <a:spcBef>
                <a:spcPts val="1000"/>
              </a:spcBef>
              <a:defRPr sz="1900">
                <a:latin typeface="Proxima Nova"/>
                <a:ea typeface="Proxima Nova"/>
                <a:cs typeface="Proxima Nova"/>
                <a:sym typeface="Proxima Nova"/>
              </a:defRPr>
            </a:pPr>
            <a:r>
              <a:t>a) Common Terminology Used In Clinical Research</a:t>
            </a:r>
          </a:p>
          <a:p>
            <a:pPr>
              <a:lnSpc>
                <a:spcPct val="72000"/>
              </a:lnSpc>
              <a:spcBef>
                <a:spcPts val="1000"/>
              </a:spcBef>
              <a:defRPr sz="1900">
                <a:latin typeface="Proxima Nova"/>
                <a:ea typeface="Proxima Nova"/>
                <a:cs typeface="Proxima Nova"/>
                <a:sym typeface="Proxima Nova"/>
              </a:defRPr>
            </a:pPr>
            <a:r>
              <a:t>b) Commonly Used Abbreviations and Terms in Clinical Research</a:t>
            </a:r>
          </a:p>
        </p:txBody>
      </p:sp>
      <p:grpSp>
        <p:nvGrpSpPr>
          <p:cNvPr id="1512" name="Group 4"/>
          <p:cNvGrpSpPr/>
          <p:nvPr/>
        </p:nvGrpSpPr>
        <p:grpSpPr>
          <a:xfrm>
            <a:off x="838200" y="469641"/>
            <a:ext cx="7175090" cy="1093688"/>
            <a:chOff x="0" y="0"/>
            <a:chExt cx="7175089" cy="1093687"/>
          </a:xfrm>
        </p:grpSpPr>
        <p:sp>
          <p:nvSpPr>
            <p:cNvPr id="1508" name="Rectangle: Rounded Corners 5"/>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511" name="Rectangle: Rounded Corners 4"/>
            <p:cNvGrpSpPr/>
            <p:nvPr/>
          </p:nvGrpSpPr>
          <p:grpSpPr>
            <a:xfrm>
              <a:off x="244538" y="53389"/>
              <a:ext cx="6686014" cy="986909"/>
              <a:chOff x="0" y="0"/>
              <a:chExt cx="6686012" cy="986907"/>
            </a:xfrm>
          </p:grpSpPr>
          <p:sp>
            <p:nvSpPr>
              <p:cNvPr id="1509"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510" name="Human Studies GCP"/>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Human Studies GCP</a:t>
                </a:r>
              </a:p>
            </p:txBody>
          </p:sp>
        </p:grpSp>
      </p:gr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 name="Title 9"/>
          <p:cNvSpPr txBox="1">
            <a:spLocks noGrp="1"/>
          </p:cNvSpPr>
          <p:nvPr>
            <p:ph type="title"/>
          </p:nvPr>
        </p:nvSpPr>
        <p:spPr>
          <a:prstGeom prst="rect">
            <a:avLst/>
          </a:prstGeom>
        </p:spPr>
        <p:txBody>
          <a:bodyPr/>
          <a:lstStyle/>
          <a:p>
            <a:endParaRPr/>
          </a:p>
        </p:txBody>
      </p:sp>
      <p:sp>
        <p:nvSpPr>
          <p:cNvPr id="1515" name="Content Placeholder 2"/>
          <p:cNvSpPr txBox="1">
            <a:spLocks noGrp="1"/>
          </p:cNvSpPr>
          <p:nvPr>
            <p:ph type="body" sz="half" idx="1"/>
          </p:nvPr>
        </p:nvSpPr>
        <p:spPr>
          <a:xfrm>
            <a:off x="838200" y="1825625"/>
            <a:ext cx="9829800" cy="4351338"/>
          </a:xfrm>
          <a:prstGeom prst="rect">
            <a:avLst/>
          </a:prstGeom>
        </p:spPr>
        <p:txBody>
          <a:bodyPr/>
          <a:lstStyle/>
          <a:p>
            <a:pPr marL="0" indent="0">
              <a:lnSpc>
                <a:spcPct val="72000"/>
              </a:lnSpc>
              <a:buSzTx/>
              <a:buNone/>
              <a:defRPr sz="2300"/>
            </a:pPr>
            <a:r>
              <a:rPr dirty="0"/>
              <a:t>Human Studies directly apply the machine to people and is required by law to be covered by a Protocol Review and Approval Process</a:t>
            </a:r>
          </a:p>
          <a:p>
            <a:pPr>
              <a:lnSpc>
                <a:spcPct val="72000"/>
              </a:lnSpc>
              <a:defRPr sz="2300"/>
            </a:pPr>
            <a:r>
              <a:rPr dirty="0"/>
              <a:t>Staff who will conduct the research on this end are required to have Certification on Good Clinical Practice to understand what is important in conducting an ethical scientific inquiry using actual human beings.</a:t>
            </a:r>
          </a:p>
          <a:p>
            <a:pPr>
              <a:lnSpc>
                <a:spcPct val="72000"/>
              </a:lnSpc>
              <a:defRPr sz="2300"/>
            </a:pPr>
            <a:r>
              <a:rPr dirty="0"/>
              <a:t>Protocols are written as drafts during the Research Preparation stage.</a:t>
            </a:r>
          </a:p>
          <a:p>
            <a:pPr>
              <a:lnSpc>
                <a:spcPct val="72000"/>
              </a:lnSpc>
              <a:defRPr sz="2300"/>
            </a:pPr>
            <a:r>
              <a:rPr dirty="0"/>
              <a:t>Protocols are revised and reviewed after the technical study concludes</a:t>
            </a:r>
          </a:p>
        </p:txBody>
      </p:sp>
      <p:grpSp>
        <p:nvGrpSpPr>
          <p:cNvPr id="1525" name="Group 1"/>
          <p:cNvGrpSpPr/>
          <p:nvPr/>
        </p:nvGrpSpPr>
        <p:grpSpPr>
          <a:xfrm>
            <a:off x="838200" y="469641"/>
            <a:ext cx="7175090" cy="1093688"/>
            <a:chOff x="0" y="0"/>
            <a:chExt cx="7175089" cy="1093687"/>
          </a:xfrm>
        </p:grpSpPr>
        <p:sp>
          <p:nvSpPr>
            <p:cNvPr id="1521"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524" name="Rectangle: Rounded Corners 4"/>
            <p:cNvGrpSpPr/>
            <p:nvPr/>
          </p:nvGrpSpPr>
          <p:grpSpPr>
            <a:xfrm>
              <a:off x="244538" y="53389"/>
              <a:ext cx="6686014" cy="986909"/>
              <a:chOff x="0" y="0"/>
              <a:chExt cx="6686012" cy="986907"/>
            </a:xfrm>
          </p:grpSpPr>
          <p:sp>
            <p:nvSpPr>
              <p:cNvPr id="1522"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523" name="Human Studies"/>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Human Studies</a:t>
                </a:r>
              </a:p>
            </p:txBody>
          </p:sp>
        </p:grpSp>
      </p:grpSp>
      <p:grpSp>
        <p:nvGrpSpPr>
          <p:cNvPr id="1536" name="Group 3"/>
          <p:cNvGrpSpPr/>
          <p:nvPr/>
        </p:nvGrpSpPr>
        <p:grpSpPr>
          <a:xfrm>
            <a:off x="10985088" y="2468286"/>
            <a:ext cx="737423" cy="2346542"/>
            <a:chOff x="0" y="0"/>
            <a:chExt cx="737421" cy="2346540"/>
          </a:xfrm>
        </p:grpSpPr>
        <p:grpSp>
          <p:nvGrpSpPr>
            <p:cNvPr id="1530" name="Group 4"/>
            <p:cNvGrpSpPr/>
            <p:nvPr/>
          </p:nvGrpSpPr>
          <p:grpSpPr>
            <a:xfrm>
              <a:off x="0" y="1923750"/>
              <a:ext cx="737422" cy="422791"/>
              <a:chOff x="0" y="0"/>
              <a:chExt cx="737421" cy="422789"/>
            </a:xfrm>
          </p:grpSpPr>
          <p:sp>
            <p:nvSpPr>
              <p:cNvPr id="1526" name="Rectangle: Rounded Corners 11"/>
              <p:cNvSpPr/>
              <p:nvPr/>
            </p:nvSpPr>
            <p:spPr>
              <a:xfrm>
                <a:off x="0" y="0"/>
                <a:ext cx="737422" cy="422790"/>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529" name="Rectangle: Rounded Corners 4"/>
              <p:cNvGrpSpPr/>
              <p:nvPr/>
            </p:nvGrpSpPr>
            <p:grpSpPr>
              <a:xfrm>
                <a:off x="25132" y="20638"/>
                <a:ext cx="687157" cy="381513"/>
                <a:chOff x="0" y="0"/>
                <a:chExt cx="687156" cy="381512"/>
              </a:xfrm>
            </p:grpSpPr>
            <p:sp>
              <p:nvSpPr>
                <p:cNvPr id="1527" name="Rectangle"/>
                <p:cNvSpPr/>
                <p:nvPr/>
              </p:nvSpPr>
              <p:spPr>
                <a:xfrm>
                  <a:off x="-1" y="-1"/>
                  <a:ext cx="687158" cy="381514"/>
                </a:xfrm>
                <a:prstGeom prst="rect">
                  <a:avLst/>
                </a:prstGeom>
                <a:solidFill>
                  <a:srgbClr val="AFABAB"/>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528" name="Human Studies"/>
                <p:cNvSpPr txBox="1"/>
                <p:nvPr/>
              </p:nvSpPr>
              <p:spPr>
                <a:xfrm>
                  <a:off x="20954" y="20117"/>
                  <a:ext cx="645248" cy="3412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t>Human Studies</a:t>
                  </a:r>
                </a:p>
              </p:txBody>
            </p:sp>
          </p:grpSp>
        </p:grpSp>
        <p:grpSp>
          <p:nvGrpSpPr>
            <p:cNvPr id="1535" name="Group 5"/>
            <p:cNvGrpSpPr/>
            <p:nvPr/>
          </p:nvGrpSpPr>
          <p:grpSpPr>
            <a:xfrm>
              <a:off x="146712" y="0"/>
              <a:ext cx="422791" cy="1843286"/>
              <a:chOff x="0" y="0"/>
              <a:chExt cx="422789" cy="1843284"/>
            </a:xfrm>
          </p:grpSpPr>
          <p:sp>
            <p:nvSpPr>
              <p:cNvPr id="1531" name="Rectangle: Rounded Corners 8"/>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grpSp>
            <p:nvGrpSpPr>
              <p:cNvPr id="1534" name="Rectangle: Rounded Corners 4"/>
              <p:cNvGrpSpPr/>
              <p:nvPr/>
            </p:nvGrpSpPr>
            <p:grpSpPr>
              <a:xfrm>
                <a:off x="20639" y="62821"/>
                <a:ext cx="381513" cy="1717642"/>
                <a:chOff x="0" y="0"/>
                <a:chExt cx="381512" cy="1717640"/>
              </a:xfrm>
            </p:grpSpPr>
            <p:sp>
              <p:nvSpPr>
                <p:cNvPr id="1532" name="Rectangle"/>
                <p:cNvSpPr/>
                <p:nvPr/>
              </p:nvSpPr>
              <p:spPr>
                <a:xfrm>
                  <a:off x="0" y="0"/>
                  <a:ext cx="381513" cy="1717641"/>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endParaRPr/>
                </a:p>
              </p:txBody>
            </p:sp>
            <p:sp>
              <p:nvSpPr>
                <p:cNvPr id="1533"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t>Preparing for Clinical Trials</a:t>
                  </a:r>
                </a:p>
              </p:txBody>
            </p:sp>
          </p:grpSp>
        </p:grpSp>
      </p:grpSp>
      <p:sp>
        <p:nvSpPr>
          <p:cNvPr id="1537" name="TextBox 1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 name="Title 9"/>
          <p:cNvSpPr txBox="1">
            <a:spLocks noGrp="1"/>
          </p:cNvSpPr>
          <p:nvPr>
            <p:ph type="title"/>
          </p:nvPr>
        </p:nvSpPr>
        <p:spPr>
          <a:prstGeom prst="rect">
            <a:avLst/>
          </a:prstGeom>
        </p:spPr>
        <p:txBody>
          <a:bodyPr/>
          <a:lstStyle/>
          <a:p>
            <a:endParaRPr/>
          </a:p>
        </p:txBody>
      </p:sp>
      <p:sp>
        <p:nvSpPr>
          <p:cNvPr id="1540" name="Content Placeholder 2"/>
          <p:cNvSpPr txBox="1">
            <a:spLocks noGrp="1"/>
          </p:cNvSpPr>
          <p:nvPr>
            <p:ph type="body" sz="half" idx="1"/>
          </p:nvPr>
        </p:nvSpPr>
        <p:spPr>
          <a:xfrm>
            <a:off x="838199" y="1825625"/>
            <a:ext cx="9949873" cy="4351338"/>
          </a:xfrm>
          <a:prstGeom prst="rect">
            <a:avLst/>
          </a:prstGeom>
        </p:spPr>
        <p:txBody>
          <a:bodyPr/>
          <a:lstStyle/>
          <a:p>
            <a:pPr marL="0" indent="0">
              <a:buSzTx/>
              <a:buNone/>
            </a:pPr>
            <a:r>
              <a:rPr dirty="0"/>
              <a:t>Determination of the Type of Study to be conducted</a:t>
            </a:r>
          </a:p>
          <a:p>
            <a:r>
              <a:rPr dirty="0"/>
              <a:t>To Establish a level of safety for human use.</a:t>
            </a:r>
          </a:p>
          <a:p>
            <a:r>
              <a:rPr dirty="0"/>
              <a:t>Validation of Physiological Effects</a:t>
            </a:r>
          </a:p>
          <a:p>
            <a:r>
              <a:rPr dirty="0"/>
              <a:t>Validation of Efficacy for Specific types of treatments.</a:t>
            </a:r>
          </a:p>
        </p:txBody>
      </p:sp>
      <p:grpSp>
        <p:nvGrpSpPr>
          <p:cNvPr id="1550" name="Group 1"/>
          <p:cNvGrpSpPr/>
          <p:nvPr/>
        </p:nvGrpSpPr>
        <p:grpSpPr>
          <a:xfrm>
            <a:off x="838200" y="469641"/>
            <a:ext cx="7175090" cy="1093688"/>
            <a:chOff x="0" y="0"/>
            <a:chExt cx="7175089" cy="1093687"/>
          </a:xfrm>
        </p:grpSpPr>
        <p:sp>
          <p:nvSpPr>
            <p:cNvPr id="1546"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549" name="Rectangle: Rounded Corners 4"/>
            <p:cNvGrpSpPr/>
            <p:nvPr/>
          </p:nvGrpSpPr>
          <p:grpSpPr>
            <a:xfrm>
              <a:off x="244538" y="53389"/>
              <a:ext cx="6686014" cy="986909"/>
              <a:chOff x="0" y="0"/>
              <a:chExt cx="6686012" cy="986907"/>
            </a:xfrm>
          </p:grpSpPr>
          <p:sp>
            <p:nvSpPr>
              <p:cNvPr id="1547"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548" name="Human Studies"/>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Human Studies</a:t>
                </a:r>
              </a:p>
            </p:txBody>
          </p:sp>
        </p:grpSp>
      </p:grpSp>
      <p:grpSp>
        <p:nvGrpSpPr>
          <p:cNvPr id="1561" name="Group 3"/>
          <p:cNvGrpSpPr/>
          <p:nvPr/>
        </p:nvGrpSpPr>
        <p:grpSpPr>
          <a:xfrm>
            <a:off x="11061888" y="2653013"/>
            <a:ext cx="737423" cy="2346542"/>
            <a:chOff x="0" y="0"/>
            <a:chExt cx="737421" cy="2346540"/>
          </a:xfrm>
        </p:grpSpPr>
        <p:grpSp>
          <p:nvGrpSpPr>
            <p:cNvPr id="1555" name="Group 4"/>
            <p:cNvGrpSpPr/>
            <p:nvPr/>
          </p:nvGrpSpPr>
          <p:grpSpPr>
            <a:xfrm>
              <a:off x="0" y="1923750"/>
              <a:ext cx="737422" cy="422791"/>
              <a:chOff x="0" y="0"/>
              <a:chExt cx="737421" cy="422789"/>
            </a:xfrm>
          </p:grpSpPr>
          <p:sp>
            <p:nvSpPr>
              <p:cNvPr id="1551" name="Rectangle: Rounded Corners 11"/>
              <p:cNvSpPr/>
              <p:nvPr/>
            </p:nvSpPr>
            <p:spPr>
              <a:xfrm>
                <a:off x="0" y="0"/>
                <a:ext cx="737422" cy="422790"/>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554" name="Rectangle: Rounded Corners 4"/>
              <p:cNvGrpSpPr/>
              <p:nvPr/>
            </p:nvGrpSpPr>
            <p:grpSpPr>
              <a:xfrm>
                <a:off x="25132" y="20638"/>
                <a:ext cx="687157" cy="381513"/>
                <a:chOff x="0" y="0"/>
                <a:chExt cx="687156" cy="381512"/>
              </a:xfrm>
            </p:grpSpPr>
            <p:sp>
              <p:nvSpPr>
                <p:cNvPr id="1552" name="Rectangle"/>
                <p:cNvSpPr/>
                <p:nvPr/>
              </p:nvSpPr>
              <p:spPr>
                <a:xfrm>
                  <a:off x="-1" y="-1"/>
                  <a:ext cx="687158" cy="381514"/>
                </a:xfrm>
                <a:prstGeom prst="rect">
                  <a:avLst/>
                </a:prstGeom>
                <a:solidFill>
                  <a:srgbClr val="AFABAB"/>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553" name="Human Studies"/>
                <p:cNvSpPr txBox="1"/>
                <p:nvPr/>
              </p:nvSpPr>
              <p:spPr>
                <a:xfrm>
                  <a:off x="20954" y="20117"/>
                  <a:ext cx="645248" cy="3412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t>Human Studies</a:t>
                  </a:r>
                </a:p>
              </p:txBody>
            </p:sp>
          </p:grpSp>
        </p:grpSp>
        <p:grpSp>
          <p:nvGrpSpPr>
            <p:cNvPr id="1560" name="Group 5"/>
            <p:cNvGrpSpPr/>
            <p:nvPr/>
          </p:nvGrpSpPr>
          <p:grpSpPr>
            <a:xfrm>
              <a:off x="146712" y="0"/>
              <a:ext cx="422791" cy="1843286"/>
              <a:chOff x="0" y="0"/>
              <a:chExt cx="422789" cy="1843284"/>
            </a:xfrm>
          </p:grpSpPr>
          <p:sp>
            <p:nvSpPr>
              <p:cNvPr id="1556" name="Rectangle: Rounded Corners 8"/>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grpSp>
            <p:nvGrpSpPr>
              <p:cNvPr id="1559" name="Rectangle: Rounded Corners 4"/>
              <p:cNvGrpSpPr/>
              <p:nvPr/>
            </p:nvGrpSpPr>
            <p:grpSpPr>
              <a:xfrm>
                <a:off x="20639" y="62821"/>
                <a:ext cx="381513" cy="1717642"/>
                <a:chOff x="0" y="0"/>
                <a:chExt cx="381512" cy="1717640"/>
              </a:xfrm>
            </p:grpSpPr>
            <p:sp>
              <p:nvSpPr>
                <p:cNvPr id="1557" name="Rectangle"/>
                <p:cNvSpPr/>
                <p:nvPr/>
              </p:nvSpPr>
              <p:spPr>
                <a:xfrm>
                  <a:off x="0" y="0"/>
                  <a:ext cx="381513" cy="1717641"/>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endParaRPr/>
                </a:p>
              </p:txBody>
            </p:sp>
            <p:sp>
              <p:nvSpPr>
                <p:cNvPr id="1558"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t>Preparing for Clinical Trials</a:t>
                  </a:r>
                </a:p>
              </p:txBody>
            </p:sp>
          </p:grpSp>
        </p:grpSp>
      </p:grpSp>
      <p:sp>
        <p:nvSpPr>
          <p:cNvPr id="1562" name="TextBox 1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 name="Title 9"/>
          <p:cNvSpPr txBox="1">
            <a:spLocks noGrp="1"/>
          </p:cNvSpPr>
          <p:nvPr>
            <p:ph type="title"/>
          </p:nvPr>
        </p:nvSpPr>
        <p:spPr>
          <a:prstGeom prst="rect">
            <a:avLst/>
          </a:prstGeom>
        </p:spPr>
        <p:txBody>
          <a:bodyPr/>
          <a:lstStyle/>
          <a:p>
            <a:endParaRPr/>
          </a:p>
        </p:txBody>
      </p:sp>
      <p:grpSp>
        <p:nvGrpSpPr>
          <p:cNvPr id="1569" name="Group 1"/>
          <p:cNvGrpSpPr/>
          <p:nvPr/>
        </p:nvGrpSpPr>
        <p:grpSpPr>
          <a:xfrm>
            <a:off x="838200" y="469641"/>
            <a:ext cx="10666229" cy="1093688"/>
            <a:chOff x="0" y="0"/>
            <a:chExt cx="10666228" cy="1093687"/>
          </a:xfrm>
        </p:grpSpPr>
        <p:sp>
          <p:nvSpPr>
            <p:cNvPr id="1565" name="Rectangle: Rounded Corners 6"/>
            <p:cNvSpPr/>
            <p:nvPr/>
          </p:nvSpPr>
          <p:spPr>
            <a:xfrm>
              <a:off x="0" y="0"/>
              <a:ext cx="10666229"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568" name="Rectangle: Rounded Corners 4"/>
            <p:cNvGrpSpPr/>
            <p:nvPr/>
          </p:nvGrpSpPr>
          <p:grpSpPr>
            <a:xfrm>
              <a:off x="363521" y="53389"/>
              <a:ext cx="9939186" cy="986909"/>
              <a:chOff x="0" y="0"/>
              <a:chExt cx="9939184" cy="986907"/>
            </a:xfrm>
          </p:grpSpPr>
          <p:sp>
            <p:nvSpPr>
              <p:cNvPr id="1566" name="Rectangle"/>
              <p:cNvSpPr/>
              <p:nvPr/>
            </p:nvSpPr>
            <p:spPr>
              <a:xfrm>
                <a:off x="-1" y="0"/>
                <a:ext cx="9939186"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567" name="Revision of Design Process"/>
              <p:cNvSpPr txBox="1"/>
              <p:nvPr/>
            </p:nvSpPr>
            <p:spPr>
              <a:xfrm>
                <a:off x="20954" y="122728"/>
                <a:ext cx="9897276"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Revision of Design Process</a:t>
                </a:r>
              </a:p>
            </p:txBody>
          </p:sp>
        </p:grpSp>
      </p:grpSp>
      <p:grpSp>
        <p:nvGrpSpPr>
          <p:cNvPr id="1585" name="Content Placeholder 29"/>
          <p:cNvGrpSpPr/>
          <p:nvPr/>
        </p:nvGrpSpPr>
        <p:grpSpPr>
          <a:xfrm>
            <a:off x="4742121" y="1825625"/>
            <a:ext cx="6611678" cy="4351337"/>
            <a:chOff x="0" y="0"/>
            <a:chExt cx="6611678" cy="4351336"/>
          </a:xfrm>
        </p:grpSpPr>
        <p:grpSp>
          <p:nvGrpSpPr>
            <p:cNvPr id="1572" name="Group"/>
            <p:cNvGrpSpPr/>
            <p:nvPr/>
          </p:nvGrpSpPr>
          <p:grpSpPr>
            <a:xfrm>
              <a:off x="0" y="0"/>
              <a:ext cx="5289344" cy="957294"/>
              <a:chOff x="0" y="0"/>
              <a:chExt cx="5289343" cy="957293"/>
            </a:xfrm>
          </p:grpSpPr>
          <p:sp>
            <p:nvSpPr>
              <p:cNvPr id="1570" name="Rounded Rectangle"/>
              <p:cNvSpPr/>
              <p:nvPr/>
            </p:nvSpPr>
            <p:spPr>
              <a:xfrm>
                <a:off x="0" y="0"/>
                <a:ext cx="5289344" cy="957294"/>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11250">
                  <a:lnSpc>
                    <a:spcPct val="90000"/>
                  </a:lnSpc>
                  <a:spcBef>
                    <a:spcPts val="1100"/>
                  </a:spcBef>
                  <a:defRPr sz="2800">
                    <a:solidFill>
                      <a:srgbClr val="FFFFFF"/>
                    </a:solidFill>
                  </a:defRPr>
                </a:pPr>
                <a:endParaRPr/>
              </a:p>
            </p:txBody>
          </p:sp>
          <p:sp>
            <p:nvSpPr>
              <p:cNvPr id="1571" name="Technical Study  Phase 0"/>
              <p:cNvSpPr txBox="1"/>
              <p:nvPr/>
            </p:nvSpPr>
            <p:spPr>
              <a:xfrm>
                <a:off x="28037" y="221583"/>
                <a:ext cx="4175457" cy="5141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0" tIns="95250" rIns="95250" bIns="95250" numCol="1" anchor="ctr">
                <a:spAutoFit/>
              </a:bodyPr>
              <a:lstStyle>
                <a:lvl1pPr defTabSz="1111250">
                  <a:lnSpc>
                    <a:spcPct val="90000"/>
                  </a:lnSpc>
                  <a:spcBef>
                    <a:spcPts val="1000"/>
                  </a:spcBef>
                  <a:defRPr sz="2500">
                    <a:solidFill>
                      <a:srgbClr val="FFFFFF"/>
                    </a:solidFill>
                  </a:defRPr>
                </a:lvl1pPr>
              </a:lstStyle>
              <a:p>
                <a:r>
                  <a:rPr dirty="0"/>
                  <a:t>Technical Study  Phase 0</a:t>
                </a:r>
              </a:p>
            </p:txBody>
          </p:sp>
        </p:grpSp>
        <p:grpSp>
          <p:nvGrpSpPr>
            <p:cNvPr id="1575" name="Group"/>
            <p:cNvGrpSpPr/>
            <p:nvPr/>
          </p:nvGrpSpPr>
          <p:grpSpPr>
            <a:xfrm>
              <a:off x="442982" y="1131347"/>
              <a:ext cx="5289344" cy="957295"/>
              <a:chOff x="0" y="0"/>
              <a:chExt cx="5289343" cy="957293"/>
            </a:xfrm>
          </p:grpSpPr>
          <p:sp>
            <p:nvSpPr>
              <p:cNvPr id="1573" name="Rounded Rectangle"/>
              <p:cNvSpPr/>
              <p:nvPr/>
            </p:nvSpPr>
            <p:spPr>
              <a:xfrm>
                <a:off x="0" y="0"/>
                <a:ext cx="5289344" cy="957294"/>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11250">
                  <a:lnSpc>
                    <a:spcPct val="90000"/>
                  </a:lnSpc>
                  <a:spcBef>
                    <a:spcPts val="1100"/>
                  </a:spcBef>
                  <a:defRPr sz="2800">
                    <a:solidFill>
                      <a:srgbClr val="FFFFFF"/>
                    </a:solidFill>
                  </a:defRPr>
                </a:pPr>
                <a:endParaRPr/>
              </a:p>
            </p:txBody>
          </p:sp>
          <p:sp>
            <p:nvSpPr>
              <p:cNvPr id="1574" name="Animal Studies Phase 1"/>
              <p:cNvSpPr txBox="1"/>
              <p:nvPr/>
            </p:nvSpPr>
            <p:spPr>
              <a:xfrm>
                <a:off x="28037" y="221583"/>
                <a:ext cx="4168044" cy="5141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0" tIns="95250" rIns="95250" bIns="95250" numCol="1" anchor="ctr">
                <a:spAutoFit/>
              </a:bodyPr>
              <a:lstStyle>
                <a:lvl1pPr defTabSz="1111250">
                  <a:lnSpc>
                    <a:spcPct val="90000"/>
                  </a:lnSpc>
                  <a:spcBef>
                    <a:spcPts val="1000"/>
                  </a:spcBef>
                  <a:defRPr sz="2500">
                    <a:solidFill>
                      <a:srgbClr val="FFFFFF"/>
                    </a:solidFill>
                  </a:defRPr>
                </a:lvl1pPr>
              </a:lstStyle>
              <a:p>
                <a:r>
                  <a:t>Animal Studies Phase 1 </a:t>
                </a:r>
              </a:p>
            </p:txBody>
          </p:sp>
        </p:grpSp>
        <p:grpSp>
          <p:nvGrpSpPr>
            <p:cNvPr id="1578" name="Group"/>
            <p:cNvGrpSpPr/>
            <p:nvPr/>
          </p:nvGrpSpPr>
          <p:grpSpPr>
            <a:xfrm>
              <a:off x="879353" y="2262695"/>
              <a:ext cx="5289344" cy="957295"/>
              <a:chOff x="0" y="0"/>
              <a:chExt cx="5289343" cy="957293"/>
            </a:xfrm>
          </p:grpSpPr>
          <p:sp>
            <p:nvSpPr>
              <p:cNvPr id="1576" name="Rounded Rectangle"/>
              <p:cNvSpPr/>
              <p:nvPr/>
            </p:nvSpPr>
            <p:spPr>
              <a:xfrm>
                <a:off x="0" y="0"/>
                <a:ext cx="5289344" cy="957294"/>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11250">
                  <a:lnSpc>
                    <a:spcPct val="90000"/>
                  </a:lnSpc>
                  <a:spcBef>
                    <a:spcPts val="1100"/>
                  </a:spcBef>
                  <a:defRPr sz="2800">
                    <a:solidFill>
                      <a:srgbClr val="FFFFFF"/>
                    </a:solidFill>
                  </a:defRPr>
                </a:pPr>
                <a:endParaRPr/>
              </a:p>
            </p:txBody>
          </p:sp>
          <p:sp>
            <p:nvSpPr>
              <p:cNvPr id="1577" name="Human Safety Study Phase 2"/>
              <p:cNvSpPr txBox="1"/>
              <p:nvPr/>
            </p:nvSpPr>
            <p:spPr>
              <a:xfrm>
                <a:off x="28038" y="221583"/>
                <a:ext cx="4174655" cy="5141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0" tIns="95250" rIns="95250" bIns="95250" numCol="1" anchor="ctr">
                <a:spAutoFit/>
              </a:bodyPr>
              <a:lstStyle>
                <a:lvl1pPr defTabSz="1111250">
                  <a:lnSpc>
                    <a:spcPct val="90000"/>
                  </a:lnSpc>
                  <a:spcBef>
                    <a:spcPts val="1000"/>
                  </a:spcBef>
                  <a:defRPr sz="2500">
                    <a:solidFill>
                      <a:srgbClr val="FFFFFF"/>
                    </a:solidFill>
                  </a:defRPr>
                </a:lvl1pPr>
              </a:lstStyle>
              <a:p>
                <a:r>
                  <a:t>Human Safety Study Phase 2</a:t>
                </a:r>
              </a:p>
            </p:txBody>
          </p:sp>
        </p:grpSp>
        <p:grpSp>
          <p:nvGrpSpPr>
            <p:cNvPr id="1581" name="Group"/>
            <p:cNvGrpSpPr/>
            <p:nvPr/>
          </p:nvGrpSpPr>
          <p:grpSpPr>
            <a:xfrm>
              <a:off x="1322334" y="3394042"/>
              <a:ext cx="5289345" cy="957295"/>
              <a:chOff x="0" y="0"/>
              <a:chExt cx="5289343" cy="957293"/>
            </a:xfrm>
          </p:grpSpPr>
          <p:sp>
            <p:nvSpPr>
              <p:cNvPr id="1579" name="Rounded Rectangle"/>
              <p:cNvSpPr/>
              <p:nvPr/>
            </p:nvSpPr>
            <p:spPr>
              <a:xfrm>
                <a:off x="0" y="0"/>
                <a:ext cx="5289344" cy="957294"/>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11250">
                  <a:lnSpc>
                    <a:spcPct val="90000"/>
                  </a:lnSpc>
                  <a:spcBef>
                    <a:spcPts val="1100"/>
                  </a:spcBef>
                  <a:defRPr sz="2800">
                    <a:solidFill>
                      <a:srgbClr val="FFFFFF"/>
                    </a:solidFill>
                  </a:defRPr>
                </a:pPr>
                <a:endParaRPr/>
              </a:p>
            </p:txBody>
          </p:sp>
          <p:sp>
            <p:nvSpPr>
              <p:cNvPr id="1580" name="Human Efficacy Study Phase 3"/>
              <p:cNvSpPr txBox="1"/>
              <p:nvPr/>
            </p:nvSpPr>
            <p:spPr>
              <a:xfrm>
                <a:off x="28038" y="221583"/>
                <a:ext cx="4168043" cy="5141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0" tIns="95250" rIns="95250" bIns="95250" numCol="1" anchor="ctr">
                <a:spAutoFit/>
              </a:bodyPr>
              <a:lstStyle>
                <a:lvl1pPr defTabSz="1111250">
                  <a:lnSpc>
                    <a:spcPct val="90000"/>
                  </a:lnSpc>
                  <a:spcBef>
                    <a:spcPts val="1000"/>
                  </a:spcBef>
                  <a:defRPr sz="2500">
                    <a:solidFill>
                      <a:srgbClr val="FFFFFF"/>
                    </a:solidFill>
                  </a:defRPr>
                </a:lvl1pPr>
              </a:lstStyle>
              <a:p>
                <a:r>
                  <a:t>Human Efficacy Study Phase 3 </a:t>
                </a:r>
              </a:p>
            </p:txBody>
          </p:sp>
        </p:grpSp>
        <p:sp>
          <p:nvSpPr>
            <p:cNvPr id="1582" name="Shape"/>
            <p:cNvSpPr/>
            <p:nvPr/>
          </p:nvSpPr>
          <p:spPr>
            <a:xfrm>
              <a:off x="4667101" y="733200"/>
              <a:ext cx="622242" cy="622242"/>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244600">
                <a:lnSpc>
                  <a:spcPct val="90000"/>
                </a:lnSpc>
                <a:spcBef>
                  <a:spcPts val="1100"/>
                </a:spcBef>
                <a:defRPr sz="2800"/>
              </a:pPr>
              <a:endParaRPr/>
            </a:p>
          </p:txBody>
        </p:sp>
        <p:sp>
          <p:nvSpPr>
            <p:cNvPr id="1583" name="Shape"/>
            <p:cNvSpPr/>
            <p:nvPr/>
          </p:nvSpPr>
          <p:spPr>
            <a:xfrm>
              <a:off x="5110083" y="1864548"/>
              <a:ext cx="622242" cy="622242"/>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244600">
                <a:lnSpc>
                  <a:spcPct val="90000"/>
                </a:lnSpc>
                <a:spcBef>
                  <a:spcPts val="1100"/>
                </a:spcBef>
                <a:defRPr sz="2800"/>
              </a:pPr>
              <a:endParaRPr/>
            </a:p>
          </p:txBody>
        </p:sp>
        <p:sp>
          <p:nvSpPr>
            <p:cNvPr id="1584" name="Shape"/>
            <p:cNvSpPr/>
            <p:nvPr/>
          </p:nvSpPr>
          <p:spPr>
            <a:xfrm>
              <a:off x="5546454" y="2995896"/>
              <a:ext cx="622242" cy="622242"/>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244600">
                <a:lnSpc>
                  <a:spcPct val="90000"/>
                </a:lnSpc>
                <a:spcBef>
                  <a:spcPts val="1100"/>
                </a:spcBef>
                <a:defRPr sz="2800"/>
              </a:pPr>
              <a:endParaRPr/>
            </a:p>
          </p:txBody>
        </p:sp>
      </p:grpSp>
      <p:pic>
        <p:nvPicPr>
          <p:cNvPr id="1586" name="Content Placeholder 19" descr="Content Placeholder 19"/>
          <p:cNvPicPr>
            <a:picLocks noChangeAspect="1"/>
          </p:cNvPicPr>
          <p:nvPr/>
        </p:nvPicPr>
        <p:blipFill>
          <a:blip r:embed="rId2"/>
          <a:stretch>
            <a:fillRect/>
          </a:stretch>
        </p:blipFill>
        <p:spPr>
          <a:xfrm>
            <a:off x="757028" y="1959679"/>
            <a:ext cx="1409898" cy="3934375"/>
          </a:xfrm>
          <a:prstGeom prst="rect">
            <a:avLst/>
          </a:prstGeom>
          <a:ln w="12700">
            <a:miter lim="400000"/>
          </a:ln>
        </p:spPr>
      </p:pic>
      <p:grpSp>
        <p:nvGrpSpPr>
          <p:cNvPr id="1590" name="Group 23"/>
          <p:cNvGrpSpPr/>
          <p:nvPr/>
        </p:nvGrpSpPr>
        <p:grpSpPr>
          <a:xfrm>
            <a:off x="1788086" y="1883679"/>
            <a:ext cx="1334162" cy="3964681"/>
            <a:chOff x="0" y="0"/>
            <a:chExt cx="1334160" cy="3964680"/>
          </a:xfrm>
        </p:grpSpPr>
        <p:pic>
          <p:nvPicPr>
            <p:cNvPr id="1587" name="Ink 20" descr="Ink 20"/>
            <p:cNvPicPr>
              <a:picLocks noChangeAspect="1"/>
            </p:cNvPicPr>
            <p:nvPr/>
          </p:nvPicPr>
          <p:blipFill>
            <a:blip r:embed="rId3"/>
            <a:stretch>
              <a:fillRect/>
            </a:stretch>
          </p:blipFill>
          <p:spPr>
            <a:xfrm>
              <a:off x="0" y="0"/>
              <a:ext cx="679681" cy="3964681"/>
            </a:xfrm>
            <a:prstGeom prst="rect">
              <a:avLst/>
            </a:prstGeom>
            <a:ln w="12700" cap="flat">
              <a:noFill/>
              <a:miter lim="400000"/>
            </a:ln>
            <a:effectLst/>
          </p:spPr>
        </p:pic>
        <p:pic>
          <p:nvPicPr>
            <p:cNvPr id="1588" name="Ink 21" descr="Ink 21"/>
            <p:cNvPicPr>
              <a:picLocks noChangeAspect="1"/>
            </p:cNvPicPr>
            <p:nvPr/>
          </p:nvPicPr>
          <p:blipFill>
            <a:blip r:embed="rId4"/>
            <a:stretch>
              <a:fillRect/>
            </a:stretch>
          </p:blipFill>
          <p:spPr>
            <a:xfrm>
              <a:off x="616320" y="1711440"/>
              <a:ext cx="442441" cy="18001"/>
            </a:xfrm>
            <a:prstGeom prst="rect">
              <a:avLst/>
            </a:prstGeom>
            <a:ln w="12700" cap="flat">
              <a:noFill/>
              <a:miter lim="400000"/>
            </a:ln>
            <a:effectLst/>
          </p:spPr>
        </p:pic>
        <p:pic>
          <p:nvPicPr>
            <p:cNvPr id="1589" name="Ink 22" descr="Ink 22"/>
            <p:cNvPicPr>
              <a:picLocks noChangeAspect="1"/>
            </p:cNvPicPr>
            <p:nvPr/>
          </p:nvPicPr>
          <p:blipFill>
            <a:blip r:embed="rId5"/>
            <a:stretch>
              <a:fillRect/>
            </a:stretch>
          </p:blipFill>
          <p:spPr>
            <a:xfrm>
              <a:off x="1005120" y="1489680"/>
              <a:ext cx="329041" cy="361080"/>
            </a:xfrm>
            <a:prstGeom prst="rect">
              <a:avLst/>
            </a:prstGeom>
            <a:ln w="12700" cap="flat">
              <a:noFill/>
              <a:miter lim="400000"/>
            </a:ln>
            <a:effectLst/>
          </p:spPr>
        </p:pic>
      </p:grpSp>
      <p:grpSp>
        <p:nvGrpSpPr>
          <p:cNvPr id="1593" name="Rectangle 27"/>
          <p:cNvGrpSpPr/>
          <p:nvPr/>
        </p:nvGrpSpPr>
        <p:grpSpPr>
          <a:xfrm>
            <a:off x="3180925" y="3211032"/>
            <a:ext cx="1380443" cy="680486"/>
            <a:chOff x="-1" y="-1"/>
            <a:chExt cx="1380442" cy="680485"/>
          </a:xfrm>
        </p:grpSpPr>
        <p:sp>
          <p:nvSpPr>
            <p:cNvPr id="1591" name="Rectangle"/>
            <p:cNvSpPr/>
            <p:nvPr/>
          </p:nvSpPr>
          <p:spPr>
            <a:xfrm>
              <a:off x="-1" y="-1"/>
              <a:ext cx="1380442" cy="680485"/>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592" name="Technical…"/>
            <p:cNvSpPr txBox="1"/>
            <p:nvPr/>
          </p:nvSpPr>
          <p:spPr>
            <a:xfrm>
              <a:off x="52069" y="155577"/>
              <a:ext cx="1276302"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a:solidFill>
                    <a:srgbClr val="FFFFFF"/>
                  </a:solidFill>
                </a:defRPr>
              </a:pPr>
              <a:r>
                <a:rPr lang="en-GB" dirty="0"/>
                <a:t>One </a:t>
              </a:r>
              <a:r>
                <a:rPr dirty="0"/>
                <a:t>Phase</a:t>
              </a:r>
            </a:p>
          </p:txBody>
        </p:sp>
      </p:grpSp>
      <p:sp>
        <p:nvSpPr>
          <p:cNvPr id="1594"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Title 18"/>
          <p:cNvSpPr txBox="1">
            <a:spLocks noGrp="1"/>
          </p:cNvSpPr>
          <p:nvPr>
            <p:ph type="title"/>
          </p:nvPr>
        </p:nvSpPr>
        <p:spPr>
          <a:prstGeom prst="rect">
            <a:avLst/>
          </a:prstGeom>
        </p:spPr>
        <p:txBody>
          <a:bodyPr/>
          <a:lstStyle/>
          <a:p>
            <a:endParaRPr/>
          </a:p>
        </p:txBody>
      </p:sp>
      <p:graphicFrame>
        <p:nvGraphicFramePr>
          <p:cNvPr id="1597" name="Content Placeholder 21"/>
          <p:cNvGraphicFramePr/>
          <p:nvPr>
            <p:extLst>
              <p:ext uri="{D42A27DB-BD31-4B8C-83A1-F6EECF244321}">
                <p14:modId xmlns:p14="http://schemas.microsoft.com/office/powerpoint/2010/main" val="3050047067"/>
              </p:ext>
            </p:extLst>
          </p:nvPr>
        </p:nvGraphicFramePr>
        <p:xfrm>
          <a:off x="838200" y="1795203"/>
          <a:ext cx="9028814" cy="4669800"/>
        </p:xfrm>
        <a:graphic>
          <a:graphicData uri="http://schemas.openxmlformats.org/drawingml/2006/table">
            <a:tbl>
              <a:tblPr>
                <a:tableStyleId>{4C3C2611-4C71-4FC5-86AE-919BDF0F9419}</a:tableStyleId>
              </a:tblPr>
              <a:tblGrid>
                <a:gridCol w="3219389">
                  <a:extLst>
                    <a:ext uri="{9D8B030D-6E8A-4147-A177-3AD203B41FA5}">
                      <a16:colId xmlns:a16="http://schemas.microsoft.com/office/drawing/2014/main" val="20000"/>
                    </a:ext>
                  </a:extLst>
                </a:gridCol>
                <a:gridCol w="1161885">
                  <a:extLst>
                    <a:ext uri="{9D8B030D-6E8A-4147-A177-3AD203B41FA5}">
                      <a16:colId xmlns:a16="http://schemas.microsoft.com/office/drawing/2014/main" val="20001"/>
                    </a:ext>
                  </a:extLst>
                </a:gridCol>
                <a:gridCol w="1161885">
                  <a:extLst>
                    <a:ext uri="{9D8B030D-6E8A-4147-A177-3AD203B41FA5}">
                      <a16:colId xmlns:a16="http://schemas.microsoft.com/office/drawing/2014/main" val="20002"/>
                    </a:ext>
                  </a:extLst>
                </a:gridCol>
                <a:gridCol w="1161885">
                  <a:extLst>
                    <a:ext uri="{9D8B030D-6E8A-4147-A177-3AD203B41FA5}">
                      <a16:colId xmlns:a16="http://schemas.microsoft.com/office/drawing/2014/main" val="20003"/>
                    </a:ext>
                  </a:extLst>
                </a:gridCol>
                <a:gridCol w="1161885">
                  <a:extLst>
                    <a:ext uri="{9D8B030D-6E8A-4147-A177-3AD203B41FA5}">
                      <a16:colId xmlns:a16="http://schemas.microsoft.com/office/drawing/2014/main" val="20004"/>
                    </a:ext>
                  </a:extLst>
                </a:gridCol>
                <a:gridCol w="1161885">
                  <a:extLst>
                    <a:ext uri="{9D8B030D-6E8A-4147-A177-3AD203B41FA5}">
                      <a16:colId xmlns:a16="http://schemas.microsoft.com/office/drawing/2014/main" val="20005"/>
                    </a:ext>
                  </a:extLst>
                </a:gridCol>
              </a:tblGrid>
              <a:tr h="292863">
                <a:tc>
                  <a:txBody>
                    <a:bodyPr/>
                    <a:lstStyle/>
                    <a:p>
                      <a:pPr algn="ctr">
                        <a:defRPr sz="1800"/>
                      </a:pPr>
                      <a:r>
                        <a:t>Document</a:t>
                      </a:r>
                    </a:p>
                  </a:txBody>
                  <a:tcPr marL="9525" marR="9525" marT="9525" marB="9525" anchor="ctr" horzOverflow="overflow">
                    <a:solidFill>
                      <a:srgbClr val="E8EBF5"/>
                    </a:solidFill>
                  </a:tcPr>
                </a:tc>
                <a:tc>
                  <a:txBody>
                    <a:bodyPr/>
                    <a:lstStyle/>
                    <a:p>
                      <a:pPr algn="ctr">
                        <a:defRPr sz="1800"/>
                      </a:pPr>
                      <a:r>
                        <a:t>Technical</a:t>
                      </a:r>
                    </a:p>
                  </a:txBody>
                  <a:tcPr marL="9525" marR="9525" marT="9525" marB="9525" anchor="ctr" horzOverflow="overflow">
                    <a:solidFill>
                      <a:srgbClr val="E8EBF5"/>
                    </a:solidFill>
                  </a:tcPr>
                </a:tc>
                <a:tc>
                  <a:txBody>
                    <a:bodyPr/>
                    <a:lstStyle/>
                    <a:p>
                      <a:pPr algn="ctr">
                        <a:defRPr sz="1800"/>
                      </a:pPr>
                      <a:r>
                        <a:t>Medical</a:t>
                      </a:r>
                    </a:p>
                  </a:txBody>
                  <a:tcPr marL="9525" marR="9525" marT="9525" marB="9525" anchor="ctr" horzOverflow="overflow">
                    <a:solidFill>
                      <a:srgbClr val="E8EBF5"/>
                    </a:solidFill>
                  </a:tcPr>
                </a:tc>
                <a:tc>
                  <a:txBody>
                    <a:bodyPr/>
                    <a:lstStyle/>
                    <a:p>
                      <a:pPr algn="ctr">
                        <a:defRPr sz="1800"/>
                      </a:pPr>
                      <a:r>
                        <a:t>Legal</a:t>
                      </a:r>
                    </a:p>
                  </a:txBody>
                  <a:tcPr marL="9525" marR="9525" marT="9525" marB="9525" anchor="ctr" horzOverflow="overflow">
                    <a:solidFill>
                      <a:srgbClr val="E8EBF5"/>
                    </a:solidFill>
                  </a:tcPr>
                </a:tc>
                <a:tc>
                  <a:txBody>
                    <a:bodyPr/>
                    <a:lstStyle/>
                    <a:p>
                      <a:pPr algn="ctr">
                        <a:defRPr sz="1800"/>
                      </a:pPr>
                      <a:r>
                        <a:t>IP </a:t>
                      </a:r>
                    </a:p>
                  </a:txBody>
                  <a:tcPr marL="9525" marR="9525" marT="9525" marB="9525" anchor="ctr" horzOverflow="overflow">
                    <a:solidFill>
                      <a:srgbClr val="E8EBF5"/>
                    </a:solidFill>
                  </a:tcPr>
                </a:tc>
                <a:tc>
                  <a:txBody>
                    <a:bodyPr/>
                    <a:lstStyle/>
                    <a:p>
                      <a:pPr algn="ctr">
                        <a:defRPr sz="1800"/>
                      </a:pPr>
                      <a:r>
                        <a:t>Data Privacy</a:t>
                      </a:r>
                    </a:p>
                  </a:txBody>
                  <a:tcPr marL="9525" marR="9525" marT="9525" marB="9525" anchor="ctr" horzOverflow="overflow">
                    <a:solidFill>
                      <a:srgbClr val="E8EBF5"/>
                    </a:solidFill>
                  </a:tcPr>
                </a:tc>
                <a:extLst>
                  <a:ext uri="{0D108BD9-81ED-4DB2-BD59-A6C34878D82A}">
                    <a16:rowId xmlns:a16="http://schemas.microsoft.com/office/drawing/2014/main" val="10000"/>
                  </a:ext>
                </a:extLst>
              </a:tr>
              <a:tr h="292863">
                <a:tc>
                  <a:txBody>
                    <a:bodyPr/>
                    <a:lstStyle/>
                    <a:p>
                      <a:pPr algn="ctr">
                        <a:defRPr sz="1800"/>
                      </a:pPr>
                      <a:r>
                        <a:t>Protocol Document</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 </a:t>
                      </a:r>
                    </a:p>
                  </a:txBody>
                  <a:tcPr marL="9525" marR="9525" marT="9525" marB="9525" anchor="ctr" horzOverflow="overflow">
                    <a:solidFill>
                      <a:srgbClr val="E8EBF5"/>
                    </a:solidFill>
                  </a:tcPr>
                </a:tc>
                <a:tc>
                  <a:txBody>
                    <a:bodyPr/>
                    <a:lstStyle/>
                    <a:p>
                      <a:pPr algn="ctr">
                        <a:defRPr sz="1800"/>
                      </a:pPr>
                      <a:r>
                        <a:t> </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extLst>
                  <a:ext uri="{0D108BD9-81ED-4DB2-BD59-A6C34878D82A}">
                    <a16:rowId xmlns:a16="http://schemas.microsoft.com/office/drawing/2014/main" val="10001"/>
                  </a:ext>
                </a:extLst>
              </a:tr>
              <a:tr h="585726">
                <a:tc>
                  <a:txBody>
                    <a:bodyPr/>
                    <a:lstStyle/>
                    <a:p>
                      <a:pPr algn="ctr">
                        <a:defRPr sz="1800"/>
                      </a:pPr>
                      <a:r>
                        <a:t>Informed Consent Document</a:t>
                      </a:r>
                    </a:p>
                  </a:txBody>
                  <a:tcPr marL="9525" marR="9525" marT="9525" marB="9525" anchor="ctr" horzOverflow="overflow">
                    <a:solidFill>
                      <a:srgbClr val="E8EBF5"/>
                    </a:solidFill>
                  </a:tcPr>
                </a:tc>
                <a:tc>
                  <a:txBody>
                    <a:bodyPr/>
                    <a:lstStyle/>
                    <a:p>
                      <a:pPr algn="ctr">
                        <a:defRPr sz="1800"/>
                      </a:pPr>
                      <a:r>
                        <a:t> </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 </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extLst>
                  <a:ext uri="{0D108BD9-81ED-4DB2-BD59-A6C34878D82A}">
                    <a16:rowId xmlns:a16="http://schemas.microsoft.com/office/drawing/2014/main" val="10002"/>
                  </a:ext>
                </a:extLst>
              </a:tr>
              <a:tr h="292863">
                <a:tc>
                  <a:txBody>
                    <a:bodyPr/>
                    <a:lstStyle/>
                    <a:p>
                      <a:pPr algn="ctr">
                        <a:defRPr sz="1800"/>
                      </a:pPr>
                      <a:r>
                        <a:t>Proof of Liability Insurance</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 </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extLst>
                  <a:ext uri="{0D108BD9-81ED-4DB2-BD59-A6C34878D82A}">
                    <a16:rowId xmlns:a16="http://schemas.microsoft.com/office/drawing/2014/main" val="10003"/>
                  </a:ext>
                </a:extLst>
              </a:tr>
              <a:tr h="585726">
                <a:tc>
                  <a:txBody>
                    <a:bodyPr/>
                    <a:lstStyle/>
                    <a:p>
                      <a:pPr algn="ctr">
                        <a:defRPr sz="1800"/>
                      </a:pPr>
                      <a:r>
                        <a:t>Proof of Medical Insurance for Participants</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 </a:t>
                      </a:r>
                    </a:p>
                  </a:txBody>
                  <a:tcPr marL="9525" marR="9525" marT="9525" marB="9525" anchor="ctr" horzOverflow="overflow">
                    <a:solidFill>
                      <a:srgbClr val="E8EBF5"/>
                    </a:solidFill>
                  </a:tcPr>
                </a:tc>
                <a:tc>
                  <a:txBody>
                    <a:bodyPr/>
                    <a:lstStyle/>
                    <a:p>
                      <a:pPr algn="ctr">
                        <a:defRPr sz="1800"/>
                      </a:pPr>
                      <a:r>
                        <a:t> </a:t>
                      </a:r>
                    </a:p>
                  </a:txBody>
                  <a:tcPr marL="9525" marR="9525" marT="9525" marB="9525" anchor="ctr" horzOverflow="overflow">
                    <a:solidFill>
                      <a:srgbClr val="E8EBF5"/>
                    </a:solidFill>
                  </a:tcPr>
                </a:tc>
                <a:tc>
                  <a:txBody>
                    <a:bodyPr/>
                    <a:lstStyle/>
                    <a:p>
                      <a:pPr algn="ctr">
                        <a:defRPr sz="1800"/>
                      </a:pPr>
                      <a:r>
                        <a:rPr lang="en-GB" dirty="0"/>
                        <a:t>x</a:t>
                      </a:r>
                      <a:endParaRPr dirty="0"/>
                    </a:p>
                  </a:txBody>
                  <a:tcPr marL="9525" marR="9525" marT="9525" marB="9525" anchor="ctr" horzOverflow="overflow">
                    <a:solidFill>
                      <a:srgbClr val="E8EBF5"/>
                    </a:solidFill>
                  </a:tcPr>
                </a:tc>
                <a:extLst>
                  <a:ext uri="{0D108BD9-81ED-4DB2-BD59-A6C34878D82A}">
                    <a16:rowId xmlns:a16="http://schemas.microsoft.com/office/drawing/2014/main" val="10004"/>
                  </a:ext>
                </a:extLst>
              </a:tr>
              <a:tr h="292863">
                <a:tc>
                  <a:txBody>
                    <a:bodyPr/>
                    <a:lstStyle/>
                    <a:p>
                      <a:pPr algn="ctr">
                        <a:defRPr sz="1800"/>
                      </a:pPr>
                      <a:r>
                        <a:t>Medical Device Brochure</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 </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endParaRPr/>
                    </a:p>
                  </a:txBody>
                  <a:tcPr marL="9525" marR="9525" marT="9525" marB="9525" anchor="ctr" horzOverflow="overflow">
                    <a:solidFill>
                      <a:srgbClr val="E8EBF5"/>
                    </a:solidFill>
                  </a:tcPr>
                </a:tc>
                <a:extLst>
                  <a:ext uri="{0D108BD9-81ED-4DB2-BD59-A6C34878D82A}">
                    <a16:rowId xmlns:a16="http://schemas.microsoft.com/office/drawing/2014/main" val="10005"/>
                  </a:ext>
                </a:extLst>
              </a:tr>
              <a:tr h="292863">
                <a:tc>
                  <a:txBody>
                    <a:bodyPr/>
                    <a:lstStyle/>
                    <a:p>
                      <a:pPr algn="ctr">
                        <a:defRPr sz="1800"/>
                      </a:pPr>
                      <a:r>
                        <a:t>CV of Investigators</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 </a:t>
                      </a:r>
                    </a:p>
                  </a:txBody>
                  <a:tcPr marL="9525" marR="9525" marT="9525" marB="9525" anchor="ctr" horzOverflow="overflow">
                    <a:solidFill>
                      <a:srgbClr val="E8EBF5"/>
                    </a:solidFill>
                  </a:tcPr>
                </a:tc>
                <a:tc>
                  <a:txBody>
                    <a:bodyPr/>
                    <a:lstStyle/>
                    <a:p>
                      <a:pPr algn="ctr">
                        <a:defRPr sz="1800"/>
                      </a:pPr>
                      <a:r>
                        <a:t> </a:t>
                      </a:r>
                    </a:p>
                  </a:txBody>
                  <a:tcPr marL="9525" marR="9525" marT="9525" marB="9525" anchor="ctr" horzOverflow="overflow">
                    <a:solidFill>
                      <a:srgbClr val="E8EBF5"/>
                    </a:solidFill>
                  </a:tcPr>
                </a:tc>
                <a:tc>
                  <a:txBody>
                    <a:bodyPr/>
                    <a:lstStyle/>
                    <a:p>
                      <a:pPr algn="ctr">
                        <a:defRPr sz="1800"/>
                      </a:pPr>
                      <a:endParaRPr/>
                    </a:p>
                  </a:txBody>
                  <a:tcPr marL="9525" marR="9525" marT="9525" marB="9525" anchor="ctr" horzOverflow="overflow">
                    <a:solidFill>
                      <a:srgbClr val="E8EBF5"/>
                    </a:solidFill>
                  </a:tcPr>
                </a:tc>
                <a:extLst>
                  <a:ext uri="{0D108BD9-81ED-4DB2-BD59-A6C34878D82A}">
                    <a16:rowId xmlns:a16="http://schemas.microsoft.com/office/drawing/2014/main" val="10006"/>
                  </a:ext>
                </a:extLst>
              </a:tr>
              <a:tr h="1171452">
                <a:tc>
                  <a:txBody>
                    <a:bodyPr/>
                    <a:lstStyle/>
                    <a:p>
                      <a:pPr algn="ctr">
                        <a:defRPr sz="1800"/>
                      </a:pPr>
                      <a:r>
                        <a:t>Copies of Past Investigations conducted with the device in its present configuration.</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 x</a:t>
                      </a:r>
                    </a:p>
                  </a:txBody>
                  <a:tcPr marL="9525" marR="9525" marT="9525" marB="9525" anchor="ctr" horzOverflow="overflow">
                    <a:solidFill>
                      <a:srgbClr val="E8EBF5"/>
                    </a:solidFill>
                  </a:tcPr>
                </a:tc>
                <a:tc>
                  <a:txBody>
                    <a:bodyPr/>
                    <a:lstStyle/>
                    <a:p>
                      <a:pPr algn="ctr">
                        <a:defRPr sz="1800"/>
                      </a:pPr>
                      <a:r>
                        <a:t> x</a:t>
                      </a:r>
                    </a:p>
                  </a:txBody>
                  <a:tcPr marL="9525" marR="9525" marT="9525" marB="9525" anchor="ctr" horzOverflow="overflow">
                    <a:solidFill>
                      <a:srgbClr val="E8EBF5"/>
                    </a:solidFill>
                  </a:tcPr>
                </a:tc>
                <a:tc>
                  <a:txBody>
                    <a:bodyPr/>
                    <a:lstStyle/>
                    <a:p>
                      <a:pPr algn="ctr">
                        <a:defRPr sz="1800"/>
                      </a:pPr>
                      <a:r>
                        <a:rPr lang="en-GB" dirty="0"/>
                        <a:t>x</a:t>
                      </a:r>
                      <a:endParaRPr dirty="0"/>
                    </a:p>
                  </a:txBody>
                  <a:tcPr marL="9525" marR="9525" marT="9525" marB="9525" anchor="ctr" horzOverflow="overflow">
                    <a:solidFill>
                      <a:srgbClr val="E8EBF5"/>
                    </a:solidFill>
                  </a:tcPr>
                </a:tc>
                <a:extLst>
                  <a:ext uri="{0D108BD9-81ED-4DB2-BD59-A6C34878D82A}">
                    <a16:rowId xmlns:a16="http://schemas.microsoft.com/office/drawing/2014/main" val="10007"/>
                  </a:ext>
                </a:extLst>
              </a:tr>
              <a:tr h="585726">
                <a:tc>
                  <a:txBody>
                    <a:bodyPr/>
                    <a:lstStyle/>
                    <a:p>
                      <a:pPr algn="ctr">
                        <a:defRPr sz="1800"/>
                      </a:pPr>
                      <a:r>
                        <a:t>User and Technical Manuals</a:t>
                      </a:r>
                    </a:p>
                  </a:txBody>
                  <a:tcPr marL="9525" marR="9525" marT="9525" marB="9525" anchor="ctr" horzOverflow="overflow">
                    <a:solidFill>
                      <a:srgbClr val="E8EBF5"/>
                    </a:solidFill>
                  </a:tcPr>
                </a:tc>
                <a:tc>
                  <a:txBody>
                    <a:bodyPr/>
                    <a:lstStyle/>
                    <a:p>
                      <a:pPr algn="ctr">
                        <a:defRPr sz="1800"/>
                      </a:pPr>
                      <a:r>
                        <a:t>x</a:t>
                      </a:r>
                    </a:p>
                  </a:txBody>
                  <a:tcPr marL="9525" marR="9525" marT="9525" marB="9525" anchor="ctr" horzOverflow="overflow">
                    <a:solidFill>
                      <a:srgbClr val="E8EBF5"/>
                    </a:solidFill>
                  </a:tcPr>
                </a:tc>
                <a:tc>
                  <a:txBody>
                    <a:bodyPr/>
                    <a:lstStyle/>
                    <a:p>
                      <a:pPr algn="ctr">
                        <a:defRPr sz="1800"/>
                      </a:pPr>
                      <a:r>
                        <a:t>x </a:t>
                      </a:r>
                    </a:p>
                  </a:txBody>
                  <a:tcPr marL="9525" marR="9525" marT="9525" marB="9525" anchor="ctr" horzOverflow="overflow">
                    <a:solidFill>
                      <a:srgbClr val="E8EBF5"/>
                    </a:solidFill>
                  </a:tcPr>
                </a:tc>
                <a:tc>
                  <a:txBody>
                    <a:bodyPr/>
                    <a:lstStyle/>
                    <a:p>
                      <a:pPr algn="ctr">
                        <a:defRPr sz="1800"/>
                      </a:pPr>
                      <a:r>
                        <a:t> x</a:t>
                      </a:r>
                    </a:p>
                  </a:txBody>
                  <a:tcPr marL="9525" marR="9525" marT="9525" marB="9525" anchor="ctr" horzOverflow="overflow">
                    <a:solidFill>
                      <a:srgbClr val="E8EBF5"/>
                    </a:solidFill>
                  </a:tcPr>
                </a:tc>
                <a:tc>
                  <a:txBody>
                    <a:bodyPr/>
                    <a:lstStyle/>
                    <a:p>
                      <a:pPr algn="ctr">
                        <a:defRPr sz="1800"/>
                      </a:pPr>
                      <a:r>
                        <a:t> x</a:t>
                      </a:r>
                    </a:p>
                  </a:txBody>
                  <a:tcPr marL="9525" marR="9525" marT="9525" marB="9525" anchor="ctr" horzOverflow="overflow">
                    <a:solidFill>
                      <a:srgbClr val="E8EBF5"/>
                    </a:solidFill>
                  </a:tcPr>
                </a:tc>
                <a:tc>
                  <a:txBody>
                    <a:bodyPr/>
                    <a:lstStyle/>
                    <a:p>
                      <a:pPr algn="ctr">
                        <a:defRPr sz="1800"/>
                      </a:pPr>
                      <a:endParaRPr dirty="0"/>
                    </a:p>
                  </a:txBody>
                  <a:tcPr marL="9525" marR="9525" marT="9525" marB="9525" anchor="ctr" horzOverflow="overflow">
                    <a:solidFill>
                      <a:srgbClr val="E8EBF5"/>
                    </a:solidFill>
                  </a:tcPr>
                </a:tc>
                <a:extLst>
                  <a:ext uri="{0D108BD9-81ED-4DB2-BD59-A6C34878D82A}">
                    <a16:rowId xmlns:a16="http://schemas.microsoft.com/office/drawing/2014/main" val="10008"/>
                  </a:ext>
                </a:extLst>
              </a:tr>
            </a:tbl>
          </a:graphicData>
        </a:graphic>
      </p:graphicFrame>
      <p:grpSp>
        <p:nvGrpSpPr>
          <p:cNvPr id="1602" name="Group 1"/>
          <p:cNvGrpSpPr/>
          <p:nvPr/>
        </p:nvGrpSpPr>
        <p:grpSpPr>
          <a:xfrm>
            <a:off x="838200" y="469641"/>
            <a:ext cx="7175090" cy="1093688"/>
            <a:chOff x="0" y="0"/>
            <a:chExt cx="7175089" cy="1093687"/>
          </a:xfrm>
        </p:grpSpPr>
        <p:sp>
          <p:nvSpPr>
            <p:cNvPr id="1598"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601" name="Rectangle: Rounded Corners 4"/>
            <p:cNvGrpSpPr/>
            <p:nvPr/>
          </p:nvGrpSpPr>
          <p:grpSpPr>
            <a:xfrm>
              <a:off x="244538" y="53389"/>
              <a:ext cx="6686014" cy="986909"/>
              <a:chOff x="0" y="0"/>
              <a:chExt cx="6686012" cy="986907"/>
            </a:xfrm>
          </p:grpSpPr>
          <p:sp>
            <p:nvSpPr>
              <p:cNvPr id="1599"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600" name="Human Studies"/>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Human Studies</a:t>
                </a:r>
              </a:p>
            </p:txBody>
          </p:sp>
        </p:grpSp>
      </p:grpSp>
      <p:sp>
        <p:nvSpPr>
          <p:cNvPr id="1603"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 name="Title 9"/>
          <p:cNvSpPr txBox="1">
            <a:spLocks noGrp="1"/>
          </p:cNvSpPr>
          <p:nvPr>
            <p:ph type="title"/>
          </p:nvPr>
        </p:nvSpPr>
        <p:spPr>
          <a:prstGeom prst="rect">
            <a:avLst/>
          </a:prstGeom>
        </p:spPr>
        <p:txBody>
          <a:bodyPr/>
          <a:lstStyle/>
          <a:p>
            <a:endParaRPr/>
          </a:p>
        </p:txBody>
      </p:sp>
      <p:sp>
        <p:nvSpPr>
          <p:cNvPr id="1606" name="Content Placeholder 2"/>
          <p:cNvSpPr txBox="1">
            <a:spLocks noGrp="1"/>
          </p:cNvSpPr>
          <p:nvPr>
            <p:ph type="body" sz="half" idx="1"/>
          </p:nvPr>
        </p:nvSpPr>
        <p:spPr>
          <a:xfrm>
            <a:off x="838199" y="1825625"/>
            <a:ext cx="8850745" cy="4351338"/>
          </a:xfrm>
          <a:prstGeom prst="rect">
            <a:avLst/>
          </a:prstGeom>
        </p:spPr>
        <p:txBody>
          <a:bodyPr/>
          <a:lstStyle/>
          <a:p>
            <a:pPr marL="0" indent="0">
              <a:lnSpc>
                <a:spcPct val="72000"/>
              </a:lnSpc>
              <a:buSzTx/>
              <a:buNone/>
              <a:defRPr sz="1900"/>
            </a:pPr>
            <a:r>
              <a:rPr dirty="0"/>
              <a:t>Submissions for Protocol Review are done with an Ethics Review Board of your choosing.</a:t>
            </a:r>
          </a:p>
          <a:p>
            <a:pPr>
              <a:lnSpc>
                <a:spcPct val="72000"/>
              </a:lnSpc>
              <a:defRPr sz="1900"/>
            </a:pPr>
            <a:r>
              <a:rPr dirty="0"/>
              <a:t>Typically one that the primary medical investigator recommends</a:t>
            </a:r>
            <a:endParaRPr lang="en-GB" dirty="0"/>
          </a:p>
          <a:p>
            <a:pPr lvl="1">
              <a:lnSpc>
                <a:spcPct val="72000"/>
              </a:lnSpc>
              <a:defRPr sz="1900"/>
            </a:pPr>
            <a:r>
              <a:rPr lang="en-GB" dirty="0"/>
              <a:t>Area where the study is conducted</a:t>
            </a:r>
          </a:p>
          <a:p>
            <a:pPr lvl="1">
              <a:lnSpc>
                <a:spcPct val="72000"/>
              </a:lnSpc>
              <a:defRPr sz="1900"/>
            </a:pPr>
            <a:r>
              <a:rPr lang="en-GB" dirty="0"/>
              <a:t>Availability of Level 3 Research Ethics Board</a:t>
            </a:r>
            <a:r>
              <a:rPr dirty="0"/>
              <a:t> </a:t>
            </a:r>
          </a:p>
          <a:p>
            <a:pPr>
              <a:lnSpc>
                <a:spcPct val="72000"/>
              </a:lnSpc>
              <a:defRPr sz="1900"/>
            </a:pPr>
            <a:r>
              <a:rPr dirty="0"/>
              <a:t>Submissions include</a:t>
            </a:r>
          </a:p>
          <a:p>
            <a:pPr marL="685800" lvl="1" indent="-228600">
              <a:lnSpc>
                <a:spcPct val="72000"/>
              </a:lnSpc>
              <a:spcBef>
                <a:spcPts val="500"/>
              </a:spcBef>
              <a:defRPr sz="1600"/>
            </a:pPr>
            <a:r>
              <a:rPr dirty="0"/>
              <a:t>Letter of Intent</a:t>
            </a:r>
          </a:p>
          <a:p>
            <a:pPr marL="685800" lvl="1" indent="-228600">
              <a:lnSpc>
                <a:spcPct val="72000"/>
              </a:lnSpc>
              <a:spcBef>
                <a:spcPts val="500"/>
              </a:spcBef>
              <a:defRPr sz="1600"/>
            </a:pPr>
            <a:r>
              <a:rPr dirty="0"/>
              <a:t>Protocol Document</a:t>
            </a:r>
          </a:p>
          <a:p>
            <a:pPr marL="685800" lvl="1" indent="-228600">
              <a:lnSpc>
                <a:spcPct val="72000"/>
              </a:lnSpc>
              <a:spcBef>
                <a:spcPts val="500"/>
              </a:spcBef>
              <a:defRPr sz="1600"/>
            </a:pPr>
            <a:r>
              <a:rPr dirty="0"/>
              <a:t>Informed Consent Document</a:t>
            </a:r>
          </a:p>
          <a:p>
            <a:pPr marL="685800" lvl="1" indent="-228600">
              <a:lnSpc>
                <a:spcPct val="72000"/>
              </a:lnSpc>
              <a:spcBef>
                <a:spcPts val="500"/>
              </a:spcBef>
              <a:defRPr sz="1600"/>
            </a:pPr>
            <a:r>
              <a:rPr dirty="0"/>
              <a:t>Proof of Liability Insurance</a:t>
            </a:r>
          </a:p>
          <a:p>
            <a:pPr marL="685800" lvl="1" indent="-228600">
              <a:lnSpc>
                <a:spcPct val="72000"/>
              </a:lnSpc>
              <a:spcBef>
                <a:spcPts val="500"/>
              </a:spcBef>
              <a:defRPr sz="1600"/>
            </a:pPr>
            <a:r>
              <a:rPr dirty="0"/>
              <a:t>Proof of Medical Insurance for Participants</a:t>
            </a:r>
          </a:p>
          <a:p>
            <a:pPr marL="685800" lvl="1" indent="-228600">
              <a:lnSpc>
                <a:spcPct val="72000"/>
              </a:lnSpc>
              <a:spcBef>
                <a:spcPts val="500"/>
              </a:spcBef>
              <a:defRPr sz="1600"/>
            </a:pPr>
            <a:r>
              <a:rPr dirty="0"/>
              <a:t>Medical Device Brochure</a:t>
            </a:r>
          </a:p>
          <a:p>
            <a:pPr marL="685800" lvl="1" indent="-228600">
              <a:lnSpc>
                <a:spcPct val="72000"/>
              </a:lnSpc>
              <a:spcBef>
                <a:spcPts val="500"/>
              </a:spcBef>
              <a:defRPr sz="1600"/>
            </a:pPr>
            <a:r>
              <a:rPr dirty="0"/>
              <a:t>CV of Investigators</a:t>
            </a:r>
          </a:p>
          <a:p>
            <a:pPr marL="685800" lvl="1" indent="-228600">
              <a:lnSpc>
                <a:spcPct val="72000"/>
              </a:lnSpc>
              <a:spcBef>
                <a:spcPts val="500"/>
              </a:spcBef>
              <a:defRPr sz="1600"/>
            </a:pPr>
            <a:r>
              <a:rPr dirty="0"/>
              <a:t>Copies of Past Investigations conducted with the device in its present configuration.</a:t>
            </a:r>
          </a:p>
          <a:p>
            <a:pPr marL="685800" lvl="1" indent="-228600">
              <a:lnSpc>
                <a:spcPct val="72000"/>
              </a:lnSpc>
              <a:spcBef>
                <a:spcPts val="500"/>
              </a:spcBef>
              <a:defRPr sz="1600"/>
            </a:pPr>
            <a:r>
              <a:rPr dirty="0"/>
              <a:t>User and Technical Manuals</a:t>
            </a:r>
          </a:p>
        </p:txBody>
      </p:sp>
      <p:grpSp>
        <p:nvGrpSpPr>
          <p:cNvPr id="1616" name="Group 1"/>
          <p:cNvGrpSpPr/>
          <p:nvPr/>
        </p:nvGrpSpPr>
        <p:grpSpPr>
          <a:xfrm>
            <a:off x="838200" y="469641"/>
            <a:ext cx="7175090" cy="1093688"/>
            <a:chOff x="0" y="0"/>
            <a:chExt cx="7175089" cy="1093687"/>
          </a:xfrm>
        </p:grpSpPr>
        <p:sp>
          <p:nvSpPr>
            <p:cNvPr id="1612"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615" name="Rectangle: Rounded Corners 4"/>
            <p:cNvGrpSpPr/>
            <p:nvPr/>
          </p:nvGrpSpPr>
          <p:grpSpPr>
            <a:xfrm>
              <a:off x="244538" y="53389"/>
              <a:ext cx="6686014" cy="986909"/>
              <a:chOff x="0" y="0"/>
              <a:chExt cx="6686012" cy="986907"/>
            </a:xfrm>
          </p:grpSpPr>
          <p:sp>
            <p:nvSpPr>
              <p:cNvPr id="1613"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614" name="Human Studies"/>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Human Studies</a:t>
                </a:r>
              </a:p>
            </p:txBody>
          </p:sp>
        </p:grpSp>
      </p:grpSp>
      <p:grpSp>
        <p:nvGrpSpPr>
          <p:cNvPr id="1627" name="Group 3"/>
          <p:cNvGrpSpPr/>
          <p:nvPr/>
        </p:nvGrpSpPr>
        <p:grpSpPr>
          <a:xfrm>
            <a:off x="10985088" y="2699195"/>
            <a:ext cx="737423" cy="2346542"/>
            <a:chOff x="0" y="0"/>
            <a:chExt cx="737421" cy="2346540"/>
          </a:xfrm>
        </p:grpSpPr>
        <p:grpSp>
          <p:nvGrpSpPr>
            <p:cNvPr id="1621" name="Group 4"/>
            <p:cNvGrpSpPr/>
            <p:nvPr/>
          </p:nvGrpSpPr>
          <p:grpSpPr>
            <a:xfrm>
              <a:off x="0" y="1923750"/>
              <a:ext cx="737422" cy="422791"/>
              <a:chOff x="0" y="0"/>
              <a:chExt cx="737421" cy="422789"/>
            </a:xfrm>
          </p:grpSpPr>
          <p:sp>
            <p:nvSpPr>
              <p:cNvPr id="1617" name="Rectangle: Rounded Corners 11"/>
              <p:cNvSpPr/>
              <p:nvPr/>
            </p:nvSpPr>
            <p:spPr>
              <a:xfrm>
                <a:off x="0" y="0"/>
                <a:ext cx="737422" cy="422790"/>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620" name="Rectangle: Rounded Corners 4"/>
              <p:cNvGrpSpPr/>
              <p:nvPr/>
            </p:nvGrpSpPr>
            <p:grpSpPr>
              <a:xfrm>
                <a:off x="25132" y="20638"/>
                <a:ext cx="687157" cy="381513"/>
                <a:chOff x="0" y="0"/>
                <a:chExt cx="687156" cy="381512"/>
              </a:xfrm>
            </p:grpSpPr>
            <p:sp>
              <p:nvSpPr>
                <p:cNvPr id="1618" name="Rectangle"/>
                <p:cNvSpPr/>
                <p:nvPr/>
              </p:nvSpPr>
              <p:spPr>
                <a:xfrm>
                  <a:off x="-1" y="-1"/>
                  <a:ext cx="687158" cy="381514"/>
                </a:xfrm>
                <a:prstGeom prst="rect">
                  <a:avLst/>
                </a:prstGeom>
                <a:solidFill>
                  <a:srgbClr val="AFABAB"/>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619" name="Human Studies"/>
                <p:cNvSpPr txBox="1"/>
                <p:nvPr/>
              </p:nvSpPr>
              <p:spPr>
                <a:xfrm>
                  <a:off x="20954" y="20117"/>
                  <a:ext cx="645248" cy="3412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t>Human Studies</a:t>
                  </a:r>
                </a:p>
              </p:txBody>
            </p:sp>
          </p:grpSp>
        </p:grpSp>
        <p:grpSp>
          <p:nvGrpSpPr>
            <p:cNvPr id="1626" name="Group 5"/>
            <p:cNvGrpSpPr/>
            <p:nvPr/>
          </p:nvGrpSpPr>
          <p:grpSpPr>
            <a:xfrm>
              <a:off x="146712" y="0"/>
              <a:ext cx="422791" cy="1843286"/>
              <a:chOff x="0" y="0"/>
              <a:chExt cx="422789" cy="1843284"/>
            </a:xfrm>
          </p:grpSpPr>
          <p:sp>
            <p:nvSpPr>
              <p:cNvPr id="1622" name="Rectangle: Rounded Corners 8"/>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grpSp>
            <p:nvGrpSpPr>
              <p:cNvPr id="1625" name="Rectangle: Rounded Corners 4"/>
              <p:cNvGrpSpPr/>
              <p:nvPr/>
            </p:nvGrpSpPr>
            <p:grpSpPr>
              <a:xfrm>
                <a:off x="20639" y="62821"/>
                <a:ext cx="381513" cy="1717642"/>
                <a:chOff x="0" y="0"/>
                <a:chExt cx="381512" cy="1717640"/>
              </a:xfrm>
            </p:grpSpPr>
            <p:sp>
              <p:nvSpPr>
                <p:cNvPr id="1623" name="Rectangle"/>
                <p:cNvSpPr/>
                <p:nvPr/>
              </p:nvSpPr>
              <p:spPr>
                <a:xfrm>
                  <a:off x="0" y="0"/>
                  <a:ext cx="381513" cy="1717641"/>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endParaRPr/>
                </a:p>
              </p:txBody>
            </p:sp>
            <p:sp>
              <p:nvSpPr>
                <p:cNvPr id="1624"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t>Preparing for Clinical Trials</a:t>
                  </a:r>
                </a:p>
              </p:txBody>
            </p:sp>
          </p:grpSp>
        </p:grpSp>
      </p:grpSp>
      <p:sp>
        <p:nvSpPr>
          <p:cNvPr id="1628" name="TextBox 1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 name="Title 9"/>
          <p:cNvSpPr txBox="1">
            <a:spLocks noGrp="1"/>
          </p:cNvSpPr>
          <p:nvPr>
            <p:ph type="title"/>
          </p:nvPr>
        </p:nvSpPr>
        <p:spPr>
          <a:prstGeom prst="rect">
            <a:avLst/>
          </a:prstGeom>
        </p:spPr>
        <p:txBody>
          <a:bodyPr/>
          <a:lstStyle/>
          <a:p>
            <a:endParaRPr/>
          </a:p>
        </p:txBody>
      </p:sp>
      <p:sp>
        <p:nvSpPr>
          <p:cNvPr id="1631" name="Content Placeholder 2"/>
          <p:cNvSpPr txBox="1">
            <a:spLocks noGrp="1"/>
          </p:cNvSpPr>
          <p:nvPr>
            <p:ph type="body" sz="half" idx="1"/>
          </p:nvPr>
        </p:nvSpPr>
        <p:spPr>
          <a:xfrm>
            <a:off x="838199" y="1825625"/>
            <a:ext cx="10011251" cy="4351338"/>
          </a:xfrm>
          <a:prstGeom prst="rect">
            <a:avLst/>
          </a:prstGeom>
        </p:spPr>
        <p:txBody>
          <a:bodyPr/>
          <a:lstStyle/>
          <a:p>
            <a:r>
              <a:rPr dirty="0"/>
              <a:t>Ethics Board Approval can take months or years depending on the extent of work to be done. </a:t>
            </a:r>
          </a:p>
          <a:p>
            <a:pPr marL="685800" lvl="1" indent="-228600">
              <a:spcBef>
                <a:spcPts val="500"/>
              </a:spcBef>
              <a:defRPr sz="2400"/>
            </a:pPr>
            <a:r>
              <a:rPr dirty="0"/>
              <a:t>Set of objectives that are concise and specific need to be arranged before hand on the written protocol </a:t>
            </a:r>
          </a:p>
          <a:p>
            <a:pPr marL="1143000" lvl="2" indent="-228600">
              <a:spcBef>
                <a:spcPts val="500"/>
              </a:spcBef>
              <a:defRPr sz="2000"/>
            </a:pPr>
            <a:r>
              <a:rPr dirty="0"/>
              <a:t>Makes things easier to understand </a:t>
            </a:r>
          </a:p>
          <a:p>
            <a:pPr marL="1143000" lvl="2" indent="-228600">
              <a:spcBef>
                <a:spcPts val="500"/>
              </a:spcBef>
              <a:defRPr sz="2000"/>
            </a:pPr>
            <a:r>
              <a:rPr dirty="0"/>
              <a:t>Make it faster to see the risks </a:t>
            </a:r>
          </a:p>
          <a:p>
            <a:pPr marL="1143000" lvl="2" indent="-228600">
              <a:spcBef>
                <a:spcPts val="500"/>
              </a:spcBef>
              <a:defRPr sz="2000"/>
            </a:pPr>
            <a:r>
              <a:rPr dirty="0"/>
              <a:t>Faster to outline control structures in place to reduce or remove these risks.</a:t>
            </a:r>
          </a:p>
        </p:txBody>
      </p:sp>
      <p:grpSp>
        <p:nvGrpSpPr>
          <p:cNvPr id="1641" name="Group 1"/>
          <p:cNvGrpSpPr/>
          <p:nvPr/>
        </p:nvGrpSpPr>
        <p:grpSpPr>
          <a:xfrm>
            <a:off x="838200" y="469641"/>
            <a:ext cx="7175090" cy="1093688"/>
            <a:chOff x="0" y="0"/>
            <a:chExt cx="7175089" cy="1093687"/>
          </a:xfrm>
        </p:grpSpPr>
        <p:sp>
          <p:nvSpPr>
            <p:cNvPr id="1637"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640" name="Rectangle: Rounded Corners 4"/>
            <p:cNvGrpSpPr/>
            <p:nvPr/>
          </p:nvGrpSpPr>
          <p:grpSpPr>
            <a:xfrm>
              <a:off x="244538" y="53389"/>
              <a:ext cx="6686014" cy="986909"/>
              <a:chOff x="0" y="0"/>
              <a:chExt cx="6686012" cy="986907"/>
            </a:xfrm>
          </p:grpSpPr>
          <p:sp>
            <p:nvSpPr>
              <p:cNvPr id="1638"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639" name="Human Studies"/>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Human Studies</a:t>
                </a:r>
              </a:p>
            </p:txBody>
          </p:sp>
        </p:grpSp>
      </p:grpSp>
      <p:grpSp>
        <p:nvGrpSpPr>
          <p:cNvPr id="1652" name="Group 3"/>
          <p:cNvGrpSpPr/>
          <p:nvPr/>
        </p:nvGrpSpPr>
        <p:grpSpPr>
          <a:xfrm>
            <a:off x="10849452" y="2643777"/>
            <a:ext cx="737423" cy="2346542"/>
            <a:chOff x="0" y="0"/>
            <a:chExt cx="737421" cy="2346540"/>
          </a:xfrm>
        </p:grpSpPr>
        <p:grpSp>
          <p:nvGrpSpPr>
            <p:cNvPr id="1646" name="Group 4"/>
            <p:cNvGrpSpPr/>
            <p:nvPr/>
          </p:nvGrpSpPr>
          <p:grpSpPr>
            <a:xfrm>
              <a:off x="0" y="1923750"/>
              <a:ext cx="737422" cy="422791"/>
              <a:chOff x="0" y="0"/>
              <a:chExt cx="737421" cy="422789"/>
            </a:xfrm>
          </p:grpSpPr>
          <p:sp>
            <p:nvSpPr>
              <p:cNvPr id="1642" name="Rectangle: Rounded Corners 11"/>
              <p:cNvSpPr/>
              <p:nvPr/>
            </p:nvSpPr>
            <p:spPr>
              <a:xfrm>
                <a:off x="0" y="0"/>
                <a:ext cx="737422" cy="422790"/>
              </a:xfrm>
              <a:prstGeom prst="roundRect">
                <a:avLst>
                  <a:gd name="adj" fmla="val 16667"/>
                </a:avLst>
              </a:prstGeom>
              <a:gradFill flip="none" rotWithShape="1">
                <a:gsLst>
                  <a:gs pos="0">
                    <a:srgbClr val="80B860"/>
                  </a:gs>
                  <a:gs pos="50000">
                    <a:srgbClr val="6FB242"/>
                  </a:gs>
                  <a:gs pos="100000">
                    <a:srgbClr val="61A236"/>
                  </a:gs>
                </a:gsLst>
                <a:lin ang="5400000" scaled="0"/>
              </a:gra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645" name="Rectangle: Rounded Corners 4"/>
              <p:cNvGrpSpPr/>
              <p:nvPr/>
            </p:nvGrpSpPr>
            <p:grpSpPr>
              <a:xfrm>
                <a:off x="25132" y="20638"/>
                <a:ext cx="687157" cy="381513"/>
                <a:chOff x="0" y="0"/>
                <a:chExt cx="687156" cy="381512"/>
              </a:xfrm>
            </p:grpSpPr>
            <p:sp>
              <p:nvSpPr>
                <p:cNvPr id="1643" name="Rectangle"/>
                <p:cNvSpPr/>
                <p:nvPr/>
              </p:nvSpPr>
              <p:spPr>
                <a:xfrm>
                  <a:off x="-1" y="-1"/>
                  <a:ext cx="687158" cy="381514"/>
                </a:xfrm>
                <a:prstGeom prst="rect">
                  <a:avLst/>
                </a:prstGeom>
                <a:solidFill>
                  <a:srgbClr val="AFABAB"/>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644" name="Human Studies"/>
                <p:cNvSpPr txBox="1"/>
                <p:nvPr/>
              </p:nvSpPr>
              <p:spPr>
                <a:xfrm>
                  <a:off x="20954" y="20117"/>
                  <a:ext cx="645248" cy="3412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t>Human Studies</a:t>
                  </a:r>
                </a:p>
              </p:txBody>
            </p:sp>
          </p:grpSp>
        </p:grpSp>
        <p:grpSp>
          <p:nvGrpSpPr>
            <p:cNvPr id="1651" name="Group 5"/>
            <p:cNvGrpSpPr/>
            <p:nvPr/>
          </p:nvGrpSpPr>
          <p:grpSpPr>
            <a:xfrm>
              <a:off x="146712" y="0"/>
              <a:ext cx="422791" cy="1843286"/>
              <a:chOff x="0" y="0"/>
              <a:chExt cx="422789" cy="1843284"/>
            </a:xfrm>
          </p:grpSpPr>
          <p:sp>
            <p:nvSpPr>
              <p:cNvPr id="1647" name="Rectangle: Rounded Corners 8"/>
              <p:cNvSpPr/>
              <p:nvPr/>
            </p:nvSpPr>
            <p:spPr>
              <a:xfrm>
                <a:off x="0" y="0"/>
                <a:ext cx="422790" cy="1843285"/>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9988" y="0"/>
                      <a:pt x="21600" y="370"/>
                      <a:pt x="21600" y="826"/>
                    </a:cubicBezTo>
                    <a:lnTo>
                      <a:pt x="21600" y="20774"/>
                    </a:lnTo>
                    <a:cubicBezTo>
                      <a:pt x="21600" y="21230"/>
                      <a:pt x="19988" y="21600"/>
                      <a:pt x="18000" y="21600"/>
                    </a:cubicBezTo>
                    <a:lnTo>
                      <a:pt x="3600" y="21600"/>
                    </a:lnTo>
                    <a:cubicBezTo>
                      <a:pt x="1612" y="21600"/>
                      <a:pt x="0" y="21230"/>
                      <a:pt x="0" y="20774"/>
                    </a:cubicBezTo>
                    <a:lnTo>
                      <a:pt x="0" y="826"/>
                    </a:lnTo>
                    <a:cubicBezTo>
                      <a:pt x="0" y="370"/>
                      <a:pt x="1612" y="0"/>
                      <a:pt x="3600" y="0"/>
                    </a:cubicBezTo>
                    <a:close/>
                  </a:path>
                </a:pathLst>
              </a:cu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grpSp>
            <p:nvGrpSpPr>
              <p:cNvPr id="1650" name="Rectangle: Rounded Corners 4"/>
              <p:cNvGrpSpPr/>
              <p:nvPr/>
            </p:nvGrpSpPr>
            <p:grpSpPr>
              <a:xfrm>
                <a:off x="20639" y="62821"/>
                <a:ext cx="381513" cy="1717642"/>
                <a:chOff x="0" y="0"/>
                <a:chExt cx="381512" cy="1717640"/>
              </a:xfrm>
            </p:grpSpPr>
            <p:sp>
              <p:nvSpPr>
                <p:cNvPr id="1648" name="Rectangle"/>
                <p:cNvSpPr/>
                <p:nvPr/>
              </p:nvSpPr>
              <p:spPr>
                <a:xfrm>
                  <a:off x="0" y="0"/>
                  <a:ext cx="381513" cy="1717641"/>
                </a:xfrm>
                <a:prstGeom prst="rect">
                  <a:avLst/>
                </a:prstGeom>
                <a:gradFill flip="none" rotWithShape="1">
                  <a:gsLst>
                    <a:gs pos="0">
                      <a:srgbClr val="FFC647"/>
                    </a:gs>
                    <a:gs pos="50000">
                      <a:schemeClr val="accent4"/>
                    </a:gs>
                    <a:gs pos="100000">
                      <a:srgbClr val="E1AA00"/>
                    </a:gs>
                  </a:gsLst>
                  <a:lin ang="5400000" scaled="0"/>
                </a:gradFill>
                <a:ln w="12700" cap="flat">
                  <a:noFill/>
                  <a:miter lim="400000"/>
                </a:ln>
                <a:effectLst/>
              </p:spPr>
              <p:txBody>
                <a:bodyPr wrap="square" lIns="45719" tIns="45719" rIns="45719" bIns="45719" numCol="1" anchor="ctr">
                  <a:noAutofit/>
                </a:bodyPr>
                <a:lstStyle/>
                <a:p>
                  <a:endParaRPr/>
                </a:p>
              </p:txBody>
            </p:sp>
            <p:sp>
              <p:nvSpPr>
                <p:cNvPr id="1649" name="Preparing for Clinical Trials"/>
                <p:cNvSpPr txBox="1"/>
                <p:nvPr/>
              </p:nvSpPr>
              <p:spPr>
                <a:xfrm rot="5400000">
                  <a:off x="-647110" y="770731"/>
                  <a:ext cx="1675732" cy="1761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1100">
                      <a:solidFill>
                        <a:srgbClr val="FFFFFF"/>
                      </a:solidFill>
                    </a:defRPr>
                  </a:lvl1pPr>
                </a:lstStyle>
                <a:p>
                  <a:r>
                    <a:rPr dirty="0"/>
                    <a:t>Preparing for Clinical Trials</a:t>
                  </a:r>
                </a:p>
              </p:txBody>
            </p:sp>
          </p:grpSp>
        </p:grpSp>
      </p:grpSp>
      <p:sp>
        <p:nvSpPr>
          <p:cNvPr id="1653" name="TextBox 1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 name="Title 9"/>
          <p:cNvSpPr txBox="1">
            <a:spLocks noGrp="1"/>
          </p:cNvSpPr>
          <p:nvPr>
            <p:ph type="title"/>
          </p:nvPr>
        </p:nvSpPr>
        <p:spPr>
          <a:prstGeom prst="rect">
            <a:avLst/>
          </a:prstGeom>
        </p:spPr>
        <p:txBody>
          <a:bodyPr/>
          <a:lstStyle/>
          <a:p>
            <a:r>
              <a:t>`</a:t>
            </a:r>
          </a:p>
        </p:txBody>
      </p:sp>
      <p:pic>
        <p:nvPicPr>
          <p:cNvPr id="1656" name="Content Placeholder 19" descr="Content Placeholder 19"/>
          <p:cNvPicPr>
            <a:picLocks noChangeAspect="1"/>
          </p:cNvPicPr>
          <p:nvPr/>
        </p:nvPicPr>
        <p:blipFill>
          <a:blip r:embed="rId2"/>
          <a:stretch>
            <a:fillRect/>
          </a:stretch>
        </p:blipFill>
        <p:spPr>
          <a:xfrm>
            <a:off x="838200" y="1795203"/>
            <a:ext cx="1409897" cy="3934376"/>
          </a:xfrm>
          <a:prstGeom prst="rect">
            <a:avLst/>
          </a:prstGeom>
          <a:ln w="12700">
            <a:miter lim="400000"/>
          </a:ln>
        </p:spPr>
      </p:pic>
      <p:grpSp>
        <p:nvGrpSpPr>
          <p:cNvPr id="1661" name="Group 1"/>
          <p:cNvGrpSpPr/>
          <p:nvPr/>
        </p:nvGrpSpPr>
        <p:grpSpPr>
          <a:xfrm>
            <a:off x="838200" y="469641"/>
            <a:ext cx="7175090" cy="1093688"/>
            <a:chOff x="0" y="0"/>
            <a:chExt cx="7175089" cy="1093687"/>
          </a:xfrm>
        </p:grpSpPr>
        <p:sp>
          <p:nvSpPr>
            <p:cNvPr id="1657"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660" name="Rectangle: Rounded Corners 4"/>
            <p:cNvGrpSpPr/>
            <p:nvPr/>
          </p:nvGrpSpPr>
          <p:grpSpPr>
            <a:xfrm>
              <a:off x="244538" y="53389"/>
              <a:ext cx="6686014" cy="986909"/>
              <a:chOff x="0" y="0"/>
              <a:chExt cx="6686012" cy="986907"/>
            </a:xfrm>
          </p:grpSpPr>
          <p:sp>
            <p:nvSpPr>
              <p:cNvPr id="1658"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659" name="Evaluation Full Process"/>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Evaluation Full Process</a:t>
                </a:r>
              </a:p>
            </p:txBody>
          </p:sp>
        </p:grpSp>
      </p:grpSp>
      <p:sp>
        <p:nvSpPr>
          <p:cNvPr id="1662" name="Straight Connector 15"/>
          <p:cNvSpPr/>
          <p:nvPr/>
        </p:nvSpPr>
        <p:spPr>
          <a:xfrm flipH="1">
            <a:off x="2438399" y="1795204"/>
            <a:ext cx="1" cy="4166251"/>
          </a:xfrm>
          <a:prstGeom prst="line">
            <a:avLst/>
          </a:prstGeom>
          <a:ln w="57150">
            <a:solidFill>
              <a:srgbClr val="FF0000"/>
            </a:solidFill>
            <a:miter/>
          </a:ln>
        </p:spPr>
        <p:txBody>
          <a:bodyPr lIns="45719" rIns="45719"/>
          <a:lstStyle/>
          <a:p>
            <a:endParaRPr/>
          </a:p>
        </p:txBody>
      </p:sp>
      <p:sp>
        <p:nvSpPr>
          <p:cNvPr id="1663" name="Straight Connector 16"/>
          <p:cNvSpPr/>
          <p:nvPr/>
        </p:nvSpPr>
        <p:spPr>
          <a:xfrm flipH="1">
            <a:off x="4812889" y="1868945"/>
            <a:ext cx="1" cy="4166250"/>
          </a:xfrm>
          <a:prstGeom prst="line">
            <a:avLst/>
          </a:prstGeom>
          <a:ln w="57150">
            <a:solidFill>
              <a:srgbClr val="FF0000"/>
            </a:solidFill>
            <a:miter/>
          </a:ln>
        </p:spPr>
        <p:txBody>
          <a:bodyPr lIns="45719" rIns="45719"/>
          <a:lstStyle/>
          <a:p>
            <a:endParaRPr/>
          </a:p>
        </p:txBody>
      </p:sp>
      <p:sp>
        <p:nvSpPr>
          <p:cNvPr id="1664" name="Straight Connector 17"/>
          <p:cNvSpPr/>
          <p:nvPr/>
        </p:nvSpPr>
        <p:spPr>
          <a:xfrm flipH="1">
            <a:off x="7521677" y="1795204"/>
            <a:ext cx="1" cy="4615429"/>
          </a:xfrm>
          <a:prstGeom prst="line">
            <a:avLst/>
          </a:prstGeom>
          <a:ln w="57150">
            <a:solidFill>
              <a:srgbClr val="FF0000"/>
            </a:solidFill>
            <a:miter/>
          </a:ln>
        </p:spPr>
        <p:txBody>
          <a:bodyPr lIns="45719" rIns="45719"/>
          <a:lstStyle/>
          <a:p>
            <a:endParaRPr/>
          </a:p>
        </p:txBody>
      </p:sp>
      <p:sp>
        <p:nvSpPr>
          <p:cNvPr id="1665" name="Straight Connector 18"/>
          <p:cNvSpPr/>
          <p:nvPr/>
        </p:nvSpPr>
        <p:spPr>
          <a:xfrm flipH="1">
            <a:off x="12147754" y="1895117"/>
            <a:ext cx="1" cy="4615429"/>
          </a:xfrm>
          <a:prstGeom prst="line">
            <a:avLst/>
          </a:prstGeom>
          <a:ln w="57150">
            <a:solidFill>
              <a:srgbClr val="FF0000"/>
            </a:solidFill>
            <a:miter/>
          </a:ln>
        </p:spPr>
        <p:txBody>
          <a:bodyPr lIns="45719" rIns="45719"/>
          <a:lstStyle/>
          <a:p>
            <a:endParaRPr/>
          </a:p>
        </p:txBody>
      </p:sp>
      <p:sp>
        <p:nvSpPr>
          <p:cNvPr id="1666" name="TextBox 20"/>
          <p:cNvSpPr txBox="1"/>
          <p:nvPr/>
        </p:nvSpPr>
        <p:spPr>
          <a:xfrm>
            <a:off x="2812026" y="1986115"/>
            <a:ext cx="1531998" cy="333089"/>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Technical Study</a:t>
            </a:r>
          </a:p>
        </p:txBody>
      </p:sp>
      <p:sp>
        <p:nvSpPr>
          <p:cNvPr id="1667" name="TextBox 21"/>
          <p:cNvSpPr txBox="1"/>
          <p:nvPr/>
        </p:nvSpPr>
        <p:spPr>
          <a:xfrm>
            <a:off x="5346667" y="1986115"/>
            <a:ext cx="1482661" cy="333089"/>
          </a:xfrm>
          <a:prstGeom prst="rect">
            <a:avLst/>
          </a:prstGeom>
          <a:solidFill>
            <a:srgbClr val="00B05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Animal Studies</a:t>
            </a:r>
          </a:p>
        </p:txBody>
      </p:sp>
      <p:sp>
        <p:nvSpPr>
          <p:cNvPr id="1668" name="TextBox 22"/>
          <p:cNvSpPr txBox="1"/>
          <p:nvPr/>
        </p:nvSpPr>
        <p:spPr>
          <a:xfrm>
            <a:off x="9477332" y="1921042"/>
            <a:ext cx="1507999" cy="333088"/>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Human Studies</a:t>
            </a:r>
          </a:p>
        </p:txBody>
      </p:sp>
      <p:sp>
        <p:nvSpPr>
          <p:cNvPr id="1669" name="Rectangle 23"/>
          <p:cNvSpPr/>
          <p:nvPr/>
        </p:nvSpPr>
        <p:spPr>
          <a:xfrm>
            <a:off x="2555270" y="44908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670" name="Rectangle 25"/>
          <p:cNvSpPr/>
          <p:nvPr/>
        </p:nvSpPr>
        <p:spPr>
          <a:xfrm>
            <a:off x="2670799" y="45670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671" name="Rectangle 27"/>
          <p:cNvSpPr/>
          <p:nvPr/>
        </p:nvSpPr>
        <p:spPr>
          <a:xfrm>
            <a:off x="2862725" y="46432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672" name="Rectangle 29"/>
          <p:cNvSpPr/>
          <p:nvPr/>
        </p:nvSpPr>
        <p:spPr>
          <a:xfrm>
            <a:off x="3054649" y="47194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grpSp>
        <p:nvGrpSpPr>
          <p:cNvPr id="1675" name="Diamond 30"/>
          <p:cNvGrpSpPr/>
          <p:nvPr/>
        </p:nvGrpSpPr>
        <p:grpSpPr>
          <a:xfrm>
            <a:off x="3691761" y="4788310"/>
            <a:ext cx="982331" cy="612059"/>
            <a:chOff x="0" y="0"/>
            <a:chExt cx="982329" cy="612057"/>
          </a:xfrm>
        </p:grpSpPr>
        <p:sp>
          <p:nvSpPr>
            <p:cNvPr id="1673" name="Polygon"/>
            <p:cNvSpPr/>
            <p:nvPr/>
          </p:nvSpPr>
          <p:spPr>
            <a:xfrm>
              <a:off x="0" y="0"/>
              <a:ext cx="982330" cy="612058"/>
            </a:xfrm>
            <a:prstGeom prst="diamond">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74" name="Passed?"/>
            <p:cNvSpPr txBox="1"/>
            <p:nvPr/>
          </p:nvSpPr>
          <p:spPr>
            <a:xfrm>
              <a:off x="297651" y="144521"/>
              <a:ext cx="387027" cy="323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Passed?</a:t>
              </a:r>
            </a:p>
          </p:txBody>
        </p:sp>
      </p:grpSp>
      <p:sp>
        <p:nvSpPr>
          <p:cNvPr id="1676" name="Straight Arrow Connector 32"/>
          <p:cNvSpPr/>
          <p:nvPr/>
        </p:nvSpPr>
        <p:spPr>
          <a:xfrm>
            <a:off x="4674091" y="5094339"/>
            <a:ext cx="340362" cy="1"/>
          </a:xfrm>
          <a:prstGeom prst="line">
            <a:avLst/>
          </a:prstGeom>
          <a:ln w="6350">
            <a:solidFill>
              <a:schemeClr val="accent1"/>
            </a:solidFill>
            <a:miter/>
            <a:tailEnd type="triangle"/>
          </a:ln>
        </p:spPr>
        <p:txBody>
          <a:bodyPr lIns="45719" rIns="45719"/>
          <a:lstStyle/>
          <a:p>
            <a:endParaRPr/>
          </a:p>
        </p:txBody>
      </p:sp>
      <p:grpSp>
        <p:nvGrpSpPr>
          <p:cNvPr id="1679" name="Rectangle 33"/>
          <p:cNvGrpSpPr/>
          <p:nvPr/>
        </p:nvGrpSpPr>
        <p:grpSpPr>
          <a:xfrm>
            <a:off x="2745016" y="3606439"/>
            <a:ext cx="1734192" cy="757085"/>
            <a:chOff x="0" y="0"/>
            <a:chExt cx="1734191" cy="757084"/>
          </a:xfrm>
        </p:grpSpPr>
        <p:sp>
          <p:nvSpPr>
            <p:cNvPr id="1677" name="Rectangle"/>
            <p:cNvSpPr/>
            <p:nvPr/>
          </p:nvSpPr>
          <p:spPr>
            <a:xfrm>
              <a:off x="-1" y="-1"/>
              <a:ext cx="1734193" cy="757086"/>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78" name="Testing"/>
            <p:cNvSpPr txBox="1"/>
            <p:nvPr/>
          </p:nvSpPr>
          <p:spPr>
            <a:xfrm>
              <a:off x="52069" y="211998"/>
              <a:ext cx="1630053"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Testing </a:t>
              </a:r>
            </a:p>
          </p:txBody>
        </p:sp>
      </p:grpSp>
      <p:sp>
        <p:nvSpPr>
          <p:cNvPr id="1680" name="Straight Arrow Connector 35"/>
          <p:cNvSpPr/>
          <p:nvPr/>
        </p:nvSpPr>
        <p:spPr>
          <a:xfrm flipH="1">
            <a:off x="3236183" y="4363523"/>
            <a:ext cx="375931" cy="260014"/>
          </a:xfrm>
          <a:prstGeom prst="line">
            <a:avLst/>
          </a:prstGeom>
          <a:ln w="6350">
            <a:solidFill>
              <a:schemeClr val="accent1"/>
            </a:solidFill>
            <a:miter/>
            <a:tailEnd type="triangle"/>
          </a:ln>
        </p:spPr>
        <p:txBody>
          <a:bodyPr lIns="45719" rIns="45719"/>
          <a:lstStyle/>
          <a:p>
            <a:endParaRPr/>
          </a:p>
        </p:txBody>
      </p:sp>
      <p:sp>
        <p:nvSpPr>
          <p:cNvPr id="1780" name="Straight Arrow Connector 37"/>
          <p:cNvSpPr/>
          <p:nvPr/>
        </p:nvSpPr>
        <p:spPr>
          <a:xfrm>
            <a:off x="3592018" y="5096474"/>
            <a:ext cx="91253" cy="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
            <a:solidFill>
              <a:schemeClr val="accent1"/>
            </a:solidFill>
            <a:miter/>
            <a:tailEnd type="triangle"/>
          </a:ln>
        </p:spPr>
        <p:txBody>
          <a:bodyPr/>
          <a:lstStyle/>
          <a:p>
            <a:endParaRPr/>
          </a:p>
        </p:txBody>
      </p:sp>
      <p:grpSp>
        <p:nvGrpSpPr>
          <p:cNvPr id="1684" name="Rectangle 38"/>
          <p:cNvGrpSpPr/>
          <p:nvPr/>
        </p:nvGrpSpPr>
        <p:grpSpPr>
          <a:xfrm>
            <a:off x="3585590" y="5676138"/>
            <a:ext cx="1065063" cy="405293"/>
            <a:chOff x="0" y="0"/>
            <a:chExt cx="1065062" cy="405292"/>
          </a:xfrm>
        </p:grpSpPr>
        <p:sp>
          <p:nvSpPr>
            <p:cNvPr id="1682" name="Rectangle"/>
            <p:cNvSpPr/>
            <p:nvPr/>
          </p:nvSpPr>
          <p:spPr>
            <a:xfrm>
              <a:off x="-1" y="-1"/>
              <a:ext cx="1065064" cy="405294"/>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83" name="Redesign"/>
            <p:cNvSpPr txBox="1"/>
            <p:nvPr/>
          </p:nvSpPr>
          <p:spPr>
            <a:xfrm>
              <a:off x="52069" y="36102"/>
              <a:ext cx="960924"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Redesign</a:t>
              </a:r>
            </a:p>
          </p:txBody>
        </p:sp>
      </p:grpSp>
      <p:sp>
        <p:nvSpPr>
          <p:cNvPr id="1781" name="Straight Arrow Connector 40"/>
          <p:cNvSpPr/>
          <p:nvPr/>
        </p:nvSpPr>
        <p:spPr>
          <a:xfrm>
            <a:off x="4135387" y="5392612"/>
            <a:ext cx="22899" cy="2771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686" name="Straight Arrow Connector 42"/>
          <p:cNvSpPr/>
          <p:nvPr/>
        </p:nvSpPr>
        <p:spPr>
          <a:xfrm flipH="1">
            <a:off x="2520874" y="5878784"/>
            <a:ext cx="1064718" cy="1"/>
          </a:xfrm>
          <a:prstGeom prst="line">
            <a:avLst/>
          </a:prstGeom>
          <a:ln w="6350">
            <a:solidFill>
              <a:schemeClr val="accent1"/>
            </a:solidFill>
            <a:miter/>
            <a:tailEnd type="triangle"/>
          </a:ln>
        </p:spPr>
        <p:txBody>
          <a:bodyPr lIns="45719" rIns="45719"/>
          <a:lstStyle/>
          <a:p>
            <a:endParaRPr/>
          </a:p>
        </p:txBody>
      </p:sp>
      <p:sp>
        <p:nvSpPr>
          <p:cNvPr id="1687" name="Straight Arrow Connector 44"/>
          <p:cNvSpPr/>
          <p:nvPr/>
        </p:nvSpPr>
        <p:spPr>
          <a:xfrm flipH="1" flipV="1">
            <a:off x="2514368" y="4006108"/>
            <a:ext cx="13636" cy="1872676"/>
          </a:xfrm>
          <a:prstGeom prst="line">
            <a:avLst/>
          </a:prstGeom>
          <a:ln w="6350">
            <a:solidFill>
              <a:schemeClr val="accent1"/>
            </a:solidFill>
            <a:miter/>
            <a:tailEnd type="triangle"/>
          </a:ln>
        </p:spPr>
        <p:txBody>
          <a:bodyPr lIns="45719" rIns="45719"/>
          <a:lstStyle/>
          <a:p>
            <a:endParaRPr/>
          </a:p>
        </p:txBody>
      </p:sp>
      <p:sp>
        <p:nvSpPr>
          <p:cNvPr id="1688" name="Straight Arrow Connector 48"/>
          <p:cNvSpPr/>
          <p:nvPr/>
        </p:nvSpPr>
        <p:spPr>
          <a:xfrm flipV="1">
            <a:off x="2514369" y="3984981"/>
            <a:ext cx="230649" cy="21128"/>
          </a:xfrm>
          <a:prstGeom prst="line">
            <a:avLst/>
          </a:prstGeom>
          <a:ln w="6350">
            <a:solidFill>
              <a:schemeClr val="accent1"/>
            </a:solidFill>
            <a:miter/>
            <a:tailEnd type="triangle"/>
          </a:ln>
        </p:spPr>
        <p:txBody>
          <a:bodyPr lIns="45719" rIns="45719"/>
          <a:lstStyle/>
          <a:p>
            <a:endParaRPr/>
          </a:p>
        </p:txBody>
      </p:sp>
      <p:grpSp>
        <p:nvGrpSpPr>
          <p:cNvPr id="1691" name="Rectangle 3"/>
          <p:cNvGrpSpPr/>
          <p:nvPr/>
        </p:nvGrpSpPr>
        <p:grpSpPr>
          <a:xfrm>
            <a:off x="5496850" y="2559345"/>
            <a:ext cx="1470528" cy="578106"/>
            <a:chOff x="0" y="0"/>
            <a:chExt cx="1470527" cy="578105"/>
          </a:xfrm>
        </p:grpSpPr>
        <p:sp>
          <p:nvSpPr>
            <p:cNvPr id="1689" name="Rectangle"/>
            <p:cNvSpPr/>
            <p:nvPr/>
          </p:nvSpPr>
          <p:spPr>
            <a:xfrm>
              <a:off x="-1" y="-1"/>
              <a:ext cx="1470529" cy="578107"/>
            </a:xfrm>
            <a:prstGeom prst="rect">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90" name="Protocol Review &amp; Partnerships"/>
            <p:cNvSpPr txBox="1"/>
            <p:nvPr/>
          </p:nvSpPr>
          <p:spPr>
            <a:xfrm>
              <a:off x="52069" y="34353"/>
              <a:ext cx="1366389" cy="50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Protocol Review &amp; Partnerships</a:t>
              </a:r>
            </a:p>
          </p:txBody>
        </p:sp>
      </p:grpSp>
      <p:grpSp>
        <p:nvGrpSpPr>
          <p:cNvPr id="1694" name="Rectangle 4"/>
          <p:cNvGrpSpPr/>
          <p:nvPr/>
        </p:nvGrpSpPr>
        <p:grpSpPr>
          <a:xfrm>
            <a:off x="5471350" y="4278031"/>
            <a:ext cx="1470528" cy="578106"/>
            <a:chOff x="0" y="0"/>
            <a:chExt cx="1470527" cy="578105"/>
          </a:xfrm>
        </p:grpSpPr>
        <p:sp>
          <p:nvSpPr>
            <p:cNvPr id="1692" name="Rectangle"/>
            <p:cNvSpPr/>
            <p:nvPr/>
          </p:nvSpPr>
          <p:spPr>
            <a:xfrm>
              <a:off x="-1" y="-1"/>
              <a:ext cx="1470529" cy="578107"/>
            </a:xfrm>
            <a:prstGeom prst="rect">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93" name="Prepare for and Conduct Study"/>
            <p:cNvSpPr txBox="1"/>
            <p:nvPr/>
          </p:nvSpPr>
          <p:spPr>
            <a:xfrm>
              <a:off x="52069" y="34353"/>
              <a:ext cx="1366389" cy="50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Prepare for and Conduct Study</a:t>
              </a:r>
            </a:p>
          </p:txBody>
        </p:sp>
      </p:grpSp>
      <p:grpSp>
        <p:nvGrpSpPr>
          <p:cNvPr id="1697" name="Diamond 5"/>
          <p:cNvGrpSpPr/>
          <p:nvPr/>
        </p:nvGrpSpPr>
        <p:grpSpPr>
          <a:xfrm>
            <a:off x="5496852" y="3212565"/>
            <a:ext cx="1109295" cy="382335"/>
            <a:chOff x="0" y="0"/>
            <a:chExt cx="1109294" cy="382334"/>
          </a:xfrm>
        </p:grpSpPr>
        <p:sp>
          <p:nvSpPr>
            <p:cNvPr id="1695" name="Polygon"/>
            <p:cNvSpPr/>
            <p:nvPr/>
          </p:nvSpPr>
          <p:spPr>
            <a:xfrm>
              <a:off x="0" y="0"/>
              <a:ext cx="1109295" cy="382335"/>
            </a:xfrm>
            <a:prstGeom prst="diamond">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96" name="Partnership Done?"/>
            <p:cNvSpPr txBox="1"/>
            <p:nvPr/>
          </p:nvSpPr>
          <p:spPr>
            <a:xfrm>
              <a:off x="329393" y="52256"/>
              <a:ext cx="450508" cy="2778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solidFill>
                    <a:srgbClr val="FFFFFF"/>
                  </a:solidFill>
                </a:defRPr>
              </a:lvl1pPr>
            </a:lstStyle>
            <a:p>
              <a:r>
                <a:t>Partnership Done?</a:t>
              </a:r>
            </a:p>
          </p:txBody>
        </p:sp>
      </p:grpSp>
      <p:grpSp>
        <p:nvGrpSpPr>
          <p:cNvPr id="1700" name="Diamond 8"/>
          <p:cNvGrpSpPr/>
          <p:nvPr/>
        </p:nvGrpSpPr>
        <p:grpSpPr>
          <a:xfrm>
            <a:off x="5706507" y="3745298"/>
            <a:ext cx="925138" cy="382335"/>
            <a:chOff x="0" y="0"/>
            <a:chExt cx="925137" cy="382334"/>
          </a:xfrm>
        </p:grpSpPr>
        <p:sp>
          <p:nvSpPr>
            <p:cNvPr id="1698" name="Polygon"/>
            <p:cNvSpPr/>
            <p:nvPr/>
          </p:nvSpPr>
          <p:spPr>
            <a:xfrm>
              <a:off x="0" y="0"/>
              <a:ext cx="925138" cy="382335"/>
            </a:xfrm>
            <a:prstGeom prst="diamond">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699" name="Protocol Approved?"/>
            <p:cNvSpPr txBox="1"/>
            <p:nvPr/>
          </p:nvSpPr>
          <p:spPr>
            <a:xfrm>
              <a:off x="283353" y="38154"/>
              <a:ext cx="358430" cy="306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500">
                  <a:solidFill>
                    <a:srgbClr val="FFFFFF"/>
                  </a:solidFill>
                </a:defRPr>
              </a:lvl1pPr>
            </a:lstStyle>
            <a:p>
              <a:r>
                <a:t>Protocol Approved?</a:t>
              </a:r>
            </a:p>
          </p:txBody>
        </p:sp>
      </p:grpSp>
      <p:sp>
        <p:nvSpPr>
          <p:cNvPr id="1782" name="Straight Arrow Connector 11"/>
          <p:cNvSpPr/>
          <p:nvPr/>
        </p:nvSpPr>
        <p:spPr>
          <a:xfrm>
            <a:off x="6109359" y="3143942"/>
            <a:ext cx="26634" cy="818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783" name="Straight Arrow Connector 13"/>
          <p:cNvSpPr/>
          <p:nvPr/>
        </p:nvSpPr>
        <p:spPr>
          <a:xfrm>
            <a:off x="6092055" y="3587491"/>
            <a:ext cx="36943" cy="167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784" name="Straight Arrow Connector 24"/>
          <p:cNvSpPr/>
          <p:nvPr/>
        </p:nvSpPr>
        <p:spPr>
          <a:xfrm>
            <a:off x="6180580" y="4129740"/>
            <a:ext cx="8451" cy="1419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785" name="Connector: Elbow 28"/>
          <p:cNvSpPr/>
          <p:nvPr/>
        </p:nvSpPr>
        <p:spPr>
          <a:xfrm>
            <a:off x="6231890" y="2298700"/>
            <a:ext cx="963931" cy="1104900"/>
          </a:xfrm>
          <a:custGeom>
            <a:avLst/>
            <a:gdLst/>
            <a:ahLst/>
            <a:cxnLst>
              <a:cxn ang="0">
                <a:pos x="wd2" y="hd2"/>
              </a:cxn>
              <a:cxn ang="5400000">
                <a:pos x="wd2" y="hd2"/>
              </a:cxn>
              <a:cxn ang="10800000">
                <a:pos x="wd2" y="hd2"/>
              </a:cxn>
              <a:cxn ang="16200000">
                <a:pos x="wd2" y="hd2"/>
              </a:cxn>
            </a:cxnLst>
            <a:rect l="0" t="0" r="r" b="b"/>
            <a:pathLst>
              <a:path w="21600" h="21600" extrusionOk="0">
                <a:moveTo>
                  <a:pt x="8794" y="21600"/>
                </a:moveTo>
                <a:lnTo>
                  <a:pt x="21600" y="21600"/>
                </a:lnTo>
                <a:lnTo>
                  <a:pt x="21600" y="0"/>
                </a:lnTo>
                <a:lnTo>
                  <a:pt x="0" y="0"/>
                </a:lnTo>
                <a:lnTo>
                  <a:pt x="0" y="4966"/>
                </a:lnTo>
              </a:path>
            </a:pathLst>
          </a:custGeom>
          <a:ln w="6350">
            <a:solidFill>
              <a:schemeClr val="accent1"/>
            </a:solidFill>
            <a:miter/>
            <a:tailEnd type="triangle"/>
          </a:ln>
        </p:spPr>
        <p:txBody>
          <a:bodyPr/>
          <a:lstStyle/>
          <a:p>
            <a:endParaRPr/>
          </a:p>
        </p:txBody>
      </p:sp>
      <p:sp>
        <p:nvSpPr>
          <p:cNvPr id="1786" name="Connector: Elbow 53"/>
          <p:cNvSpPr/>
          <p:nvPr/>
        </p:nvSpPr>
        <p:spPr>
          <a:xfrm>
            <a:off x="6231890" y="2298700"/>
            <a:ext cx="963931" cy="1637031"/>
          </a:xfrm>
          <a:custGeom>
            <a:avLst/>
            <a:gdLst/>
            <a:ahLst/>
            <a:cxnLst>
              <a:cxn ang="0">
                <a:pos x="wd2" y="hd2"/>
              </a:cxn>
              <a:cxn ang="5400000">
                <a:pos x="wd2" y="hd2"/>
              </a:cxn>
              <a:cxn ang="10800000">
                <a:pos x="wd2" y="hd2"/>
              </a:cxn>
              <a:cxn ang="16200000">
                <a:pos x="wd2" y="hd2"/>
              </a:cxn>
            </a:cxnLst>
            <a:rect l="0" t="0" r="r" b="b"/>
            <a:pathLst>
              <a:path w="21600" h="21600" extrusionOk="0">
                <a:moveTo>
                  <a:pt x="9306" y="21600"/>
                </a:moveTo>
                <a:lnTo>
                  <a:pt x="21600" y="21600"/>
                </a:lnTo>
                <a:lnTo>
                  <a:pt x="21600" y="0"/>
                </a:lnTo>
                <a:lnTo>
                  <a:pt x="0" y="0"/>
                </a:lnTo>
                <a:lnTo>
                  <a:pt x="0" y="3351"/>
                </a:lnTo>
              </a:path>
            </a:pathLst>
          </a:custGeom>
          <a:ln w="6350">
            <a:solidFill>
              <a:schemeClr val="accent1"/>
            </a:solidFill>
            <a:miter/>
            <a:tailEnd type="triangle"/>
          </a:ln>
        </p:spPr>
        <p:txBody>
          <a:bodyPr/>
          <a:lstStyle/>
          <a:p>
            <a:endParaRPr/>
          </a:p>
        </p:txBody>
      </p:sp>
      <p:sp>
        <p:nvSpPr>
          <p:cNvPr id="1706" name="TextBox 55"/>
          <p:cNvSpPr txBox="1"/>
          <p:nvPr/>
        </p:nvSpPr>
        <p:spPr>
          <a:xfrm>
            <a:off x="6830394" y="3451250"/>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707" name="TextBox 56"/>
          <p:cNvSpPr txBox="1"/>
          <p:nvPr/>
        </p:nvSpPr>
        <p:spPr>
          <a:xfrm>
            <a:off x="5637546" y="3523074"/>
            <a:ext cx="40228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sp>
        <p:nvSpPr>
          <p:cNvPr id="1708" name="TextBox 57"/>
          <p:cNvSpPr txBox="1"/>
          <p:nvPr/>
        </p:nvSpPr>
        <p:spPr>
          <a:xfrm>
            <a:off x="5766816" y="3977233"/>
            <a:ext cx="40228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grpSp>
        <p:nvGrpSpPr>
          <p:cNvPr id="1711" name="Rectangle 58"/>
          <p:cNvGrpSpPr/>
          <p:nvPr/>
        </p:nvGrpSpPr>
        <p:grpSpPr>
          <a:xfrm>
            <a:off x="5591826" y="5094339"/>
            <a:ext cx="500991" cy="720651"/>
            <a:chOff x="0" y="0"/>
            <a:chExt cx="500990" cy="720650"/>
          </a:xfrm>
        </p:grpSpPr>
        <p:sp>
          <p:nvSpPr>
            <p:cNvPr id="1709" name="Rectangle"/>
            <p:cNvSpPr/>
            <p:nvPr/>
          </p:nvSpPr>
          <p:spPr>
            <a:xfrm>
              <a:off x="-1" y="-1"/>
              <a:ext cx="500992" cy="720652"/>
            </a:xfrm>
            <a:prstGeom prst="rect">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10" name="Study Report"/>
            <p:cNvSpPr txBox="1"/>
            <p:nvPr/>
          </p:nvSpPr>
          <p:spPr>
            <a:xfrm>
              <a:off x="52069" y="198816"/>
              <a:ext cx="396851" cy="3230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Study Report</a:t>
              </a:r>
            </a:p>
          </p:txBody>
        </p:sp>
      </p:grpSp>
      <p:grpSp>
        <p:nvGrpSpPr>
          <p:cNvPr id="1714" name="Rectangle 59"/>
          <p:cNvGrpSpPr/>
          <p:nvPr/>
        </p:nvGrpSpPr>
        <p:grpSpPr>
          <a:xfrm>
            <a:off x="6396621" y="5077045"/>
            <a:ext cx="725627" cy="720651"/>
            <a:chOff x="0" y="0"/>
            <a:chExt cx="725626" cy="720650"/>
          </a:xfrm>
        </p:grpSpPr>
        <p:sp>
          <p:nvSpPr>
            <p:cNvPr id="1712" name="Rectangle"/>
            <p:cNvSpPr/>
            <p:nvPr/>
          </p:nvSpPr>
          <p:spPr>
            <a:xfrm>
              <a:off x="-1" y="-1"/>
              <a:ext cx="725628" cy="720652"/>
            </a:xfrm>
            <a:prstGeom prst="rect">
              <a:avLst/>
            </a:prstGeom>
            <a:solidFill>
              <a:schemeClr val="accent6"/>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13" name="Compliance Report"/>
            <p:cNvSpPr txBox="1"/>
            <p:nvPr/>
          </p:nvSpPr>
          <p:spPr>
            <a:xfrm>
              <a:off x="52069" y="198816"/>
              <a:ext cx="621487" cy="3230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Compliance Report</a:t>
              </a:r>
            </a:p>
          </p:txBody>
        </p:sp>
      </p:grpSp>
      <p:sp>
        <p:nvSpPr>
          <p:cNvPr id="1787" name="Straight Arrow Connector 61"/>
          <p:cNvSpPr/>
          <p:nvPr/>
        </p:nvSpPr>
        <p:spPr>
          <a:xfrm>
            <a:off x="5992817" y="4862627"/>
            <a:ext cx="92496" cy="2253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788" name="Straight Arrow Connector 63"/>
          <p:cNvSpPr/>
          <p:nvPr/>
        </p:nvSpPr>
        <p:spPr>
          <a:xfrm>
            <a:off x="6394348" y="4862627"/>
            <a:ext cx="132169" cy="2080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717" name="Connector: Elbow 66"/>
          <p:cNvSpPr/>
          <p:nvPr/>
        </p:nvSpPr>
        <p:spPr>
          <a:xfrm rot="5400000" flipH="1" flipV="1">
            <a:off x="4132681" y="3730169"/>
            <a:ext cx="2245941" cy="482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350">
            <a:solidFill>
              <a:schemeClr val="accent1"/>
            </a:solidFill>
            <a:miter/>
            <a:tailEnd type="triangle"/>
          </a:ln>
        </p:spPr>
        <p:txBody>
          <a:bodyPr lIns="45719" rIns="45719" anchor="ctr"/>
          <a:lstStyle/>
          <a:p>
            <a:endParaRPr/>
          </a:p>
        </p:txBody>
      </p:sp>
      <p:grpSp>
        <p:nvGrpSpPr>
          <p:cNvPr id="1720" name="Diamond 67"/>
          <p:cNvGrpSpPr/>
          <p:nvPr/>
        </p:nvGrpSpPr>
        <p:grpSpPr>
          <a:xfrm>
            <a:off x="5508468" y="5978747"/>
            <a:ext cx="1065061" cy="531422"/>
            <a:chOff x="0" y="0"/>
            <a:chExt cx="1065060" cy="531421"/>
          </a:xfrm>
        </p:grpSpPr>
        <p:sp>
          <p:nvSpPr>
            <p:cNvPr id="1718" name="Polygon"/>
            <p:cNvSpPr/>
            <p:nvPr/>
          </p:nvSpPr>
          <p:spPr>
            <a:xfrm>
              <a:off x="0" y="0"/>
              <a:ext cx="1065061" cy="531422"/>
            </a:xfrm>
            <a:prstGeom prst="diamond">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19" name="Passed?"/>
            <p:cNvSpPr txBox="1"/>
            <p:nvPr/>
          </p:nvSpPr>
          <p:spPr>
            <a:xfrm>
              <a:off x="318335" y="167702"/>
              <a:ext cx="428391" cy="19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Passed?</a:t>
              </a:r>
            </a:p>
          </p:txBody>
        </p:sp>
      </p:grpSp>
      <p:sp>
        <p:nvSpPr>
          <p:cNvPr id="1789" name="Straight Arrow Connector 69"/>
          <p:cNvSpPr/>
          <p:nvPr/>
        </p:nvSpPr>
        <p:spPr>
          <a:xfrm>
            <a:off x="5934579" y="5821414"/>
            <a:ext cx="45484" cy="1808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790" name="Straight Arrow Connector 71"/>
          <p:cNvSpPr/>
          <p:nvPr/>
        </p:nvSpPr>
        <p:spPr>
          <a:xfrm>
            <a:off x="4657153" y="5981291"/>
            <a:ext cx="987996" cy="18788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6350">
            <a:solidFill>
              <a:schemeClr val="accent1"/>
            </a:solidFill>
            <a:miter/>
            <a:tailEnd type="triangle"/>
          </a:ln>
        </p:spPr>
        <p:txBody>
          <a:bodyPr/>
          <a:lstStyle/>
          <a:p>
            <a:endParaRPr/>
          </a:p>
        </p:txBody>
      </p:sp>
      <p:sp>
        <p:nvSpPr>
          <p:cNvPr id="1723" name="TextBox 72"/>
          <p:cNvSpPr txBox="1"/>
          <p:nvPr/>
        </p:nvSpPr>
        <p:spPr>
          <a:xfrm>
            <a:off x="5230503" y="5961453"/>
            <a:ext cx="372255"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724" name="TextBox 73"/>
          <p:cNvSpPr txBox="1"/>
          <p:nvPr/>
        </p:nvSpPr>
        <p:spPr>
          <a:xfrm>
            <a:off x="4509217" y="4719484"/>
            <a:ext cx="645580"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Yes</a:t>
            </a:r>
          </a:p>
        </p:txBody>
      </p:sp>
      <p:sp>
        <p:nvSpPr>
          <p:cNvPr id="1725" name="TextBox 74"/>
          <p:cNvSpPr txBox="1"/>
          <p:nvPr/>
        </p:nvSpPr>
        <p:spPr>
          <a:xfrm>
            <a:off x="4164382" y="5324168"/>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grpSp>
        <p:nvGrpSpPr>
          <p:cNvPr id="1728" name="Rectangle 2"/>
          <p:cNvGrpSpPr/>
          <p:nvPr/>
        </p:nvGrpSpPr>
        <p:grpSpPr>
          <a:xfrm>
            <a:off x="8076282" y="2361823"/>
            <a:ext cx="1470529" cy="775629"/>
            <a:chOff x="0" y="0"/>
            <a:chExt cx="1470527" cy="775627"/>
          </a:xfrm>
        </p:grpSpPr>
        <p:sp>
          <p:nvSpPr>
            <p:cNvPr id="1726" name="Rectangle"/>
            <p:cNvSpPr/>
            <p:nvPr/>
          </p:nvSpPr>
          <p:spPr>
            <a:xfrm>
              <a:off x="-1" y="0"/>
              <a:ext cx="1470529" cy="775628"/>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27" name="Insurance, Site Agreements, Protocol Writing"/>
            <p:cNvSpPr txBox="1"/>
            <p:nvPr/>
          </p:nvSpPr>
          <p:spPr>
            <a:xfrm>
              <a:off x="52069" y="18814"/>
              <a:ext cx="1366389" cy="738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Insurance, Site Agreements, Protocol Writing</a:t>
              </a:r>
            </a:p>
          </p:txBody>
        </p:sp>
      </p:grpSp>
      <p:grpSp>
        <p:nvGrpSpPr>
          <p:cNvPr id="1731" name="Diamond 10"/>
          <p:cNvGrpSpPr/>
          <p:nvPr/>
        </p:nvGrpSpPr>
        <p:grpSpPr>
          <a:xfrm>
            <a:off x="8231137" y="3380139"/>
            <a:ext cx="1109295" cy="382335"/>
            <a:chOff x="0" y="0"/>
            <a:chExt cx="1109294" cy="382334"/>
          </a:xfrm>
        </p:grpSpPr>
        <p:sp>
          <p:nvSpPr>
            <p:cNvPr id="1729" name="Polygon"/>
            <p:cNvSpPr/>
            <p:nvPr/>
          </p:nvSpPr>
          <p:spPr>
            <a:xfrm>
              <a:off x="0" y="0"/>
              <a:ext cx="1109295" cy="382335"/>
            </a:xfrm>
            <a:prstGeom prst="diamond">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30" name="Preparation Complete?"/>
            <p:cNvSpPr txBox="1"/>
            <p:nvPr/>
          </p:nvSpPr>
          <p:spPr>
            <a:xfrm>
              <a:off x="329393" y="1456"/>
              <a:ext cx="450508" cy="3794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solidFill>
                    <a:srgbClr val="FFFFFF"/>
                  </a:solidFill>
                </a:defRPr>
              </a:lvl1pPr>
            </a:lstStyle>
            <a:p>
              <a:r>
                <a:t>Preparation Complete?</a:t>
              </a:r>
            </a:p>
          </p:txBody>
        </p:sp>
      </p:grpSp>
      <p:grpSp>
        <p:nvGrpSpPr>
          <p:cNvPr id="1734" name="Rectangle 12"/>
          <p:cNvGrpSpPr/>
          <p:nvPr/>
        </p:nvGrpSpPr>
        <p:grpSpPr>
          <a:xfrm>
            <a:off x="8112322" y="3945349"/>
            <a:ext cx="1470528" cy="738000"/>
            <a:chOff x="0" y="0"/>
            <a:chExt cx="1470527" cy="737998"/>
          </a:xfrm>
        </p:grpSpPr>
        <p:sp>
          <p:nvSpPr>
            <p:cNvPr id="1732" name="Rectangle"/>
            <p:cNvSpPr/>
            <p:nvPr/>
          </p:nvSpPr>
          <p:spPr>
            <a:xfrm>
              <a:off x="0" y="59811"/>
              <a:ext cx="1470528" cy="618377"/>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33" name="Submit Protocol for Ethics Board Review"/>
            <p:cNvSpPr txBox="1"/>
            <p:nvPr/>
          </p:nvSpPr>
          <p:spPr>
            <a:xfrm>
              <a:off x="52069" y="0"/>
              <a:ext cx="1366389" cy="737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Submit Protocol for Ethics Board Review</a:t>
              </a:r>
            </a:p>
          </p:txBody>
        </p:sp>
      </p:grpSp>
      <p:grpSp>
        <p:nvGrpSpPr>
          <p:cNvPr id="1737" name="Diamond 14"/>
          <p:cNvGrpSpPr/>
          <p:nvPr/>
        </p:nvGrpSpPr>
        <p:grpSpPr>
          <a:xfrm>
            <a:off x="8292938" y="4975237"/>
            <a:ext cx="1109295" cy="382335"/>
            <a:chOff x="0" y="0"/>
            <a:chExt cx="1109294" cy="382334"/>
          </a:xfrm>
        </p:grpSpPr>
        <p:sp>
          <p:nvSpPr>
            <p:cNvPr id="1735" name="Polygon"/>
            <p:cNvSpPr/>
            <p:nvPr/>
          </p:nvSpPr>
          <p:spPr>
            <a:xfrm>
              <a:off x="0" y="0"/>
              <a:ext cx="1109295" cy="382335"/>
            </a:xfrm>
            <a:prstGeom prst="diamond">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36" name="Protocol Approved?"/>
            <p:cNvSpPr txBox="1"/>
            <p:nvPr/>
          </p:nvSpPr>
          <p:spPr>
            <a:xfrm>
              <a:off x="329393" y="52256"/>
              <a:ext cx="450508" cy="2778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solidFill>
                    <a:srgbClr val="FFFFFF"/>
                  </a:solidFill>
                </a:defRPr>
              </a:lvl1pPr>
            </a:lstStyle>
            <a:p>
              <a:r>
                <a:t>Protocol Approved?</a:t>
              </a:r>
            </a:p>
          </p:txBody>
        </p:sp>
      </p:grpSp>
      <p:sp>
        <p:nvSpPr>
          <p:cNvPr id="1791" name="Connector: Elbow 31"/>
          <p:cNvSpPr/>
          <p:nvPr/>
        </p:nvSpPr>
        <p:spPr>
          <a:xfrm>
            <a:off x="6586219" y="2749550"/>
            <a:ext cx="1483361" cy="34937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745" y="21600"/>
                </a:lnTo>
                <a:lnTo>
                  <a:pt x="10745" y="0"/>
                </a:lnTo>
                <a:lnTo>
                  <a:pt x="21600" y="0"/>
                </a:lnTo>
              </a:path>
            </a:pathLst>
          </a:custGeom>
          <a:ln w="6350">
            <a:solidFill>
              <a:schemeClr val="accent1"/>
            </a:solidFill>
            <a:miter/>
            <a:tailEnd type="triangle"/>
          </a:ln>
        </p:spPr>
        <p:txBody>
          <a:bodyPr/>
          <a:lstStyle/>
          <a:p>
            <a:endParaRPr/>
          </a:p>
        </p:txBody>
      </p:sp>
      <p:sp>
        <p:nvSpPr>
          <p:cNvPr id="1739" name="TextBox 34"/>
          <p:cNvSpPr txBox="1"/>
          <p:nvPr/>
        </p:nvSpPr>
        <p:spPr>
          <a:xfrm>
            <a:off x="6775595" y="6217625"/>
            <a:ext cx="402281"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sp>
        <p:nvSpPr>
          <p:cNvPr id="1792" name="Straight Arrow Connector 39"/>
          <p:cNvSpPr/>
          <p:nvPr/>
        </p:nvSpPr>
        <p:spPr>
          <a:xfrm>
            <a:off x="8791921" y="3143666"/>
            <a:ext cx="7272" cy="2318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793" name="Straight Arrow Connector 41"/>
          <p:cNvSpPr/>
          <p:nvPr/>
        </p:nvSpPr>
        <p:spPr>
          <a:xfrm>
            <a:off x="8801769" y="3763499"/>
            <a:ext cx="15126" cy="1818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794" name="Straight Arrow Connector 46"/>
          <p:cNvSpPr/>
          <p:nvPr/>
        </p:nvSpPr>
        <p:spPr>
          <a:xfrm>
            <a:off x="8847585" y="4683536"/>
            <a:ext cx="1" cy="2850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795" name="Connector: Elbow 51"/>
          <p:cNvSpPr/>
          <p:nvPr/>
        </p:nvSpPr>
        <p:spPr>
          <a:xfrm>
            <a:off x="8811260" y="2100580"/>
            <a:ext cx="963930" cy="1470660"/>
          </a:xfrm>
          <a:custGeom>
            <a:avLst/>
            <a:gdLst/>
            <a:ahLst/>
            <a:cxnLst>
              <a:cxn ang="0">
                <a:pos x="wd2" y="hd2"/>
              </a:cxn>
              <a:cxn ang="5400000">
                <a:pos x="wd2" y="hd2"/>
              </a:cxn>
              <a:cxn ang="10800000">
                <a:pos x="wd2" y="hd2"/>
              </a:cxn>
              <a:cxn ang="16200000">
                <a:pos x="wd2" y="hd2"/>
              </a:cxn>
            </a:cxnLst>
            <a:rect l="0" t="0" r="r" b="b"/>
            <a:pathLst>
              <a:path w="21600" h="21600" extrusionOk="0">
                <a:moveTo>
                  <a:pt x="12266" y="21600"/>
                </a:moveTo>
                <a:lnTo>
                  <a:pt x="21600" y="21600"/>
                </a:lnTo>
                <a:lnTo>
                  <a:pt x="21600" y="0"/>
                </a:lnTo>
                <a:lnTo>
                  <a:pt x="0" y="0"/>
                </a:lnTo>
                <a:lnTo>
                  <a:pt x="0" y="3731"/>
                </a:lnTo>
              </a:path>
            </a:pathLst>
          </a:custGeom>
          <a:ln w="6350">
            <a:solidFill>
              <a:schemeClr val="accent1"/>
            </a:solidFill>
            <a:miter/>
            <a:tailEnd type="triangle"/>
          </a:ln>
        </p:spPr>
        <p:txBody>
          <a:bodyPr/>
          <a:lstStyle/>
          <a:p>
            <a:endParaRPr/>
          </a:p>
        </p:txBody>
      </p:sp>
      <p:sp>
        <p:nvSpPr>
          <p:cNvPr id="1796" name="Connector: Elbow 62"/>
          <p:cNvSpPr/>
          <p:nvPr/>
        </p:nvSpPr>
        <p:spPr>
          <a:xfrm>
            <a:off x="8846819" y="3690620"/>
            <a:ext cx="963931" cy="1475740"/>
          </a:xfrm>
          <a:custGeom>
            <a:avLst/>
            <a:gdLst/>
            <a:ahLst/>
            <a:cxnLst>
              <a:cxn ang="0">
                <a:pos x="wd2" y="hd2"/>
              </a:cxn>
              <a:cxn ang="5400000">
                <a:pos x="wd2" y="hd2"/>
              </a:cxn>
              <a:cxn ang="10800000">
                <a:pos x="wd2" y="hd2"/>
              </a:cxn>
              <a:cxn ang="16200000">
                <a:pos x="wd2" y="hd2"/>
              </a:cxn>
            </a:cxnLst>
            <a:rect l="0" t="0" r="r" b="b"/>
            <a:pathLst>
              <a:path w="21600" h="21600" extrusionOk="0">
                <a:moveTo>
                  <a:pt x="12863" y="21600"/>
                </a:moveTo>
                <a:lnTo>
                  <a:pt x="21600" y="21600"/>
                </a:lnTo>
                <a:lnTo>
                  <a:pt x="21600" y="0"/>
                </a:lnTo>
                <a:lnTo>
                  <a:pt x="0" y="0"/>
                </a:lnTo>
                <a:lnTo>
                  <a:pt x="0" y="3718"/>
                </a:lnTo>
              </a:path>
            </a:pathLst>
          </a:custGeom>
          <a:ln w="6350">
            <a:solidFill>
              <a:schemeClr val="accent1"/>
            </a:solidFill>
            <a:miter/>
            <a:tailEnd type="triangle"/>
          </a:ln>
        </p:spPr>
        <p:txBody>
          <a:bodyPr/>
          <a:lstStyle/>
          <a:p>
            <a:endParaRPr/>
          </a:p>
        </p:txBody>
      </p:sp>
      <p:grpSp>
        <p:nvGrpSpPr>
          <p:cNvPr id="1747" name="Rectangle 64"/>
          <p:cNvGrpSpPr/>
          <p:nvPr/>
        </p:nvGrpSpPr>
        <p:grpSpPr>
          <a:xfrm>
            <a:off x="8130833" y="5525935"/>
            <a:ext cx="1470528" cy="578106"/>
            <a:chOff x="0" y="0"/>
            <a:chExt cx="1470527" cy="578105"/>
          </a:xfrm>
        </p:grpSpPr>
        <p:sp>
          <p:nvSpPr>
            <p:cNvPr id="1745" name="Rectangle"/>
            <p:cNvSpPr/>
            <p:nvPr/>
          </p:nvSpPr>
          <p:spPr>
            <a:xfrm>
              <a:off x="-1" y="-1"/>
              <a:ext cx="1470529" cy="578107"/>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46" name="Prepare for and Conduct Study"/>
            <p:cNvSpPr txBox="1"/>
            <p:nvPr/>
          </p:nvSpPr>
          <p:spPr>
            <a:xfrm>
              <a:off x="52069" y="34353"/>
              <a:ext cx="1366389" cy="50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Prepare for and Conduct Study</a:t>
              </a:r>
            </a:p>
          </p:txBody>
        </p:sp>
      </p:grpSp>
      <p:grpSp>
        <p:nvGrpSpPr>
          <p:cNvPr id="1750" name="Rectangle 65"/>
          <p:cNvGrpSpPr/>
          <p:nvPr/>
        </p:nvGrpSpPr>
        <p:grpSpPr>
          <a:xfrm>
            <a:off x="10279795" y="4548870"/>
            <a:ext cx="500991" cy="720651"/>
            <a:chOff x="0" y="0"/>
            <a:chExt cx="500990" cy="720650"/>
          </a:xfrm>
        </p:grpSpPr>
        <p:sp>
          <p:nvSpPr>
            <p:cNvPr id="1748" name="Rectangle"/>
            <p:cNvSpPr/>
            <p:nvPr/>
          </p:nvSpPr>
          <p:spPr>
            <a:xfrm>
              <a:off x="-1" y="-1"/>
              <a:ext cx="500992" cy="720652"/>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49" name="Study Report"/>
            <p:cNvSpPr txBox="1"/>
            <p:nvPr/>
          </p:nvSpPr>
          <p:spPr>
            <a:xfrm>
              <a:off x="52069" y="198816"/>
              <a:ext cx="396851" cy="3230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Study Report</a:t>
              </a:r>
            </a:p>
          </p:txBody>
        </p:sp>
      </p:grpSp>
      <p:grpSp>
        <p:nvGrpSpPr>
          <p:cNvPr id="1753" name="Rectangle 68"/>
          <p:cNvGrpSpPr/>
          <p:nvPr/>
        </p:nvGrpSpPr>
        <p:grpSpPr>
          <a:xfrm>
            <a:off x="10279795" y="5450399"/>
            <a:ext cx="725627" cy="720651"/>
            <a:chOff x="0" y="0"/>
            <a:chExt cx="725626" cy="720650"/>
          </a:xfrm>
        </p:grpSpPr>
        <p:sp>
          <p:nvSpPr>
            <p:cNvPr id="1751" name="Rectangle"/>
            <p:cNvSpPr/>
            <p:nvPr/>
          </p:nvSpPr>
          <p:spPr>
            <a:xfrm>
              <a:off x="-1" y="-1"/>
              <a:ext cx="725628" cy="720652"/>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52" name="Compliance Report"/>
            <p:cNvSpPr txBox="1"/>
            <p:nvPr/>
          </p:nvSpPr>
          <p:spPr>
            <a:xfrm>
              <a:off x="52069" y="198816"/>
              <a:ext cx="621487" cy="3230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Compliance Report</a:t>
              </a:r>
            </a:p>
          </p:txBody>
        </p:sp>
      </p:grpSp>
      <p:grpSp>
        <p:nvGrpSpPr>
          <p:cNvPr id="1756" name="Diamond 70"/>
          <p:cNvGrpSpPr/>
          <p:nvPr/>
        </p:nvGrpSpPr>
        <p:grpSpPr>
          <a:xfrm>
            <a:off x="10921320" y="4660339"/>
            <a:ext cx="1065062" cy="531422"/>
            <a:chOff x="0" y="0"/>
            <a:chExt cx="1065060" cy="531421"/>
          </a:xfrm>
        </p:grpSpPr>
        <p:sp>
          <p:nvSpPr>
            <p:cNvPr id="1754" name="Polygon"/>
            <p:cNvSpPr/>
            <p:nvPr/>
          </p:nvSpPr>
          <p:spPr>
            <a:xfrm>
              <a:off x="0" y="0"/>
              <a:ext cx="1065061" cy="531422"/>
            </a:xfrm>
            <a:prstGeom prst="diamond">
              <a:avLst/>
            </a:prstGeom>
            <a:solidFill>
              <a:schemeClr val="accent2"/>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55" name="Passed?"/>
            <p:cNvSpPr txBox="1"/>
            <p:nvPr/>
          </p:nvSpPr>
          <p:spPr>
            <a:xfrm>
              <a:off x="318335" y="167702"/>
              <a:ext cx="428391" cy="19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Passed?</a:t>
              </a:r>
            </a:p>
          </p:txBody>
        </p:sp>
      </p:grpSp>
      <p:sp>
        <p:nvSpPr>
          <p:cNvPr id="1797" name="Connector: Elbow 76"/>
          <p:cNvSpPr/>
          <p:nvPr/>
        </p:nvSpPr>
        <p:spPr>
          <a:xfrm>
            <a:off x="8642350" y="5198110"/>
            <a:ext cx="2810510" cy="1308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6350">
            <a:solidFill>
              <a:schemeClr val="accent1"/>
            </a:solidFill>
            <a:miter/>
            <a:tailEnd type="triangle"/>
          </a:ln>
        </p:spPr>
        <p:txBody>
          <a:bodyPr/>
          <a:lstStyle/>
          <a:p>
            <a:endParaRPr/>
          </a:p>
        </p:txBody>
      </p:sp>
      <p:sp>
        <p:nvSpPr>
          <p:cNvPr id="1798" name="Straight Arrow Connector 78"/>
          <p:cNvSpPr/>
          <p:nvPr/>
        </p:nvSpPr>
        <p:spPr>
          <a:xfrm>
            <a:off x="9408833" y="5048991"/>
            <a:ext cx="864613" cy="4705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
            <a:solidFill>
              <a:schemeClr val="accent1"/>
            </a:solidFill>
            <a:miter/>
            <a:tailEnd type="triangle"/>
          </a:ln>
        </p:spPr>
        <p:txBody>
          <a:bodyPr/>
          <a:lstStyle/>
          <a:p>
            <a:endParaRPr/>
          </a:p>
        </p:txBody>
      </p:sp>
      <p:sp>
        <p:nvSpPr>
          <p:cNvPr id="1799" name="Straight Arrow Connector 80"/>
          <p:cNvSpPr/>
          <p:nvPr/>
        </p:nvSpPr>
        <p:spPr>
          <a:xfrm>
            <a:off x="9607605" y="5811610"/>
            <a:ext cx="665841" cy="15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
            <a:solidFill>
              <a:schemeClr val="accent1"/>
            </a:solidFill>
            <a:miter/>
            <a:tailEnd type="triangle"/>
          </a:ln>
        </p:spPr>
        <p:txBody>
          <a:bodyPr/>
          <a:lstStyle/>
          <a:p>
            <a:endParaRPr/>
          </a:p>
        </p:txBody>
      </p:sp>
      <p:sp>
        <p:nvSpPr>
          <p:cNvPr id="1800" name="Straight Arrow Connector 82"/>
          <p:cNvSpPr/>
          <p:nvPr/>
        </p:nvSpPr>
        <p:spPr>
          <a:xfrm>
            <a:off x="10787002" y="4913880"/>
            <a:ext cx="139306" cy="25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761" name="TextBox 83"/>
          <p:cNvSpPr txBox="1"/>
          <p:nvPr/>
        </p:nvSpPr>
        <p:spPr>
          <a:xfrm>
            <a:off x="11136891" y="5626058"/>
            <a:ext cx="372255"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762" name="TextBox 84"/>
          <p:cNvSpPr txBox="1"/>
          <p:nvPr/>
        </p:nvSpPr>
        <p:spPr>
          <a:xfrm>
            <a:off x="2705278" y="4822428"/>
            <a:ext cx="82432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Reports</a:t>
            </a:r>
          </a:p>
        </p:txBody>
      </p:sp>
      <p:sp>
        <p:nvSpPr>
          <p:cNvPr id="1801" name="Straight Arrow Connector 86"/>
          <p:cNvSpPr/>
          <p:nvPr/>
        </p:nvSpPr>
        <p:spPr>
          <a:xfrm>
            <a:off x="8853173" y="5362203"/>
            <a:ext cx="4493" cy="157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764" name="TextBox 87"/>
          <p:cNvSpPr txBox="1"/>
          <p:nvPr/>
        </p:nvSpPr>
        <p:spPr>
          <a:xfrm>
            <a:off x="9311615" y="4890894"/>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765" name="TextBox 88"/>
          <p:cNvSpPr txBox="1"/>
          <p:nvPr/>
        </p:nvSpPr>
        <p:spPr>
          <a:xfrm>
            <a:off x="8464825" y="5194218"/>
            <a:ext cx="40228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sp>
        <p:nvSpPr>
          <p:cNvPr id="1766" name="TextBox 89"/>
          <p:cNvSpPr txBox="1"/>
          <p:nvPr/>
        </p:nvSpPr>
        <p:spPr>
          <a:xfrm>
            <a:off x="9307491" y="3313021"/>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767" name="TextBox 90"/>
          <p:cNvSpPr txBox="1"/>
          <p:nvPr/>
        </p:nvSpPr>
        <p:spPr>
          <a:xfrm>
            <a:off x="8460701" y="3616345"/>
            <a:ext cx="40228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grpSp>
        <p:nvGrpSpPr>
          <p:cNvPr id="1770" name="Rectangle 91"/>
          <p:cNvGrpSpPr/>
          <p:nvPr/>
        </p:nvGrpSpPr>
        <p:grpSpPr>
          <a:xfrm>
            <a:off x="10853015" y="3283298"/>
            <a:ext cx="1201670" cy="966600"/>
            <a:chOff x="0" y="0"/>
            <a:chExt cx="1201668" cy="966598"/>
          </a:xfrm>
        </p:grpSpPr>
        <p:sp>
          <p:nvSpPr>
            <p:cNvPr id="1768" name="Rectangle"/>
            <p:cNvSpPr/>
            <p:nvPr/>
          </p:nvSpPr>
          <p:spPr>
            <a:xfrm>
              <a:off x="0" y="47065"/>
              <a:ext cx="1201669" cy="872468"/>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69" name="Revisit General Plan to determine next step"/>
            <p:cNvSpPr txBox="1"/>
            <p:nvPr/>
          </p:nvSpPr>
          <p:spPr>
            <a:xfrm>
              <a:off x="52069" y="0"/>
              <a:ext cx="1097531" cy="9665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Revisit General Plan to determine next step</a:t>
              </a:r>
            </a:p>
          </p:txBody>
        </p:sp>
      </p:grpSp>
      <p:sp>
        <p:nvSpPr>
          <p:cNvPr id="1802" name="Straight Arrow Connector 93"/>
          <p:cNvSpPr/>
          <p:nvPr/>
        </p:nvSpPr>
        <p:spPr>
          <a:xfrm>
            <a:off x="11453850" y="4250085"/>
            <a:ext cx="2" cy="4031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6350">
            <a:solidFill>
              <a:schemeClr val="accent1"/>
            </a:solidFill>
            <a:miter/>
            <a:tailEnd type="triangle"/>
          </a:ln>
        </p:spPr>
        <p:txBody>
          <a:bodyPr/>
          <a:lstStyle/>
          <a:p>
            <a:endParaRPr/>
          </a:p>
        </p:txBody>
      </p:sp>
      <p:sp>
        <p:nvSpPr>
          <p:cNvPr id="1772" name="TextBox 94"/>
          <p:cNvSpPr txBox="1"/>
          <p:nvPr/>
        </p:nvSpPr>
        <p:spPr>
          <a:xfrm>
            <a:off x="11092851" y="4323491"/>
            <a:ext cx="402281"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grpSp>
        <p:nvGrpSpPr>
          <p:cNvPr id="1775" name="Diamond 97"/>
          <p:cNvGrpSpPr/>
          <p:nvPr/>
        </p:nvGrpSpPr>
        <p:grpSpPr>
          <a:xfrm>
            <a:off x="7154850" y="6241720"/>
            <a:ext cx="1470528" cy="531422"/>
            <a:chOff x="0" y="0"/>
            <a:chExt cx="1470527" cy="531421"/>
          </a:xfrm>
        </p:grpSpPr>
        <p:sp>
          <p:nvSpPr>
            <p:cNvPr id="1773" name="Polygon"/>
            <p:cNvSpPr/>
            <p:nvPr/>
          </p:nvSpPr>
          <p:spPr>
            <a:xfrm>
              <a:off x="0" y="0"/>
              <a:ext cx="1470528" cy="531422"/>
            </a:xfrm>
            <a:prstGeom prst="diamond">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74" name="Technical Issue?"/>
            <p:cNvSpPr txBox="1"/>
            <p:nvPr/>
          </p:nvSpPr>
          <p:spPr>
            <a:xfrm>
              <a:off x="419701" y="104202"/>
              <a:ext cx="631125" cy="323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Technical Issue? </a:t>
              </a:r>
            </a:p>
          </p:txBody>
        </p:sp>
      </p:grpSp>
      <p:sp>
        <p:nvSpPr>
          <p:cNvPr id="1803" name="Connector: Elbow 101"/>
          <p:cNvSpPr/>
          <p:nvPr/>
        </p:nvSpPr>
        <p:spPr>
          <a:xfrm>
            <a:off x="6882130" y="2749550"/>
            <a:ext cx="1187451" cy="3756661"/>
          </a:xfrm>
          <a:custGeom>
            <a:avLst/>
            <a:gdLst/>
            <a:ahLst/>
            <a:cxnLst>
              <a:cxn ang="0">
                <a:pos x="wd2" y="hd2"/>
              </a:cxn>
              <a:cxn ang="5400000">
                <a:pos x="wd2" y="hd2"/>
              </a:cxn>
              <a:cxn ang="10800000">
                <a:pos x="wd2" y="hd2"/>
              </a:cxn>
              <a:cxn ang="16200000">
                <a:pos x="wd2" y="hd2"/>
              </a:cxn>
            </a:cxnLst>
            <a:rect l="0" t="0" r="r" b="b"/>
            <a:pathLst>
              <a:path w="21600" h="21600" extrusionOk="0">
                <a:moveTo>
                  <a:pt x="4620" y="21600"/>
                </a:moveTo>
                <a:lnTo>
                  <a:pt x="0" y="21600"/>
                </a:lnTo>
                <a:lnTo>
                  <a:pt x="0" y="0"/>
                </a:lnTo>
                <a:lnTo>
                  <a:pt x="21600" y="0"/>
                </a:lnTo>
              </a:path>
            </a:pathLst>
          </a:custGeom>
          <a:ln w="6350">
            <a:solidFill>
              <a:schemeClr val="accent1"/>
            </a:solidFill>
            <a:miter/>
            <a:tailEnd type="triangle"/>
          </a:ln>
        </p:spPr>
        <p:txBody>
          <a:bodyPr/>
          <a:lstStyle/>
          <a:p>
            <a:endParaRPr/>
          </a:p>
        </p:txBody>
      </p:sp>
      <p:sp>
        <p:nvSpPr>
          <p:cNvPr id="1777" name="TextBox 102"/>
          <p:cNvSpPr txBox="1"/>
          <p:nvPr/>
        </p:nvSpPr>
        <p:spPr>
          <a:xfrm>
            <a:off x="7578434" y="4794958"/>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804" name="Connector: Elbow 104"/>
          <p:cNvSpPr/>
          <p:nvPr/>
        </p:nvSpPr>
        <p:spPr>
          <a:xfrm>
            <a:off x="6040120" y="6506210"/>
            <a:ext cx="1096010" cy="2641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219" y="0"/>
                </a:lnTo>
                <a:lnTo>
                  <a:pt x="16219" y="21600"/>
                </a:lnTo>
                <a:lnTo>
                  <a:pt x="0" y="21600"/>
                </a:lnTo>
                <a:lnTo>
                  <a:pt x="0" y="831"/>
                </a:lnTo>
              </a:path>
            </a:pathLst>
          </a:custGeom>
          <a:ln w="6350">
            <a:solidFill>
              <a:schemeClr val="accent1"/>
            </a:solidFill>
            <a:miter/>
            <a:tailEnd type="triangle"/>
          </a:ln>
        </p:spPr>
        <p:txBody>
          <a:bodyPr/>
          <a:lstStyle/>
          <a:p>
            <a:endParaRPr/>
          </a:p>
        </p:txBody>
      </p:sp>
      <p:sp>
        <p:nvSpPr>
          <p:cNvPr id="1779" name="TextBox 26"/>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6" name="Title 9"/>
          <p:cNvSpPr txBox="1">
            <a:spLocks noGrp="1"/>
          </p:cNvSpPr>
          <p:nvPr>
            <p:ph type="title"/>
          </p:nvPr>
        </p:nvSpPr>
        <p:spPr>
          <a:prstGeom prst="rect">
            <a:avLst/>
          </a:prstGeom>
        </p:spPr>
        <p:txBody>
          <a:bodyPr/>
          <a:lstStyle/>
          <a:p>
            <a:r>
              <a:t>`</a:t>
            </a:r>
          </a:p>
        </p:txBody>
      </p:sp>
      <p:pic>
        <p:nvPicPr>
          <p:cNvPr id="1807" name="Content Placeholder 19" descr="Content Placeholder 19"/>
          <p:cNvPicPr>
            <a:picLocks noChangeAspect="1"/>
          </p:cNvPicPr>
          <p:nvPr/>
        </p:nvPicPr>
        <p:blipFill>
          <a:blip r:embed="rId2"/>
          <a:stretch>
            <a:fillRect/>
          </a:stretch>
        </p:blipFill>
        <p:spPr>
          <a:xfrm>
            <a:off x="838200" y="1795203"/>
            <a:ext cx="1409897" cy="3934376"/>
          </a:xfrm>
          <a:prstGeom prst="rect">
            <a:avLst/>
          </a:prstGeom>
          <a:ln w="12700">
            <a:miter lim="400000"/>
          </a:ln>
        </p:spPr>
      </p:pic>
      <p:grpSp>
        <p:nvGrpSpPr>
          <p:cNvPr id="1812" name="Group 1"/>
          <p:cNvGrpSpPr/>
          <p:nvPr/>
        </p:nvGrpSpPr>
        <p:grpSpPr>
          <a:xfrm>
            <a:off x="838200" y="469641"/>
            <a:ext cx="7175090" cy="1093688"/>
            <a:chOff x="0" y="0"/>
            <a:chExt cx="7175089" cy="1093687"/>
          </a:xfrm>
        </p:grpSpPr>
        <p:sp>
          <p:nvSpPr>
            <p:cNvPr id="1808" name="Rectangle: Rounded Corners 6"/>
            <p:cNvSpPr/>
            <p:nvPr/>
          </p:nvSpPr>
          <p:spPr>
            <a:xfrm>
              <a:off x="0" y="0"/>
              <a:ext cx="717509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811" name="Rectangle: Rounded Corners 4"/>
            <p:cNvGrpSpPr/>
            <p:nvPr/>
          </p:nvGrpSpPr>
          <p:grpSpPr>
            <a:xfrm>
              <a:off x="244538" y="53389"/>
              <a:ext cx="6686014" cy="986909"/>
              <a:chOff x="0" y="0"/>
              <a:chExt cx="6686012" cy="986907"/>
            </a:xfrm>
          </p:grpSpPr>
          <p:sp>
            <p:nvSpPr>
              <p:cNvPr id="1809" name="Rectangle"/>
              <p:cNvSpPr/>
              <p:nvPr/>
            </p:nvSpPr>
            <p:spPr>
              <a:xfrm>
                <a:off x="0" y="0"/>
                <a:ext cx="6686013"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810" name="Evaluation Full Process"/>
              <p:cNvSpPr txBox="1"/>
              <p:nvPr/>
            </p:nvSpPr>
            <p:spPr>
              <a:xfrm>
                <a:off x="20955" y="122728"/>
                <a:ext cx="6644104"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Evaluation Full Process</a:t>
                </a:r>
              </a:p>
            </p:txBody>
          </p:sp>
        </p:grpSp>
      </p:grpSp>
      <p:sp>
        <p:nvSpPr>
          <p:cNvPr id="1813" name="Straight Connector 15"/>
          <p:cNvSpPr/>
          <p:nvPr/>
        </p:nvSpPr>
        <p:spPr>
          <a:xfrm flipH="1">
            <a:off x="2438399" y="1795204"/>
            <a:ext cx="1" cy="4166251"/>
          </a:xfrm>
          <a:prstGeom prst="line">
            <a:avLst/>
          </a:prstGeom>
          <a:ln w="57150">
            <a:solidFill>
              <a:srgbClr val="FF0000"/>
            </a:solidFill>
            <a:miter/>
          </a:ln>
        </p:spPr>
        <p:txBody>
          <a:bodyPr lIns="45719" rIns="45719"/>
          <a:lstStyle/>
          <a:p>
            <a:endParaRPr/>
          </a:p>
        </p:txBody>
      </p:sp>
      <p:sp>
        <p:nvSpPr>
          <p:cNvPr id="1814" name="Straight Connector 16"/>
          <p:cNvSpPr/>
          <p:nvPr/>
        </p:nvSpPr>
        <p:spPr>
          <a:xfrm flipH="1">
            <a:off x="4812889" y="1868945"/>
            <a:ext cx="1" cy="4166250"/>
          </a:xfrm>
          <a:prstGeom prst="line">
            <a:avLst/>
          </a:prstGeom>
          <a:ln w="57150">
            <a:solidFill>
              <a:srgbClr val="FF0000"/>
            </a:solidFill>
            <a:miter/>
          </a:ln>
        </p:spPr>
        <p:txBody>
          <a:bodyPr lIns="45719" rIns="45719"/>
          <a:lstStyle/>
          <a:p>
            <a:endParaRPr/>
          </a:p>
        </p:txBody>
      </p:sp>
      <p:sp>
        <p:nvSpPr>
          <p:cNvPr id="1815" name="Straight Connector 17"/>
          <p:cNvSpPr/>
          <p:nvPr/>
        </p:nvSpPr>
        <p:spPr>
          <a:xfrm flipH="1">
            <a:off x="7521677" y="1795204"/>
            <a:ext cx="1" cy="4615429"/>
          </a:xfrm>
          <a:prstGeom prst="line">
            <a:avLst/>
          </a:prstGeom>
          <a:ln w="57150">
            <a:solidFill>
              <a:srgbClr val="FF0000"/>
            </a:solidFill>
            <a:miter/>
          </a:ln>
        </p:spPr>
        <p:txBody>
          <a:bodyPr lIns="45719" rIns="45719"/>
          <a:lstStyle/>
          <a:p>
            <a:endParaRPr/>
          </a:p>
        </p:txBody>
      </p:sp>
      <p:sp>
        <p:nvSpPr>
          <p:cNvPr id="1816" name="Straight Connector 18"/>
          <p:cNvSpPr/>
          <p:nvPr/>
        </p:nvSpPr>
        <p:spPr>
          <a:xfrm flipH="1">
            <a:off x="12147754" y="1895117"/>
            <a:ext cx="1" cy="4615429"/>
          </a:xfrm>
          <a:prstGeom prst="line">
            <a:avLst/>
          </a:prstGeom>
          <a:ln w="57150">
            <a:solidFill>
              <a:srgbClr val="FF0000"/>
            </a:solidFill>
            <a:miter/>
          </a:ln>
        </p:spPr>
        <p:txBody>
          <a:bodyPr lIns="45719" rIns="45719"/>
          <a:lstStyle/>
          <a:p>
            <a:endParaRPr/>
          </a:p>
        </p:txBody>
      </p:sp>
      <p:sp>
        <p:nvSpPr>
          <p:cNvPr id="1817" name="TextBox 20"/>
          <p:cNvSpPr txBox="1"/>
          <p:nvPr/>
        </p:nvSpPr>
        <p:spPr>
          <a:xfrm>
            <a:off x="2812026" y="1986115"/>
            <a:ext cx="1531998" cy="333089"/>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Technical Study</a:t>
            </a:r>
          </a:p>
        </p:txBody>
      </p:sp>
      <p:sp>
        <p:nvSpPr>
          <p:cNvPr id="1818" name="TextBox 22"/>
          <p:cNvSpPr txBox="1"/>
          <p:nvPr/>
        </p:nvSpPr>
        <p:spPr>
          <a:xfrm>
            <a:off x="9477332" y="1921042"/>
            <a:ext cx="1507999" cy="333088"/>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Human Studies</a:t>
            </a:r>
          </a:p>
        </p:txBody>
      </p:sp>
      <p:sp>
        <p:nvSpPr>
          <p:cNvPr id="1819" name="Rectangle 23"/>
          <p:cNvSpPr/>
          <p:nvPr/>
        </p:nvSpPr>
        <p:spPr>
          <a:xfrm>
            <a:off x="2555270" y="44908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820" name="Rectangle 25"/>
          <p:cNvSpPr/>
          <p:nvPr/>
        </p:nvSpPr>
        <p:spPr>
          <a:xfrm>
            <a:off x="2670799" y="45670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821" name="Rectangle 27"/>
          <p:cNvSpPr/>
          <p:nvPr/>
        </p:nvSpPr>
        <p:spPr>
          <a:xfrm>
            <a:off x="2862725" y="46432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822" name="Rectangle 29"/>
          <p:cNvSpPr/>
          <p:nvPr/>
        </p:nvSpPr>
        <p:spPr>
          <a:xfrm>
            <a:off x="3054649" y="4719484"/>
            <a:ext cx="530942" cy="757085"/>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grpSp>
        <p:nvGrpSpPr>
          <p:cNvPr id="1825" name="Diamond 30"/>
          <p:cNvGrpSpPr/>
          <p:nvPr/>
        </p:nvGrpSpPr>
        <p:grpSpPr>
          <a:xfrm>
            <a:off x="3691761" y="4788310"/>
            <a:ext cx="982331" cy="612059"/>
            <a:chOff x="0" y="0"/>
            <a:chExt cx="982329" cy="612057"/>
          </a:xfrm>
        </p:grpSpPr>
        <p:sp>
          <p:nvSpPr>
            <p:cNvPr id="1823" name="Polygon"/>
            <p:cNvSpPr/>
            <p:nvPr/>
          </p:nvSpPr>
          <p:spPr>
            <a:xfrm>
              <a:off x="0" y="0"/>
              <a:ext cx="982330" cy="612058"/>
            </a:xfrm>
            <a:prstGeom prst="diamond">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24" name="Passed?"/>
            <p:cNvSpPr txBox="1"/>
            <p:nvPr/>
          </p:nvSpPr>
          <p:spPr>
            <a:xfrm>
              <a:off x="297651" y="144521"/>
              <a:ext cx="387027" cy="323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Passed?</a:t>
              </a:r>
            </a:p>
          </p:txBody>
        </p:sp>
      </p:grpSp>
      <p:grpSp>
        <p:nvGrpSpPr>
          <p:cNvPr id="1828" name="Rectangle 33"/>
          <p:cNvGrpSpPr/>
          <p:nvPr/>
        </p:nvGrpSpPr>
        <p:grpSpPr>
          <a:xfrm>
            <a:off x="2745016" y="3606439"/>
            <a:ext cx="1734192" cy="757085"/>
            <a:chOff x="0" y="0"/>
            <a:chExt cx="1734191" cy="757084"/>
          </a:xfrm>
        </p:grpSpPr>
        <p:sp>
          <p:nvSpPr>
            <p:cNvPr id="1826" name="Rectangle"/>
            <p:cNvSpPr/>
            <p:nvPr/>
          </p:nvSpPr>
          <p:spPr>
            <a:xfrm>
              <a:off x="-1" y="-1"/>
              <a:ext cx="1734193" cy="757086"/>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27" name="Testing"/>
            <p:cNvSpPr txBox="1"/>
            <p:nvPr/>
          </p:nvSpPr>
          <p:spPr>
            <a:xfrm>
              <a:off x="52069" y="211998"/>
              <a:ext cx="1630053"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Testing </a:t>
              </a:r>
            </a:p>
          </p:txBody>
        </p:sp>
      </p:grpSp>
      <p:sp>
        <p:nvSpPr>
          <p:cNvPr id="1829" name="Straight Arrow Connector 35"/>
          <p:cNvSpPr/>
          <p:nvPr/>
        </p:nvSpPr>
        <p:spPr>
          <a:xfrm flipH="1">
            <a:off x="3236183" y="4363523"/>
            <a:ext cx="375931" cy="260014"/>
          </a:xfrm>
          <a:prstGeom prst="line">
            <a:avLst/>
          </a:prstGeom>
          <a:ln w="6350">
            <a:solidFill>
              <a:schemeClr val="accent1"/>
            </a:solidFill>
            <a:miter/>
            <a:tailEnd type="triangle"/>
          </a:ln>
        </p:spPr>
        <p:txBody>
          <a:bodyPr lIns="45719" rIns="45719"/>
          <a:lstStyle/>
          <a:p>
            <a:endParaRPr/>
          </a:p>
        </p:txBody>
      </p:sp>
      <p:sp>
        <p:nvSpPr>
          <p:cNvPr id="1895" name="Straight Arrow Connector 37"/>
          <p:cNvSpPr/>
          <p:nvPr/>
        </p:nvSpPr>
        <p:spPr>
          <a:xfrm>
            <a:off x="3592018" y="5096474"/>
            <a:ext cx="91253" cy="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
            <a:solidFill>
              <a:schemeClr val="accent1"/>
            </a:solidFill>
            <a:miter/>
            <a:tailEnd type="triangle"/>
          </a:ln>
        </p:spPr>
        <p:txBody>
          <a:bodyPr/>
          <a:lstStyle/>
          <a:p>
            <a:endParaRPr/>
          </a:p>
        </p:txBody>
      </p:sp>
      <p:grpSp>
        <p:nvGrpSpPr>
          <p:cNvPr id="1833" name="Rectangle 38"/>
          <p:cNvGrpSpPr/>
          <p:nvPr/>
        </p:nvGrpSpPr>
        <p:grpSpPr>
          <a:xfrm>
            <a:off x="3585590" y="5676138"/>
            <a:ext cx="1065063" cy="405293"/>
            <a:chOff x="0" y="0"/>
            <a:chExt cx="1065062" cy="405292"/>
          </a:xfrm>
        </p:grpSpPr>
        <p:sp>
          <p:nvSpPr>
            <p:cNvPr id="1831" name="Rectangle"/>
            <p:cNvSpPr/>
            <p:nvPr/>
          </p:nvSpPr>
          <p:spPr>
            <a:xfrm>
              <a:off x="-1" y="-1"/>
              <a:ext cx="1065064" cy="405294"/>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32" name="Redesign"/>
            <p:cNvSpPr txBox="1"/>
            <p:nvPr/>
          </p:nvSpPr>
          <p:spPr>
            <a:xfrm>
              <a:off x="52069" y="36102"/>
              <a:ext cx="960924"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Redesign</a:t>
              </a:r>
            </a:p>
          </p:txBody>
        </p:sp>
      </p:grpSp>
      <p:sp>
        <p:nvSpPr>
          <p:cNvPr id="1896" name="Straight Arrow Connector 40"/>
          <p:cNvSpPr/>
          <p:nvPr/>
        </p:nvSpPr>
        <p:spPr>
          <a:xfrm>
            <a:off x="4135387" y="5392612"/>
            <a:ext cx="22899" cy="2771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835" name="Straight Arrow Connector 42"/>
          <p:cNvSpPr/>
          <p:nvPr/>
        </p:nvSpPr>
        <p:spPr>
          <a:xfrm flipH="1">
            <a:off x="2520874" y="5878784"/>
            <a:ext cx="1064718" cy="1"/>
          </a:xfrm>
          <a:prstGeom prst="line">
            <a:avLst/>
          </a:prstGeom>
          <a:ln w="6350">
            <a:solidFill>
              <a:schemeClr val="accent1"/>
            </a:solidFill>
            <a:miter/>
            <a:tailEnd type="triangle"/>
          </a:ln>
        </p:spPr>
        <p:txBody>
          <a:bodyPr lIns="45719" rIns="45719"/>
          <a:lstStyle/>
          <a:p>
            <a:endParaRPr/>
          </a:p>
        </p:txBody>
      </p:sp>
      <p:sp>
        <p:nvSpPr>
          <p:cNvPr id="1836" name="Straight Arrow Connector 44"/>
          <p:cNvSpPr/>
          <p:nvPr/>
        </p:nvSpPr>
        <p:spPr>
          <a:xfrm flipH="1" flipV="1">
            <a:off x="2514368" y="4006108"/>
            <a:ext cx="13636" cy="1872676"/>
          </a:xfrm>
          <a:prstGeom prst="line">
            <a:avLst/>
          </a:prstGeom>
          <a:ln w="6350">
            <a:solidFill>
              <a:schemeClr val="accent1"/>
            </a:solidFill>
            <a:miter/>
            <a:tailEnd type="triangle"/>
          </a:ln>
        </p:spPr>
        <p:txBody>
          <a:bodyPr lIns="45719" rIns="45719"/>
          <a:lstStyle/>
          <a:p>
            <a:endParaRPr/>
          </a:p>
        </p:txBody>
      </p:sp>
      <p:sp>
        <p:nvSpPr>
          <p:cNvPr id="1837" name="Straight Arrow Connector 48"/>
          <p:cNvSpPr/>
          <p:nvPr/>
        </p:nvSpPr>
        <p:spPr>
          <a:xfrm flipV="1">
            <a:off x="2514369" y="3984981"/>
            <a:ext cx="230649" cy="21128"/>
          </a:xfrm>
          <a:prstGeom prst="line">
            <a:avLst/>
          </a:prstGeom>
          <a:ln w="6350">
            <a:solidFill>
              <a:schemeClr val="accent1"/>
            </a:solidFill>
            <a:miter/>
            <a:tailEnd type="triangle"/>
          </a:ln>
        </p:spPr>
        <p:txBody>
          <a:bodyPr lIns="45719" rIns="45719"/>
          <a:lstStyle/>
          <a:p>
            <a:endParaRPr/>
          </a:p>
        </p:txBody>
      </p:sp>
      <p:sp>
        <p:nvSpPr>
          <p:cNvPr id="1838" name="TextBox 73"/>
          <p:cNvSpPr txBox="1"/>
          <p:nvPr/>
        </p:nvSpPr>
        <p:spPr>
          <a:xfrm>
            <a:off x="4509217" y="4719484"/>
            <a:ext cx="645580"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Yes</a:t>
            </a:r>
          </a:p>
        </p:txBody>
      </p:sp>
      <p:sp>
        <p:nvSpPr>
          <p:cNvPr id="1839" name="TextBox 74"/>
          <p:cNvSpPr txBox="1"/>
          <p:nvPr/>
        </p:nvSpPr>
        <p:spPr>
          <a:xfrm>
            <a:off x="4164382" y="5324168"/>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grpSp>
        <p:nvGrpSpPr>
          <p:cNvPr id="1842" name="Rectangle 2"/>
          <p:cNvGrpSpPr/>
          <p:nvPr/>
        </p:nvGrpSpPr>
        <p:grpSpPr>
          <a:xfrm>
            <a:off x="8076282" y="2361823"/>
            <a:ext cx="1470529" cy="775629"/>
            <a:chOff x="0" y="0"/>
            <a:chExt cx="1470527" cy="775627"/>
          </a:xfrm>
        </p:grpSpPr>
        <p:sp>
          <p:nvSpPr>
            <p:cNvPr id="1840" name="Rectangle"/>
            <p:cNvSpPr/>
            <p:nvPr/>
          </p:nvSpPr>
          <p:spPr>
            <a:xfrm>
              <a:off x="-1" y="0"/>
              <a:ext cx="1470529" cy="775628"/>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41" name="Insurance, Site Agreements, Protocol Writing"/>
            <p:cNvSpPr txBox="1"/>
            <p:nvPr/>
          </p:nvSpPr>
          <p:spPr>
            <a:xfrm>
              <a:off x="52069" y="18814"/>
              <a:ext cx="1366389" cy="738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Insurance, Site Agreements, Protocol Writing</a:t>
              </a:r>
            </a:p>
          </p:txBody>
        </p:sp>
      </p:grpSp>
      <p:grpSp>
        <p:nvGrpSpPr>
          <p:cNvPr id="1845" name="Diamond 10"/>
          <p:cNvGrpSpPr/>
          <p:nvPr/>
        </p:nvGrpSpPr>
        <p:grpSpPr>
          <a:xfrm>
            <a:off x="8231137" y="3380139"/>
            <a:ext cx="1109295" cy="382335"/>
            <a:chOff x="0" y="0"/>
            <a:chExt cx="1109294" cy="382334"/>
          </a:xfrm>
        </p:grpSpPr>
        <p:sp>
          <p:nvSpPr>
            <p:cNvPr id="1843" name="Polygon"/>
            <p:cNvSpPr/>
            <p:nvPr/>
          </p:nvSpPr>
          <p:spPr>
            <a:xfrm>
              <a:off x="0" y="0"/>
              <a:ext cx="1109295" cy="382335"/>
            </a:xfrm>
            <a:prstGeom prst="diamond">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44" name="Preparation Complete?"/>
            <p:cNvSpPr txBox="1"/>
            <p:nvPr/>
          </p:nvSpPr>
          <p:spPr>
            <a:xfrm>
              <a:off x="329393" y="1456"/>
              <a:ext cx="450508" cy="3794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solidFill>
                    <a:srgbClr val="FFFFFF"/>
                  </a:solidFill>
                </a:defRPr>
              </a:lvl1pPr>
            </a:lstStyle>
            <a:p>
              <a:r>
                <a:t>Preparation Complete?</a:t>
              </a:r>
            </a:p>
          </p:txBody>
        </p:sp>
      </p:grpSp>
      <p:grpSp>
        <p:nvGrpSpPr>
          <p:cNvPr id="1848" name="Rectangle 12"/>
          <p:cNvGrpSpPr/>
          <p:nvPr/>
        </p:nvGrpSpPr>
        <p:grpSpPr>
          <a:xfrm>
            <a:off x="8112322" y="3945349"/>
            <a:ext cx="1470528" cy="738000"/>
            <a:chOff x="0" y="0"/>
            <a:chExt cx="1470527" cy="737998"/>
          </a:xfrm>
        </p:grpSpPr>
        <p:sp>
          <p:nvSpPr>
            <p:cNvPr id="1846" name="Rectangle"/>
            <p:cNvSpPr/>
            <p:nvPr/>
          </p:nvSpPr>
          <p:spPr>
            <a:xfrm>
              <a:off x="0" y="59811"/>
              <a:ext cx="1470528" cy="618377"/>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47" name="Submit Protocol for Ethics Board Review"/>
            <p:cNvSpPr txBox="1"/>
            <p:nvPr/>
          </p:nvSpPr>
          <p:spPr>
            <a:xfrm>
              <a:off x="52069" y="0"/>
              <a:ext cx="1366389" cy="737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Submit Protocol for Ethics Board Review</a:t>
              </a:r>
            </a:p>
          </p:txBody>
        </p:sp>
      </p:grpSp>
      <p:grpSp>
        <p:nvGrpSpPr>
          <p:cNvPr id="1851" name="Diamond 14"/>
          <p:cNvGrpSpPr/>
          <p:nvPr/>
        </p:nvGrpSpPr>
        <p:grpSpPr>
          <a:xfrm>
            <a:off x="8292938" y="4975237"/>
            <a:ext cx="1109295" cy="382335"/>
            <a:chOff x="0" y="0"/>
            <a:chExt cx="1109294" cy="382334"/>
          </a:xfrm>
        </p:grpSpPr>
        <p:sp>
          <p:nvSpPr>
            <p:cNvPr id="1849" name="Polygon"/>
            <p:cNvSpPr/>
            <p:nvPr/>
          </p:nvSpPr>
          <p:spPr>
            <a:xfrm>
              <a:off x="0" y="0"/>
              <a:ext cx="1109295" cy="382335"/>
            </a:xfrm>
            <a:prstGeom prst="diamond">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50" name="Protocol Approved?"/>
            <p:cNvSpPr txBox="1"/>
            <p:nvPr/>
          </p:nvSpPr>
          <p:spPr>
            <a:xfrm>
              <a:off x="329393" y="52256"/>
              <a:ext cx="450508" cy="2778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solidFill>
                    <a:srgbClr val="FFFFFF"/>
                  </a:solidFill>
                </a:defRPr>
              </a:lvl1pPr>
            </a:lstStyle>
            <a:p>
              <a:r>
                <a:t>Protocol Approved?</a:t>
              </a:r>
            </a:p>
          </p:txBody>
        </p:sp>
      </p:grpSp>
      <p:sp>
        <p:nvSpPr>
          <p:cNvPr id="1852" name="TextBox 34"/>
          <p:cNvSpPr txBox="1"/>
          <p:nvPr/>
        </p:nvSpPr>
        <p:spPr>
          <a:xfrm>
            <a:off x="6775595" y="6217625"/>
            <a:ext cx="402281"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sp>
        <p:nvSpPr>
          <p:cNvPr id="1897" name="Straight Arrow Connector 39"/>
          <p:cNvSpPr/>
          <p:nvPr/>
        </p:nvSpPr>
        <p:spPr>
          <a:xfrm>
            <a:off x="8791921" y="3143666"/>
            <a:ext cx="7272" cy="2318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898" name="Straight Arrow Connector 41"/>
          <p:cNvSpPr/>
          <p:nvPr/>
        </p:nvSpPr>
        <p:spPr>
          <a:xfrm>
            <a:off x="8801769" y="3763499"/>
            <a:ext cx="15126" cy="1818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899" name="Straight Arrow Connector 46"/>
          <p:cNvSpPr/>
          <p:nvPr/>
        </p:nvSpPr>
        <p:spPr>
          <a:xfrm>
            <a:off x="8847585" y="4683536"/>
            <a:ext cx="1" cy="2850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chemeClr val="accent1"/>
            </a:solidFill>
            <a:miter/>
            <a:tailEnd type="triangle"/>
          </a:ln>
        </p:spPr>
        <p:txBody>
          <a:bodyPr/>
          <a:lstStyle/>
          <a:p>
            <a:endParaRPr/>
          </a:p>
        </p:txBody>
      </p:sp>
      <p:sp>
        <p:nvSpPr>
          <p:cNvPr id="1900" name="Connector: Elbow 51"/>
          <p:cNvSpPr/>
          <p:nvPr/>
        </p:nvSpPr>
        <p:spPr>
          <a:xfrm>
            <a:off x="8811260" y="2100580"/>
            <a:ext cx="963930" cy="1470660"/>
          </a:xfrm>
          <a:custGeom>
            <a:avLst/>
            <a:gdLst/>
            <a:ahLst/>
            <a:cxnLst>
              <a:cxn ang="0">
                <a:pos x="wd2" y="hd2"/>
              </a:cxn>
              <a:cxn ang="5400000">
                <a:pos x="wd2" y="hd2"/>
              </a:cxn>
              <a:cxn ang="10800000">
                <a:pos x="wd2" y="hd2"/>
              </a:cxn>
              <a:cxn ang="16200000">
                <a:pos x="wd2" y="hd2"/>
              </a:cxn>
            </a:cxnLst>
            <a:rect l="0" t="0" r="r" b="b"/>
            <a:pathLst>
              <a:path w="21600" h="21600" extrusionOk="0">
                <a:moveTo>
                  <a:pt x="12266" y="21600"/>
                </a:moveTo>
                <a:lnTo>
                  <a:pt x="21600" y="21600"/>
                </a:lnTo>
                <a:lnTo>
                  <a:pt x="21600" y="0"/>
                </a:lnTo>
                <a:lnTo>
                  <a:pt x="0" y="0"/>
                </a:lnTo>
                <a:lnTo>
                  <a:pt x="0" y="3731"/>
                </a:lnTo>
              </a:path>
            </a:pathLst>
          </a:custGeom>
          <a:ln w="6350">
            <a:solidFill>
              <a:schemeClr val="accent1"/>
            </a:solidFill>
            <a:miter/>
            <a:tailEnd type="triangle"/>
          </a:ln>
        </p:spPr>
        <p:txBody>
          <a:bodyPr/>
          <a:lstStyle/>
          <a:p>
            <a:endParaRPr/>
          </a:p>
        </p:txBody>
      </p:sp>
      <p:sp>
        <p:nvSpPr>
          <p:cNvPr id="1901" name="Connector: Elbow 62"/>
          <p:cNvSpPr/>
          <p:nvPr/>
        </p:nvSpPr>
        <p:spPr>
          <a:xfrm>
            <a:off x="8846819" y="3690620"/>
            <a:ext cx="963931" cy="1475740"/>
          </a:xfrm>
          <a:custGeom>
            <a:avLst/>
            <a:gdLst/>
            <a:ahLst/>
            <a:cxnLst>
              <a:cxn ang="0">
                <a:pos x="wd2" y="hd2"/>
              </a:cxn>
              <a:cxn ang="5400000">
                <a:pos x="wd2" y="hd2"/>
              </a:cxn>
              <a:cxn ang="10800000">
                <a:pos x="wd2" y="hd2"/>
              </a:cxn>
              <a:cxn ang="16200000">
                <a:pos x="wd2" y="hd2"/>
              </a:cxn>
            </a:cxnLst>
            <a:rect l="0" t="0" r="r" b="b"/>
            <a:pathLst>
              <a:path w="21600" h="21600" extrusionOk="0">
                <a:moveTo>
                  <a:pt x="12863" y="21600"/>
                </a:moveTo>
                <a:lnTo>
                  <a:pt x="21600" y="21600"/>
                </a:lnTo>
                <a:lnTo>
                  <a:pt x="21600" y="0"/>
                </a:lnTo>
                <a:lnTo>
                  <a:pt x="0" y="0"/>
                </a:lnTo>
                <a:lnTo>
                  <a:pt x="0" y="3718"/>
                </a:lnTo>
              </a:path>
            </a:pathLst>
          </a:custGeom>
          <a:ln w="6350">
            <a:solidFill>
              <a:schemeClr val="accent1"/>
            </a:solidFill>
            <a:miter/>
            <a:tailEnd type="triangle"/>
          </a:ln>
        </p:spPr>
        <p:txBody>
          <a:bodyPr/>
          <a:lstStyle/>
          <a:p>
            <a:endParaRPr/>
          </a:p>
        </p:txBody>
      </p:sp>
      <p:grpSp>
        <p:nvGrpSpPr>
          <p:cNvPr id="1860" name="Rectangle 64"/>
          <p:cNvGrpSpPr/>
          <p:nvPr/>
        </p:nvGrpSpPr>
        <p:grpSpPr>
          <a:xfrm>
            <a:off x="8130833" y="5525935"/>
            <a:ext cx="1470528" cy="578106"/>
            <a:chOff x="0" y="0"/>
            <a:chExt cx="1470527" cy="578105"/>
          </a:xfrm>
        </p:grpSpPr>
        <p:sp>
          <p:nvSpPr>
            <p:cNvPr id="1858" name="Rectangle"/>
            <p:cNvSpPr/>
            <p:nvPr/>
          </p:nvSpPr>
          <p:spPr>
            <a:xfrm>
              <a:off x="-1" y="-1"/>
              <a:ext cx="1470529" cy="578107"/>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59" name="Prepare for and Conduct Study"/>
            <p:cNvSpPr txBox="1"/>
            <p:nvPr/>
          </p:nvSpPr>
          <p:spPr>
            <a:xfrm>
              <a:off x="52069" y="34353"/>
              <a:ext cx="1366389" cy="50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Prepare for and Conduct Study</a:t>
              </a:r>
            </a:p>
          </p:txBody>
        </p:sp>
      </p:grpSp>
      <p:grpSp>
        <p:nvGrpSpPr>
          <p:cNvPr id="1863" name="Rectangle 65"/>
          <p:cNvGrpSpPr/>
          <p:nvPr/>
        </p:nvGrpSpPr>
        <p:grpSpPr>
          <a:xfrm>
            <a:off x="10279795" y="4548870"/>
            <a:ext cx="500991" cy="720651"/>
            <a:chOff x="0" y="0"/>
            <a:chExt cx="500990" cy="720650"/>
          </a:xfrm>
        </p:grpSpPr>
        <p:sp>
          <p:nvSpPr>
            <p:cNvPr id="1861" name="Rectangle"/>
            <p:cNvSpPr/>
            <p:nvPr/>
          </p:nvSpPr>
          <p:spPr>
            <a:xfrm>
              <a:off x="-1" y="-1"/>
              <a:ext cx="500992" cy="720652"/>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62" name="Study Report"/>
            <p:cNvSpPr txBox="1"/>
            <p:nvPr/>
          </p:nvSpPr>
          <p:spPr>
            <a:xfrm>
              <a:off x="52069" y="198816"/>
              <a:ext cx="396851" cy="3230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Study Report</a:t>
              </a:r>
            </a:p>
          </p:txBody>
        </p:sp>
      </p:grpSp>
      <p:grpSp>
        <p:nvGrpSpPr>
          <p:cNvPr id="1866" name="Rectangle 68"/>
          <p:cNvGrpSpPr/>
          <p:nvPr/>
        </p:nvGrpSpPr>
        <p:grpSpPr>
          <a:xfrm>
            <a:off x="10279795" y="5450399"/>
            <a:ext cx="725627" cy="720651"/>
            <a:chOff x="0" y="0"/>
            <a:chExt cx="725626" cy="720650"/>
          </a:xfrm>
        </p:grpSpPr>
        <p:sp>
          <p:nvSpPr>
            <p:cNvPr id="1864" name="Rectangle"/>
            <p:cNvSpPr/>
            <p:nvPr/>
          </p:nvSpPr>
          <p:spPr>
            <a:xfrm>
              <a:off x="-1" y="-1"/>
              <a:ext cx="725628" cy="720652"/>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65" name="Compliance Report"/>
            <p:cNvSpPr txBox="1"/>
            <p:nvPr/>
          </p:nvSpPr>
          <p:spPr>
            <a:xfrm>
              <a:off x="52069" y="198816"/>
              <a:ext cx="621487" cy="3230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Compliance Report</a:t>
              </a:r>
            </a:p>
          </p:txBody>
        </p:sp>
      </p:grpSp>
      <p:grpSp>
        <p:nvGrpSpPr>
          <p:cNvPr id="1869" name="Diamond 70"/>
          <p:cNvGrpSpPr/>
          <p:nvPr/>
        </p:nvGrpSpPr>
        <p:grpSpPr>
          <a:xfrm>
            <a:off x="10921320" y="4660339"/>
            <a:ext cx="1065062" cy="531422"/>
            <a:chOff x="0" y="0"/>
            <a:chExt cx="1065060" cy="531421"/>
          </a:xfrm>
        </p:grpSpPr>
        <p:sp>
          <p:nvSpPr>
            <p:cNvPr id="1867" name="Polygon"/>
            <p:cNvSpPr/>
            <p:nvPr/>
          </p:nvSpPr>
          <p:spPr>
            <a:xfrm>
              <a:off x="0" y="0"/>
              <a:ext cx="1065061" cy="531422"/>
            </a:xfrm>
            <a:prstGeom prst="diamond">
              <a:avLst/>
            </a:prstGeom>
            <a:solidFill>
              <a:schemeClr val="accent2"/>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68" name="Passed?"/>
            <p:cNvSpPr txBox="1"/>
            <p:nvPr/>
          </p:nvSpPr>
          <p:spPr>
            <a:xfrm>
              <a:off x="318335" y="167702"/>
              <a:ext cx="428391" cy="19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Passed?</a:t>
              </a:r>
            </a:p>
          </p:txBody>
        </p:sp>
      </p:grpSp>
      <p:sp>
        <p:nvSpPr>
          <p:cNvPr id="1902" name="Connector: Elbow 76"/>
          <p:cNvSpPr/>
          <p:nvPr/>
        </p:nvSpPr>
        <p:spPr>
          <a:xfrm>
            <a:off x="8642350" y="5198110"/>
            <a:ext cx="2810510" cy="1308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6350">
            <a:solidFill>
              <a:schemeClr val="accent1"/>
            </a:solidFill>
            <a:miter/>
            <a:tailEnd type="triangle"/>
          </a:ln>
        </p:spPr>
        <p:txBody>
          <a:bodyPr/>
          <a:lstStyle/>
          <a:p>
            <a:endParaRPr/>
          </a:p>
        </p:txBody>
      </p:sp>
      <p:sp>
        <p:nvSpPr>
          <p:cNvPr id="1903" name="Straight Arrow Connector 78"/>
          <p:cNvSpPr/>
          <p:nvPr/>
        </p:nvSpPr>
        <p:spPr>
          <a:xfrm>
            <a:off x="9408833" y="5048991"/>
            <a:ext cx="864613" cy="4705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
            <a:solidFill>
              <a:schemeClr val="accent1"/>
            </a:solidFill>
            <a:miter/>
            <a:tailEnd type="triangle"/>
          </a:ln>
        </p:spPr>
        <p:txBody>
          <a:bodyPr/>
          <a:lstStyle/>
          <a:p>
            <a:endParaRPr/>
          </a:p>
        </p:txBody>
      </p:sp>
      <p:sp>
        <p:nvSpPr>
          <p:cNvPr id="1904" name="Straight Arrow Connector 80"/>
          <p:cNvSpPr/>
          <p:nvPr/>
        </p:nvSpPr>
        <p:spPr>
          <a:xfrm>
            <a:off x="9607605" y="5811610"/>
            <a:ext cx="665841" cy="15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
            <a:solidFill>
              <a:schemeClr val="accent1"/>
            </a:solidFill>
            <a:miter/>
            <a:tailEnd type="triangle"/>
          </a:ln>
        </p:spPr>
        <p:txBody>
          <a:bodyPr/>
          <a:lstStyle/>
          <a:p>
            <a:endParaRPr/>
          </a:p>
        </p:txBody>
      </p:sp>
      <p:sp>
        <p:nvSpPr>
          <p:cNvPr id="1905" name="Straight Arrow Connector 82"/>
          <p:cNvSpPr/>
          <p:nvPr/>
        </p:nvSpPr>
        <p:spPr>
          <a:xfrm>
            <a:off x="10787002" y="4913880"/>
            <a:ext cx="139306" cy="25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874" name="TextBox 83"/>
          <p:cNvSpPr txBox="1"/>
          <p:nvPr/>
        </p:nvSpPr>
        <p:spPr>
          <a:xfrm>
            <a:off x="11136891" y="5626058"/>
            <a:ext cx="372255"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875" name="TextBox 84"/>
          <p:cNvSpPr txBox="1"/>
          <p:nvPr/>
        </p:nvSpPr>
        <p:spPr>
          <a:xfrm>
            <a:off x="2705278" y="4822428"/>
            <a:ext cx="82432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Reports</a:t>
            </a:r>
          </a:p>
        </p:txBody>
      </p:sp>
      <p:sp>
        <p:nvSpPr>
          <p:cNvPr id="1906" name="Straight Arrow Connector 86"/>
          <p:cNvSpPr/>
          <p:nvPr/>
        </p:nvSpPr>
        <p:spPr>
          <a:xfrm>
            <a:off x="8853173" y="5362203"/>
            <a:ext cx="4493" cy="157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chemeClr val="accent1"/>
            </a:solidFill>
            <a:miter/>
            <a:tailEnd type="triangle"/>
          </a:ln>
        </p:spPr>
        <p:txBody>
          <a:bodyPr/>
          <a:lstStyle/>
          <a:p>
            <a:endParaRPr/>
          </a:p>
        </p:txBody>
      </p:sp>
      <p:sp>
        <p:nvSpPr>
          <p:cNvPr id="1877" name="TextBox 87"/>
          <p:cNvSpPr txBox="1"/>
          <p:nvPr/>
        </p:nvSpPr>
        <p:spPr>
          <a:xfrm>
            <a:off x="9311615" y="4890894"/>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878" name="TextBox 88"/>
          <p:cNvSpPr txBox="1"/>
          <p:nvPr/>
        </p:nvSpPr>
        <p:spPr>
          <a:xfrm>
            <a:off x="8464825" y="5194218"/>
            <a:ext cx="40228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sp>
        <p:nvSpPr>
          <p:cNvPr id="1879" name="TextBox 89"/>
          <p:cNvSpPr txBox="1"/>
          <p:nvPr/>
        </p:nvSpPr>
        <p:spPr>
          <a:xfrm>
            <a:off x="9307491" y="3313021"/>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880" name="TextBox 90"/>
          <p:cNvSpPr txBox="1"/>
          <p:nvPr/>
        </p:nvSpPr>
        <p:spPr>
          <a:xfrm>
            <a:off x="8460701" y="3616345"/>
            <a:ext cx="40228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grpSp>
        <p:nvGrpSpPr>
          <p:cNvPr id="1883" name="Rectangle 91"/>
          <p:cNvGrpSpPr/>
          <p:nvPr/>
        </p:nvGrpSpPr>
        <p:grpSpPr>
          <a:xfrm>
            <a:off x="10853015" y="3283298"/>
            <a:ext cx="1201670" cy="966600"/>
            <a:chOff x="0" y="0"/>
            <a:chExt cx="1201668" cy="966598"/>
          </a:xfrm>
        </p:grpSpPr>
        <p:sp>
          <p:nvSpPr>
            <p:cNvPr id="1881" name="Rectangle"/>
            <p:cNvSpPr/>
            <p:nvPr/>
          </p:nvSpPr>
          <p:spPr>
            <a:xfrm>
              <a:off x="0" y="47065"/>
              <a:ext cx="1201669" cy="872468"/>
            </a:xfrm>
            <a:prstGeom prst="rect">
              <a:avLst/>
            </a:prstGeom>
            <a:solidFill>
              <a:schemeClr val="accent2"/>
            </a:solidFill>
            <a:ln w="12700" cap="flat">
              <a:solidFill>
                <a:srgbClr val="527E34"/>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82" name="Revisit General Plan to determine next step"/>
            <p:cNvSpPr txBox="1"/>
            <p:nvPr/>
          </p:nvSpPr>
          <p:spPr>
            <a:xfrm>
              <a:off x="52069" y="0"/>
              <a:ext cx="1097531" cy="9665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solidFill>
                    <a:srgbClr val="FFFFFF"/>
                  </a:solidFill>
                </a:defRPr>
              </a:lvl1pPr>
            </a:lstStyle>
            <a:p>
              <a:r>
                <a:t>Revisit General Plan to determine next step</a:t>
              </a:r>
            </a:p>
          </p:txBody>
        </p:sp>
      </p:grpSp>
      <p:sp>
        <p:nvSpPr>
          <p:cNvPr id="1907" name="Straight Arrow Connector 93"/>
          <p:cNvSpPr/>
          <p:nvPr/>
        </p:nvSpPr>
        <p:spPr>
          <a:xfrm>
            <a:off x="11453850" y="4250085"/>
            <a:ext cx="2" cy="4031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6350">
            <a:solidFill>
              <a:schemeClr val="accent1"/>
            </a:solidFill>
            <a:miter/>
            <a:tailEnd type="triangle"/>
          </a:ln>
        </p:spPr>
        <p:txBody>
          <a:bodyPr/>
          <a:lstStyle/>
          <a:p>
            <a:endParaRPr/>
          </a:p>
        </p:txBody>
      </p:sp>
      <p:sp>
        <p:nvSpPr>
          <p:cNvPr id="1885" name="TextBox 94"/>
          <p:cNvSpPr txBox="1"/>
          <p:nvPr/>
        </p:nvSpPr>
        <p:spPr>
          <a:xfrm>
            <a:off x="11092851" y="4323491"/>
            <a:ext cx="402281"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Yes</a:t>
            </a:r>
          </a:p>
        </p:txBody>
      </p:sp>
      <p:grpSp>
        <p:nvGrpSpPr>
          <p:cNvPr id="1888" name="Diamond 97"/>
          <p:cNvGrpSpPr/>
          <p:nvPr/>
        </p:nvGrpSpPr>
        <p:grpSpPr>
          <a:xfrm>
            <a:off x="7154850" y="6241720"/>
            <a:ext cx="1470528" cy="531422"/>
            <a:chOff x="0" y="0"/>
            <a:chExt cx="1470527" cy="531421"/>
          </a:xfrm>
        </p:grpSpPr>
        <p:sp>
          <p:nvSpPr>
            <p:cNvPr id="1886" name="Polygon"/>
            <p:cNvSpPr/>
            <p:nvPr/>
          </p:nvSpPr>
          <p:spPr>
            <a:xfrm>
              <a:off x="0" y="0"/>
              <a:ext cx="1470528" cy="531422"/>
            </a:xfrm>
            <a:prstGeom prst="diamond">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87" name="Technical Issue?"/>
            <p:cNvSpPr txBox="1"/>
            <p:nvPr/>
          </p:nvSpPr>
          <p:spPr>
            <a:xfrm>
              <a:off x="419701" y="104202"/>
              <a:ext cx="631125" cy="323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
                  <a:solidFill>
                    <a:srgbClr val="FFFFFF"/>
                  </a:solidFill>
                </a:defRPr>
              </a:lvl1pPr>
            </a:lstStyle>
            <a:p>
              <a:r>
                <a:t>Technical Issue? </a:t>
              </a:r>
            </a:p>
          </p:txBody>
        </p:sp>
      </p:grpSp>
      <p:sp>
        <p:nvSpPr>
          <p:cNvPr id="1908" name="Connector: Elbow 101"/>
          <p:cNvSpPr/>
          <p:nvPr/>
        </p:nvSpPr>
        <p:spPr>
          <a:xfrm>
            <a:off x="6882130" y="2749550"/>
            <a:ext cx="1187451" cy="3756661"/>
          </a:xfrm>
          <a:custGeom>
            <a:avLst/>
            <a:gdLst/>
            <a:ahLst/>
            <a:cxnLst>
              <a:cxn ang="0">
                <a:pos x="wd2" y="hd2"/>
              </a:cxn>
              <a:cxn ang="5400000">
                <a:pos x="wd2" y="hd2"/>
              </a:cxn>
              <a:cxn ang="10800000">
                <a:pos x="wd2" y="hd2"/>
              </a:cxn>
              <a:cxn ang="16200000">
                <a:pos x="wd2" y="hd2"/>
              </a:cxn>
            </a:cxnLst>
            <a:rect l="0" t="0" r="r" b="b"/>
            <a:pathLst>
              <a:path w="21600" h="21600" extrusionOk="0">
                <a:moveTo>
                  <a:pt x="4620" y="21600"/>
                </a:moveTo>
                <a:lnTo>
                  <a:pt x="0" y="21600"/>
                </a:lnTo>
                <a:lnTo>
                  <a:pt x="0" y="0"/>
                </a:lnTo>
                <a:lnTo>
                  <a:pt x="21600" y="0"/>
                </a:lnTo>
              </a:path>
            </a:pathLst>
          </a:custGeom>
          <a:ln w="6350">
            <a:solidFill>
              <a:schemeClr val="accent1"/>
            </a:solidFill>
            <a:miter/>
            <a:tailEnd type="triangle"/>
          </a:ln>
        </p:spPr>
        <p:txBody>
          <a:bodyPr/>
          <a:lstStyle/>
          <a:p>
            <a:endParaRPr/>
          </a:p>
        </p:txBody>
      </p:sp>
      <p:sp>
        <p:nvSpPr>
          <p:cNvPr id="1890" name="TextBox 102"/>
          <p:cNvSpPr txBox="1"/>
          <p:nvPr/>
        </p:nvSpPr>
        <p:spPr>
          <a:xfrm>
            <a:off x="7578434" y="4794958"/>
            <a:ext cx="3722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No</a:t>
            </a:r>
          </a:p>
        </p:txBody>
      </p:sp>
      <p:sp>
        <p:nvSpPr>
          <p:cNvPr id="1909" name="Connector: Elbow 104"/>
          <p:cNvSpPr/>
          <p:nvPr/>
        </p:nvSpPr>
        <p:spPr>
          <a:xfrm>
            <a:off x="4657090" y="5877560"/>
            <a:ext cx="2479040" cy="6286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44" y="21600"/>
                </a:lnTo>
                <a:lnTo>
                  <a:pt x="10844" y="0"/>
                </a:lnTo>
                <a:lnTo>
                  <a:pt x="0" y="0"/>
                </a:lnTo>
              </a:path>
            </a:pathLst>
          </a:custGeom>
          <a:ln w="6350">
            <a:solidFill>
              <a:schemeClr val="accent1"/>
            </a:solidFill>
            <a:miter/>
            <a:tailEnd type="triangle"/>
          </a:ln>
        </p:spPr>
        <p:txBody>
          <a:bodyPr/>
          <a:lstStyle/>
          <a:p>
            <a:endParaRPr/>
          </a:p>
        </p:txBody>
      </p:sp>
      <p:sp>
        <p:nvSpPr>
          <p:cNvPr id="1910" name="Connector: Elbow 36"/>
          <p:cNvSpPr/>
          <p:nvPr/>
        </p:nvSpPr>
        <p:spPr>
          <a:xfrm>
            <a:off x="4685030" y="2749550"/>
            <a:ext cx="3384551" cy="234442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780" y="21600"/>
                </a:lnTo>
                <a:lnTo>
                  <a:pt x="10780" y="0"/>
                </a:lnTo>
                <a:lnTo>
                  <a:pt x="21600" y="0"/>
                </a:lnTo>
              </a:path>
            </a:pathLst>
          </a:custGeom>
          <a:ln w="6350">
            <a:solidFill>
              <a:schemeClr val="accent1"/>
            </a:solidFill>
            <a:miter/>
            <a:tailEnd type="triangle"/>
          </a:ln>
        </p:spPr>
        <p:txBody>
          <a:bodyPr/>
          <a:lstStyle/>
          <a:p>
            <a:endParaRPr/>
          </a:p>
        </p:txBody>
      </p:sp>
      <p:sp>
        <p:nvSpPr>
          <p:cNvPr id="1893" name="TextBox 45"/>
          <p:cNvSpPr txBox="1"/>
          <p:nvPr/>
        </p:nvSpPr>
        <p:spPr>
          <a:xfrm>
            <a:off x="5097265" y="1776342"/>
            <a:ext cx="2144016" cy="1209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If No Animal Model</a:t>
            </a:r>
          </a:p>
          <a:p>
            <a:r>
              <a:t>Exists or no Simulated</a:t>
            </a:r>
          </a:p>
          <a:p>
            <a:r>
              <a:t>Model Exists to take</a:t>
            </a:r>
          </a:p>
          <a:p>
            <a:r>
              <a:t>Its place</a:t>
            </a:r>
          </a:p>
        </p:txBody>
      </p:sp>
      <p:sp>
        <p:nvSpPr>
          <p:cNvPr id="1894"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83" name="Rectangle 11"/>
          <p:cNvSpPr/>
          <p:nvPr/>
        </p:nvSpPr>
        <p:spPr>
          <a:xfrm rot="5400000" flipH="1">
            <a:off x="-1417539" y="1417538"/>
            <a:ext cx="6875819" cy="4040745"/>
          </a:xfrm>
          <a:prstGeom prst="rect">
            <a:avLst/>
          </a:prstGeom>
          <a:gradFill>
            <a:gsLst>
              <a:gs pos="0">
                <a:srgbClr val="000000"/>
              </a:gs>
              <a:gs pos="100000">
                <a:srgbClr val="2F5597"/>
              </a:gs>
            </a:gsLst>
            <a:lin ang="18600000"/>
          </a:gradFill>
          <a:ln w="12700">
            <a:miter lim="400000"/>
          </a:ln>
        </p:spPr>
        <p:txBody>
          <a:bodyPr lIns="45719" rIns="45719" anchor="ctr"/>
          <a:lstStyle/>
          <a:p>
            <a:pPr algn="ctr">
              <a:defRPr>
                <a:solidFill>
                  <a:srgbClr val="FFFFFF"/>
                </a:solidFill>
              </a:defRPr>
            </a:pPr>
            <a:endParaRPr/>
          </a:p>
        </p:txBody>
      </p:sp>
      <p:sp>
        <p:nvSpPr>
          <p:cNvPr id="184" name="Rectangle 13"/>
          <p:cNvSpPr/>
          <p:nvPr/>
        </p:nvSpPr>
        <p:spPr>
          <a:xfrm rot="16200000">
            <a:off x="-158496" y="2660473"/>
            <a:ext cx="4355595" cy="4038604"/>
          </a:xfrm>
          <a:prstGeom prst="rect">
            <a:avLst/>
          </a:prstGeom>
          <a:gradFill>
            <a:gsLst>
              <a:gs pos="0">
                <a:schemeClr val="accent1">
                  <a:alpha val="50000"/>
                </a:schemeClr>
              </a:gs>
              <a:gs pos="100000">
                <a:srgbClr val="203864">
                  <a:alpha val="0"/>
                </a:srgbClr>
              </a:gs>
            </a:gsLst>
            <a:lin ang="11400000"/>
          </a:gradFill>
          <a:ln w="12700">
            <a:miter lim="400000"/>
          </a:ln>
        </p:spPr>
        <p:txBody>
          <a:bodyPr lIns="45719" rIns="45719" anchor="ctr"/>
          <a:lstStyle/>
          <a:p>
            <a:pPr algn="ctr">
              <a:defRPr>
                <a:solidFill>
                  <a:srgbClr val="FFFFFF"/>
                </a:solidFill>
              </a:defRPr>
            </a:pPr>
            <a:endParaRPr/>
          </a:p>
        </p:txBody>
      </p:sp>
      <p:sp>
        <p:nvSpPr>
          <p:cNvPr id="185" name="Rectangle 15"/>
          <p:cNvSpPr/>
          <p:nvPr/>
        </p:nvSpPr>
        <p:spPr>
          <a:xfrm rot="16200000" flipH="1">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endParaRPr/>
          </a:p>
        </p:txBody>
      </p:sp>
      <p:sp>
        <p:nvSpPr>
          <p:cNvPr id="186" name="Freeform: Shape 17"/>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8FAADC">
                  <a:alpha val="0"/>
                </a:srgbClr>
              </a:gs>
              <a:gs pos="100000">
                <a:srgbClr val="2F5597">
                  <a:alpha val="26000"/>
                </a:srgbClr>
              </a:gs>
            </a:gsLst>
            <a:lin ang="18600000"/>
          </a:gradFill>
          <a:ln w="12700">
            <a:miter lim="400000"/>
          </a:ln>
        </p:spPr>
        <p:txBody>
          <a:bodyPr lIns="45719" rIns="45719" anchor="ctr"/>
          <a:lstStyle/>
          <a:p>
            <a:pPr algn="ctr">
              <a:defRPr>
                <a:solidFill>
                  <a:srgbClr val="FFFFFF"/>
                </a:solidFill>
              </a:defRPr>
            </a:pPr>
            <a:endParaRPr/>
          </a:p>
        </p:txBody>
      </p:sp>
      <p:sp>
        <p:nvSpPr>
          <p:cNvPr id="187" name="Title 1"/>
          <p:cNvSpPr txBox="1">
            <a:spLocks noGrp="1"/>
          </p:cNvSpPr>
          <p:nvPr>
            <p:ph type="title"/>
          </p:nvPr>
        </p:nvSpPr>
        <p:spPr>
          <a:xfrm>
            <a:off x="660041" y="2767105"/>
            <a:ext cx="2880829" cy="3071908"/>
          </a:xfrm>
          <a:prstGeom prst="rect">
            <a:avLst/>
          </a:prstGeom>
        </p:spPr>
        <p:txBody>
          <a:bodyPr anchor="t"/>
          <a:lstStyle>
            <a:lvl1pPr>
              <a:defRPr sz="4000">
                <a:solidFill>
                  <a:srgbClr val="FFFFFF"/>
                </a:solidFill>
              </a:defRPr>
            </a:lvl1pPr>
          </a:lstStyle>
          <a:p>
            <a:r>
              <a:t>Sample Biomedical Engineering Program</a:t>
            </a:r>
          </a:p>
        </p:txBody>
      </p:sp>
      <p:pic>
        <p:nvPicPr>
          <p:cNvPr id="188" name="Content Placeholder 4" descr="Content Placeholder 4"/>
          <p:cNvPicPr>
            <a:picLocks noChangeAspect="1"/>
          </p:cNvPicPr>
          <p:nvPr/>
        </p:nvPicPr>
        <p:blipFill rotWithShape="1">
          <a:blip r:embed="rId2"/>
          <a:srcRect r="55329"/>
          <a:stretch/>
        </p:blipFill>
        <p:spPr>
          <a:xfrm rot="5400000">
            <a:off x="5967540" y="-955558"/>
            <a:ext cx="4161244" cy="7109421"/>
          </a:xfrm>
          <a:prstGeom prst="rect">
            <a:avLst/>
          </a:prstGeom>
          <a:ln w="12700">
            <a:miter lim="400000"/>
          </a:ln>
        </p:spPr>
      </p:pic>
      <p:sp>
        <p:nvSpPr>
          <p:cNvPr id="189"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extLst>
      <p:ext uri="{BB962C8B-B14F-4D97-AF65-F5344CB8AC3E}">
        <p14:creationId xmlns:p14="http://schemas.microsoft.com/office/powerpoint/2010/main" val="2182063018"/>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 name="Title 9"/>
          <p:cNvSpPr txBox="1">
            <a:spLocks noGrp="1"/>
          </p:cNvSpPr>
          <p:nvPr>
            <p:ph type="title"/>
          </p:nvPr>
        </p:nvSpPr>
        <p:spPr>
          <a:prstGeom prst="rect">
            <a:avLst/>
          </a:prstGeom>
        </p:spPr>
        <p:txBody>
          <a:bodyPr/>
          <a:lstStyle/>
          <a:p>
            <a:endParaRPr/>
          </a:p>
        </p:txBody>
      </p:sp>
      <p:grpSp>
        <p:nvGrpSpPr>
          <p:cNvPr id="1917" name="Group 1"/>
          <p:cNvGrpSpPr/>
          <p:nvPr/>
        </p:nvGrpSpPr>
        <p:grpSpPr>
          <a:xfrm>
            <a:off x="838200" y="469641"/>
            <a:ext cx="10666229" cy="1093688"/>
            <a:chOff x="0" y="0"/>
            <a:chExt cx="10666228" cy="1093687"/>
          </a:xfrm>
        </p:grpSpPr>
        <p:sp>
          <p:nvSpPr>
            <p:cNvPr id="1913" name="Rectangle: Rounded Corners 6"/>
            <p:cNvSpPr/>
            <p:nvPr/>
          </p:nvSpPr>
          <p:spPr>
            <a:xfrm>
              <a:off x="0" y="0"/>
              <a:ext cx="10666229"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916" name="Rectangle: Rounded Corners 4"/>
            <p:cNvGrpSpPr/>
            <p:nvPr/>
          </p:nvGrpSpPr>
          <p:grpSpPr>
            <a:xfrm>
              <a:off x="363521" y="53389"/>
              <a:ext cx="9939186" cy="986909"/>
              <a:chOff x="0" y="0"/>
              <a:chExt cx="9939184" cy="986907"/>
            </a:xfrm>
          </p:grpSpPr>
          <p:sp>
            <p:nvSpPr>
              <p:cNvPr id="1914" name="Rectangle"/>
              <p:cNvSpPr/>
              <p:nvPr/>
            </p:nvSpPr>
            <p:spPr>
              <a:xfrm>
                <a:off x="-1" y="0"/>
                <a:ext cx="9939186"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1915" name="Revision of Design Process"/>
              <p:cNvSpPr txBox="1"/>
              <p:nvPr/>
            </p:nvSpPr>
            <p:spPr>
              <a:xfrm>
                <a:off x="20954" y="122728"/>
                <a:ext cx="9897276"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Revision of Design Process</a:t>
                </a:r>
              </a:p>
            </p:txBody>
          </p:sp>
        </p:grpSp>
      </p:grpSp>
      <p:grpSp>
        <p:nvGrpSpPr>
          <p:cNvPr id="1933" name="Content Placeholder 29"/>
          <p:cNvGrpSpPr/>
          <p:nvPr/>
        </p:nvGrpSpPr>
        <p:grpSpPr>
          <a:xfrm>
            <a:off x="4742121" y="1825625"/>
            <a:ext cx="6611678" cy="4351337"/>
            <a:chOff x="0" y="0"/>
            <a:chExt cx="6611678" cy="4351336"/>
          </a:xfrm>
        </p:grpSpPr>
        <p:grpSp>
          <p:nvGrpSpPr>
            <p:cNvPr id="1920" name="Group"/>
            <p:cNvGrpSpPr/>
            <p:nvPr/>
          </p:nvGrpSpPr>
          <p:grpSpPr>
            <a:xfrm>
              <a:off x="0" y="0"/>
              <a:ext cx="5289344" cy="957294"/>
              <a:chOff x="0" y="0"/>
              <a:chExt cx="5289343" cy="957293"/>
            </a:xfrm>
          </p:grpSpPr>
          <p:sp>
            <p:nvSpPr>
              <p:cNvPr id="1918" name="Rounded Rectangle"/>
              <p:cNvSpPr/>
              <p:nvPr/>
            </p:nvSpPr>
            <p:spPr>
              <a:xfrm>
                <a:off x="0" y="0"/>
                <a:ext cx="5289344" cy="957294"/>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11250">
                  <a:lnSpc>
                    <a:spcPct val="90000"/>
                  </a:lnSpc>
                  <a:spcBef>
                    <a:spcPts val="1100"/>
                  </a:spcBef>
                  <a:defRPr sz="2800">
                    <a:solidFill>
                      <a:srgbClr val="FFFFFF"/>
                    </a:solidFill>
                  </a:defRPr>
                </a:pPr>
                <a:endParaRPr/>
              </a:p>
            </p:txBody>
          </p:sp>
          <p:sp>
            <p:nvSpPr>
              <p:cNvPr id="1919" name="Technical Study  Phase 0"/>
              <p:cNvSpPr txBox="1"/>
              <p:nvPr/>
            </p:nvSpPr>
            <p:spPr>
              <a:xfrm>
                <a:off x="28037" y="221583"/>
                <a:ext cx="4175457" cy="5141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0" tIns="95250" rIns="95250" bIns="95250" numCol="1" anchor="ctr">
                <a:spAutoFit/>
              </a:bodyPr>
              <a:lstStyle>
                <a:lvl1pPr defTabSz="1111250">
                  <a:lnSpc>
                    <a:spcPct val="90000"/>
                  </a:lnSpc>
                  <a:spcBef>
                    <a:spcPts val="1000"/>
                  </a:spcBef>
                  <a:defRPr sz="2500">
                    <a:solidFill>
                      <a:srgbClr val="FFFFFF"/>
                    </a:solidFill>
                  </a:defRPr>
                </a:lvl1pPr>
              </a:lstStyle>
              <a:p>
                <a:r>
                  <a:t>Technical Study  Phase 0</a:t>
                </a:r>
              </a:p>
            </p:txBody>
          </p:sp>
        </p:grpSp>
        <p:grpSp>
          <p:nvGrpSpPr>
            <p:cNvPr id="1923" name="Group"/>
            <p:cNvGrpSpPr/>
            <p:nvPr/>
          </p:nvGrpSpPr>
          <p:grpSpPr>
            <a:xfrm>
              <a:off x="442982" y="1131347"/>
              <a:ext cx="5289344" cy="957295"/>
              <a:chOff x="0" y="0"/>
              <a:chExt cx="5289343" cy="957293"/>
            </a:xfrm>
          </p:grpSpPr>
          <p:sp>
            <p:nvSpPr>
              <p:cNvPr id="1921" name="Rounded Rectangle"/>
              <p:cNvSpPr/>
              <p:nvPr/>
            </p:nvSpPr>
            <p:spPr>
              <a:xfrm>
                <a:off x="0" y="0"/>
                <a:ext cx="5289344" cy="957294"/>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11250">
                  <a:lnSpc>
                    <a:spcPct val="90000"/>
                  </a:lnSpc>
                  <a:spcBef>
                    <a:spcPts val="1100"/>
                  </a:spcBef>
                  <a:defRPr sz="2800">
                    <a:solidFill>
                      <a:srgbClr val="FFFFFF"/>
                    </a:solidFill>
                  </a:defRPr>
                </a:pPr>
                <a:endParaRPr/>
              </a:p>
            </p:txBody>
          </p:sp>
          <p:sp>
            <p:nvSpPr>
              <p:cNvPr id="1922" name="Animal Studies Phase 1"/>
              <p:cNvSpPr txBox="1"/>
              <p:nvPr/>
            </p:nvSpPr>
            <p:spPr>
              <a:xfrm>
                <a:off x="28037" y="221583"/>
                <a:ext cx="4168044" cy="5141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0" tIns="95250" rIns="95250" bIns="95250" numCol="1" anchor="ctr">
                <a:spAutoFit/>
              </a:bodyPr>
              <a:lstStyle>
                <a:lvl1pPr defTabSz="1111250">
                  <a:lnSpc>
                    <a:spcPct val="90000"/>
                  </a:lnSpc>
                  <a:spcBef>
                    <a:spcPts val="1000"/>
                  </a:spcBef>
                  <a:defRPr sz="2500">
                    <a:solidFill>
                      <a:srgbClr val="FFFFFF"/>
                    </a:solidFill>
                  </a:defRPr>
                </a:lvl1pPr>
              </a:lstStyle>
              <a:p>
                <a:r>
                  <a:t>Animal Studies Phase 1 </a:t>
                </a:r>
              </a:p>
            </p:txBody>
          </p:sp>
        </p:grpSp>
        <p:grpSp>
          <p:nvGrpSpPr>
            <p:cNvPr id="1926" name="Group"/>
            <p:cNvGrpSpPr/>
            <p:nvPr/>
          </p:nvGrpSpPr>
          <p:grpSpPr>
            <a:xfrm>
              <a:off x="879353" y="2262695"/>
              <a:ext cx="5289344" cy="957295"/>
              <a:chOff x="0" y="0"/>
              <a:chExt cx="5289343" cy="957293"/>
            </a:xfrm>
          </p:grpSpPr>
          <p:sp>
            <p:nvSpPr>
              <p:cNvPr id="1924" name="Rounded Rectangle"/>
              <p:cNvSpPr/>
              <p:nvPr/>
            </p:nvSpPr>
            <p:spPr>
              <a:xfrm>
                <a:off x="0" y="0"/>
                <a:ext cx="5289344" cy="957294"/>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11250">
                  <a:lnSpc>
                    <a:spcPct val="90000"/>
                  </a:lnSpc>
                  <a:spcBef>
                    <a:spcPts val="1100"/>
                  </a:spcBef>
                  <a:defRPr sz="2800">
                    <a:solidFill>
                      <a:srgbClr val="FFFFFF"/>
                    </a:solidFill>
                  </a:defRPr>
                </a:pPr>
                <a:endParaRPr/>
              </a:p>
            </p:txBody>
          </p:sp>
          <p:sp>
            <p:nvSpPr>
              <p:cNvPr id="1925" name="Human Safety Study Phase 2"/>
              <p:cNvSpPr txBox="1"/>
              <p:nvPr/>
            </p:nvSpPr>
            <p:spPr>
              <a:xfrm>
                <a:off x="28038" y="221583"/>
                <a:ext cx="4174655" cy="5141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0" tIns="95250" rIns="95250" bIns="95250" numCol="1" anchor="ctr">
                <a:spAutoFit/>
              </a:bodyPr>
              <a:lstStyle>
                <a:lvl1pPr defTabSz="1111250">
                  <a:lnSpc>
                    <a:spcPct val="90000"/>
                  </a:lnSpc>
                  <a:spcBef>
                    <a:spcPts val="1000"/>
                  </a:spcBef>
                  <a:defRPr sz="2500">
                    <a:solidFill>
                      <a:srgbClr val="FFFFFF"/>
                    </a:solidFill>
                  </a:defRPr>
                </a:lvl1pPr>
              </a:lstStyle>
              <a:p>
                <a:r>
                  <a:t>Human Safety Study Phase 2</a:t>
                </a:r>
              </a:p>
            </p:txBody>
          </p:sp>
        </p:grpSp>
        <p:grpSp>
          <p:nvGrpSpPr>
            <p:cNvPr id="1929" name="Group"/>
            <p:cNvGrpSpPr/>
            <p:nvPr/>
          </p:nvGrpSpPr>
          <p:grpSpPr>
            <a:xfrm>
              <a:off x="1322334" y="3394042"/>
              <a:ext cx="5289345" cy="957295"/>
              <a:chOff x="0" y="0"/>
              <a:chExt cx="5289343" cy="957293"/>
            </a:xfrm>
          </p:grpSpPr>
          <p:sp>
            <p:nvSpPr>
              <p:cNvPr id="1927" name="Rounded Rectangle"/>
              <p:cNvSpPr/>
              <p:nvPr/>
            </p:nvSpPr>
            <p:spPr>
              <a:xfrm>
                <a:off x="0" y="0"/>
                <a:ext cx="5289344" cy="957294"/>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11250">
                  <a:lnSpc>
                    <a:spcPct val="90000"/>
                  </a:lnSpc>
                  <a:spcBef>
                    <a:spcPts val="1100"/>
                  </a:spcBef>
                  <a:defRPr sz="2800">
                    <a:solidFill>
                      <a:srgbClr val="FFFFFF"/>
                    </a:solidFill>
                  </a:defRPr>
                </a:pPr>
                <a:endParaRPr/>
              </a:p>
            </p:txBody>
          </p:sp>
          <p:sp>
            <p:nvSpPr>
              <p:cNvPr id="1928" name="Human Efficacy Study Phase 3"/>
              <p:cNvSpPr txBox="1"/>
              <p:nvPr/>
            </p:nvSpPr>
            <p:spPr>
              <a:xfrm>
                <a:off x="28038" y="221583"/>
                <a:ext cx="4168043" cy="5141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0" tIns="95250" rIns="95250" bIns="95250" numCol="1" anchor="ctr">
                <a:spAutoFit/>
              </a:bodyPr>
              <a:lstStyle>
                <a:lvl1pPr defTabSz="1111250">
                  <a:lnSpc>
                    <a:spcPct val="90000"/>
                  </a:lnSpc>
                  <a:spcBef>
                    <a:spcPts val="1000"/>
                  </a:spcBef>
                  <a:defRPr sz="2500">
                    <a:solidFill>
                      <a:srgbClr val="FFFFFF"/>
                    </a:solidFill>
                  </a:defRPr>
                </a:lvl1pPr>
              </a:lstStyle>
              <a:p>
                <a:r>
                  <a:t>Human Efficacy Study Phase 3 </a:t>
                </a:r>
              </a:p>
            </p:txBody>
          </p:sp>
        </p:grpSp>
        <p:sp>
          <p:nvSpPr>
            <p:cNvPr id="1930" name="Shape"/>
            <p:cNvSpPr/>
            <p:nvPr/>
          </p:nvSpPr>
          <p:spPr>
            <a:xfrm>
              <a:off x="4667101" y="733200"/>
              <a:ext cx="622242" cy="622242"/>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244600">
                <a:lnSpc>
                  <a:spcPct val="90000"/>
                </a:lnSpc>
                <a:spcBef>
                  <a:spcPts val="1100"/>
                </a:spcBef>
                <a:defRPr sz="2800"/>
              </a:pPr>
              <a:endParaRPr/>
            </a:p>
          </p:txBody>
        </p:sp>
        <p:sp>
          <p:nvSpPr>
            <p:cNvPr id="1931" name="Shape"/>
            <p:cNvSpPr/>
            <p:nvPr/>
          </p:nvSpPr>
          <p:spPr>
            <a:xfrm>
              <a:off x="5110083" y="1864548"/>
              <a:ext cx="622242" cy="622242"/>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244600">
                <a:lnSpc>
                  <a:spcPct val="90000"/>
                </a:lnSpc>
                <a:spcBef>
                  <a:spcPts val="1100"/>
                </a:spcBef>
                <a:defRPr sz="2800"/>
              </a:pPr>
              <a:endParaRPr/>
            </a:p>
          </p:txBody>
        </p:sp>
        <p:sp>
          <p:nvSpPr>
            <p:cNvPr id="1932" name="Shape"/>
            <p:cNvSpPr/>
            <p:nvPr/>
          </p:nvSpPr>
          <p:spPr>
            <a:xfrm>
              <a:off x="5546454" y="2995896"/>
              <a:ext cx="622242" cy="622242"/>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244600">
                <a:lnSpc>
                  <a:spcPct val="90000"/>
                </a:lnSpc>
                <a:spcBef>
                  <a:spcPts val="1100"/>
                </a:spcBef>
                <a:defRPr sz="2800"/>
              </a:pPr>
              <a:endParaRPr/>
            </a:p>
          </p:txBody>
        </p:sp>
      </p:grpSp>
      <p:sp>
        <p:nvSpPr>
          <p:cNvPr id="1934" name="Content Placeholder 3"/>
          <p:cNvSpPr txBox="1">
            <a:spLocks noGrp="1"/>
          </p:cNvSpPr>
          <p:nvPr>
            <p:ph type="body" sz="half" idx="1"/>
          </p:nvPr>
        </p:nvSpPr>
        <p:spPr>
          <a:xfrm>
            <a:off x="838199" y="1825625"/>
            <a:ext cx="5181601" cy="4351338"/>
          </a:xfrm>
          <a:prstGeom prst="rect">
            <a:avLst/>
          </a:prstGeom>
        </p:spPr>
        <p:txBody>
          <a:bodyPr/>
          <a:lstStyle/>
          <a:p>
            <a:pPr marL="224027" indent="-224027" defTabSz="896111">
              <a:lnSpc>
                <a:spcPct val="81000"/>
              </a:lnSpc>
              <a:spcBef>
                <a:spcPts val="900"/>
              </a:spcBef>
              <a:defRPr sz="2744"/>
            </a:pPr>
            <a:endParaRPr/>
          </a:p>
          <a:p>
            <a:pPr marL="224027" indent="-224027" defTabSz="896111">
              <a:lnSpc>
                <a:spcPct val="81000"/>
              </a:lnSpc>
              <a:spcBef>
                <a:spcPts val="900"/>
              </a:spcBef>
              <a:defRPr sz="2744"/>
            </a:pPr>
            <a:endParaRPr/>
          </a:p>
          <a:p>
            <a:pPr marL="224027" indent="-224027" defTabSz="896111">
              <a:lnSpc>
                <a:spcPct val="81000"/>
              </a:lnSpc>
              <a:spcBef>
                <a:spcPts val="900"/>
              </a:spcBef>
              <a:defRPr sz="2744"/>
            </a:pPr>
            <a:endParaRPr/>
          </a:p>
          <a:p>
            <a:pPr marL="224027" indent="-224027" defTabSz="896111">
              <a:lnSpc>
                <a:spcPct val="81000"/>
              </a:lnSpc>
              <a:spcBef>
                <a:spcPts val="900"/>
              </a:spcBef>
              <a:defRPr sz="2744"/>
            </a:pPr>
            <a:r>
              <a:t>Prototypes</a:t>
            </a:r>
          </a:p>
          <a:p>
            <a:pPr marL="224027" indent="-224027" defTabSz="896111">
              <a:lnSpc>
                <a:spcPct val="81000"/>
              </a:lnSpc>
              <a:spcBef>
                <a:spcPts val="900"/>
              </a:spcBef>
              <a:defRPr sz="2744"/>
            </a:pPr>
            <a:endParaRPr/>
          </a:p>
          <a:p>
            <a:pPr marL="224027" indent="-224027" defTabSz="896111">
              <a:lnSpc>
                <a:spcPct val="81000"/>
              </a:lnSpc>
              <a:spcBef>
                <a:spcPts val="900"/>
              </a:spcBef>
              <a:defRPr sz="2744"/>
            </a:pPr>
            <a:endParaRPr/>
          </a:p>
          <a:p>
            <a:pPr marL="224027" indent="-224027" defTabSz="896111">
              <a:lnSpc>
                <a:spcPct val="81000"/>
              </a:lnSpc>
              <a:spcBef>
                <a:spcPts val="900"/>
              </a:spcBef>
              <a:defRPr sz="2744"/>
            </a:pPr>
            <a:endParaRPr/>
          </a:p>
          <a:p>
            <a:pPr marL="224027" indent="-224027" defTabSz="896111">
              <a:lnSpc>
                <a:spcPct val="81000"/>
              </a:lnSpc>
              <a:spcBef>
                <a:spcPts val="900"/>
              </a:spcBef>
              <a:defRPr sz="2744"/>
            </a:pPr>
            <a:endParaRPr/>
          </a:p>
          <a:p>
            <a:pPr marL="224027" indent="-224027" defTabSz="896111">
              <a:lnSpc>
                <a:spcPct val="81000"/>
              </a:lnSpc>
              <a:spcBef>
                <a:spcPts val="900"/>
              </a:spcBef>
              <a:defRPr sz="2744"/>
            </a:pPr>
            <a:r>
              <a:t>Commercially Viable Product</a:t>
            </a:r>
          </a:p>
        </p:txBody>
      </p:sp>
      <p:pic>
        <p:nvPicPr>
          <p:cNvPr id="1935" name="Ink 4" descr="Ink 4"/>
          <p:cNvPicPr>
            <a:picLocks noChangeAspect="1"/>
          </p:cNvPicPr>
          <p:nvPr/>
        </p:nvPicPr>
        <p:blipFill>
          <a:blip r:embed="rId2"/>
          <a:stretch>
            <a:fillRect/>
          </a:stretch>
        </p:blipFill>
        <p:spPr>
          <a:xfrm>
            <a:off x="3830366" y="1808799"/>
            <a:ext cx="1877042" cy="3528001"/>
          </a:xfrm>
          <a:prstGeom prst="rect">
            <a:avLst/>
          </a:prstGeom>
          <a:ln w="12700">
            <a:miter lim="400000"/>
          </a:ln>
        </p:spPr>
      </p:pic>
      <p:pic>
        <p:nvPicPr>
          <p:cNvPr id="1936" name="Ink 5" descr="Ink 5"/>
          <p:cNvPicPr>
            <a:picLocks noChangeAspect="1"/>
          </p:cNvPicPr>
          <p:nvPr/>
        </p:nvPicPr>
        <p:blipFill>
          <a:blip r:embed="rId3"/>
          <a:stretch>
            <a:fillRect/>
          </a:stretch>
        </p:blipFill>
        <p:spPr>
          <a:xfrm>
            <a:off x="2978606" y="3361118"/>
            <a:ext cx="986761" cy="37081"/>
          </a:xfrm>
          <a:prstGeom prst="rect">
            <a:avLst/>
          </a:prstGeom>
          <a:ln w="12700">
            <a:miter lim="400000"/>
          </a:ln>
        </p:spPr>
      </p:pic>
      <p:pic>
        <p:nvPicPr>
          <p:cNvPr id="1937" name="Ink 8" descr="Ink 8"/>
          <p:cNvPicPr>
            <a:picLocks noChangeAspect="1"/>
          </p:cNvPicPr>
          <p:nvPr/>
        </p:nvPicPr>
        <p:blipFill>
          <a:blip r:embed="rId4"/>
          <a:stretch>
            <a:fillRect/>
          </a:stretch>
        </p:blipFill>
        <p:spPr>
          <a:xfrm>
            <a:off x="5498607" y="5752598"/>
            <a:ext cx="644041" cy="53281"/>
          </a:xfrm>
          <a:prstGeom prst="rect">
            <a:avLst/>
          </a:prstGeom>
          <a:ln w="12700">
            <a:miter lim="400000"/>
          </a:ln>
        </p:spPr>
      </p:pic>
      <p:sp>
        <p:nvSpPr>
          <p:cNvPr id="1938"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Title 1"/>
          <p:cNvSpPr txBox="1">
            <a:spLocks noGrp="1"/>
          </p:cNvSpPr>
          <p:nvPr>
            <p:ph type="title"/>
          </p:nvPr>
        </p:nvSpPr>
        <p:spPr>
          <a:prstGeom prst="rect">
            <a:avLst/>
          </a:prstGeom>
          <a:solidFill>
            <a:schemeClr val="accent1"/>
          </a:solidFill>
          <a:ln w="19050">
            <a:solidFill>
              <a:srgbClr val="FFFFFF"/>
            </a:solidFill>
            <a:miter lim="800000"/>
          </a:ln>
        </p:spPr>
        <p:txBody>
          <a:bodyPr/>
          <a:lstStyle>
            <a:lvl1pPr>
              <a:defRPr>
                <a:solidFill>
                  <a:srgbClr val="FFFFFF"/>
                </a:solidFill>
                <a:latin typeface="+mj-lt"/>
                <a:ea typeface="+mj-ea"/>
                <a:cs typeface="+mj-cs"/>
                <a:sym typeface="Calibri"/>
              </a:defRPr>
            </a:lvl1pPr>
          </a:lstStyle>
          <a:p>
            <a:r>
              <a:t>Value Engineering</a:t>
            </a:r>
          </a:p>
        </p:txBody>
      </p:sp>
      <p:sp>
        <p:nvSpPr>
          <p:cNvPr id="1941" name="Content Placeholder 2"/>
          <p:cNvSpPr txBox="1">
            <a:spLocks noGrp="1"/>
          </p:cNvSpPr>
          <p:nvPr>
            <p:ph type="body" sz="half" idx="1"/>
          </p:nvPr>
        </p:nvSpPr>
        <p:spPr>
          <a:prstGeom prst="rect">
            <a:avLst/>
          </a:prstGeom>
        </p:spPr>
        <p:txBody>
          <a:bodyPr/>
          <a:lstStyle/>
          <a:p>
            <a:r>
              <a:t>Revision of the Product to address  any of the four (4) areas in engineering</a:t>
            </a:r>
          </a:p>
        </p:txBody>
      </p:sp>
      <p:grpSp>
        <p:nvGrpSpPr>
          <p:cNvPr id="1957" name="Content Placeholder 4"/>
          <p:cNvGrpSpPr/>
          <p:nvPr/>
        </p:nvGrpSpPr>
        <p:grpSpPr>
          <a:xfrm>
            <a:off x="6172199" y="1825625"/>
            <a:ext cx="5181601" cy="4351338"/>
            <a:chOff x="0" y="0"/>
            <a:chExt cx="5181600" cy="4351337"/>
          </a:xfrm>
        </p:grpSpPr>
        <p:grpSp>
          <p:nvGrpSpPr>
            <p:cNvPr id="1944" name="Group"/>
            <p:cNvGrpSpPr/>
            <p:nvPr/>
          </p:nvGrpSpPr>
          <p:grpSpPr>
            <a:xfrm>
              <a:off x="-1" y="0"/>
              <a:ext cx="2590802" cy="2175670"/>
              <a:chOff x="0" y="0"/>
              <a:chExt cx="2590800" cy="2175668"/>
            </a:xfrm>
          </p:grpSpPr>
          <p:sp>
            <p:nvSpPr>
              <p:cNvPr id="1942"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cubicBezTo>
                      <a:pt x="0" y="1612"/>
                      <a:pt x="1354" y="0"/>
                      <a:pt x="3023" y="0"/>
                    </a:cubicBezTo>
                    <a:lnTo>
                      <a:pt x="21600" y="0"/>
                    </a:lnTo>
                    <a:lnTo>
                      <a:pt x="21600" y="2160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43" name="Mass"/>
              <p:cNvSpPr txBox="1"/>
              <p:nvPr/>
            </p:nvSpPr>
            <p:spPr>
              <a:xfrm>
                <a:off x="0" y="330895"/>
                <a:ext cx="2590801" cy="969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Mass</a:t>
                </a:r>
              </a:p>
            </p:txBody>
          </p:sp>
        </p:grpSp>
        <p:grpSp>
          <p:nvGrpSpPr>
            <p:cNvPr id="1947" name="Group"/>
            <p:cNvGrpSpPr/>
            <p:nvPr/>
          </p:nvGrpSpPr>
          <p:grpSpPr>
            <a:xfrm>
              <a:off x="2590800" y="0"/>
              <a:ext cx="2590800" cy="2175669"/>
              <a:chOff x="0" y="0"/>
              <a:chExt cx="2590800" cy="2175668"/>
            </a:xfrm>
          </p:grpSpPr>
          <p:sp>
            <p:nvSpPr>
              <p:cNvPr id="1945"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77" y="0"/>
                    </a:lnTo>
                    <a:cubicBezTo>
                      <a:pt x="20246" y="0"/>
                      <a:pt x="21600" y="1612"/>
                      <a:pt x="21600" y="3600"/>
                    </a:cubicBezTo>
                    <a:lnTo>
                      <a:pt x="21600" y="21600"/>
                    </a:lnTo>
                    <a:lnTo>
                      <a:pt x="0" y="2160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46" name="Space"/>
              <p:cNvSpPr txBox="1"/>
              <p:nvPr/>
            </p:nvSpPr>
            <p:spPr>
              <a:xfrm>
                <a:off x="0" y="330896"/>
                <a:ext cx="2590800" cy="96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Space</a:t>
                </a:r>
              </a:p>
            </p:txBody>
          </p:sp>
        </p:grpSp>
        <p:grpSp>
          <p:nvGrpSpPr>
            <p:cNvPr id="1950" name="Group"/>
            <p:cNvGrpSpPr/>
            <p:nvPr/>
          </p:nvGrpSpPr>
          <p:grpSpPr>
            <a:xfrm>
              <a:off x="-1" y="2175668"/>
              <a:ext cx="2590801" cy="2175670"/>
              <a:chOff x="0" y="0"/>
              <a:chExt cx="2590800" cy="2175668"/>
            </a:xfrm>
          </p:grpSpPr>
          <p:sp>
            <p:nvSpPr>
              <p:cNvPr id="1948"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023" y="21600"/>
                    </a:lnTo>
                    <a:cubicBezTo>
                      <a:pt x="1354" y="21600"/>
                      <a:pt x="0" y="19988"/>
                      <a:pt x="0" y="18000"/>
                    </a:cubicBezTo>
                    <a:lnTo>
                      <a:pt x="0" y="0"/>
                    </a:lnTo>
                    <a:lnTo>
                      <a:pt x="21600" y="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49" name="Energy"/>
              <p:cNvSpPr txBox="1"/>
              <p:nvPr/>
            </p:nvSpPr>
            <p:spPr>
              <a:xfrm>
                <a:off x="0" y="874813"/>
                <a:ext cx="2590801" cy="96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Energy</a:t>
                </a:r>
              </a:p>
            </p:txBody>
          </p:sp>
        </p:grpSp>
        <p:grpSp>
          <p:nvGrpSpPr>
            <p:cNvPr id="1953" name="Group"/>
            <p:cNvGrpSpPr/>
            <p:nvPr/>
          </p:nvGrpSpPr>
          <p:grpSpPr>
            <a:xfrm>
              <a:off x="2590799" y="2175668"/>
              <a:ext cx="2590801" cy="2175670"/>
              <a:chOff x="0" y="0"/>
              <a:chExt cx="2590800" cy="2175668"/>
            </a:xfrm>
          </p:grpSpPr>
          <p:sp>
            <p:nvSpPr>
              <p:cNvPr id="1951"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8000"/>
                    </a:lnTo>
                    <a:cubicBezTo>
                      <a:pt x="21600" y="19988"/>
                      <a:pt x="20246" y="21600"/>
                      <a:pt x="18577" y="21600"/>
                    </a:cubicBezTo>
                    <a:lnTo>
                      <a:pt x="0" y="21600"/>
                    </a:lnTo>
                    <a:lnTo>
                      <a:pt x="0" y="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52" name="Cost"/>
              <p:cNvSpPr txBox="1"/>
              <p:nvPr/>
            </p:nvSpPr>
            <p:spPr>
              <a:xfrm>
                <a:off x="0" y="874813"/>
                <a:ext cx="2590801" cy="969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Cost</a:t>
                </a:r>
              </a:p>
            </p:txBody>
          </p:sp>
        </p:grpSp>
        <p:grpSp>
          <p:nvGrpSpPr>
            <p:cNvPr id="1956" name="Group"/>
            <p:cNvGrpSpPr/>
            <p:nvPr/>
          </p:nvGrpSpPr>
          <p:grpSpPr>
            <a:xfrm>
              <a:off x="1813560" y="1631750"/>
              <a:ext cx="1554481" cy="1087835"/>
              <a:chOff x="0" y="0"/>
              <a:chExt cx="1554480" cy="1087833"/>
            </a:xfrm>
          </p:grpSpPr>
          <p:sp>
            <p:nvSpPr>
              <p:cNvPr id="1954" name="Rounded Rectangle"/>
              <p:cNvSpPr/>
              <p:nvPr/>
            </p:nvSpPr>
            <p:spPr>
              <a:xfrm>
                <a:off x="0" y="0"/>
                <a:ext cx="1554481" cy="1087834"/>
              </a:xfrm>
              <a:prstGeom prst="roundRect">
                <a:avLst>
                  <a:gd name="adj" fmla="val 16667"/>
                </a:avLst>
              </a:prstGeom>
              <a:gradFill flip="none" rotWithShape="1">
                <a:gsLst>
                  <a:gs pos="0">
                    <a:srgbClr val="B9C3E3"/>
                  </a:gs>
                  <a:gs pos="50000">
                    <a:srgbClr val="ACB9E0"/>
                  </a:gs>
                  <a:gs pos="100000">
                    <a:srgbClr val="95A2CA"/>
                  </a:gs>
                </a:gsLst>
                <a:lin ang="5400000" scaled="0"/>
              </a:gradFill>
              <a:ln w="12700" cap="flat">
                <a:noFill/>
                <a:miter lim="400000"/>
              </a:ln>
              <a:effectLst/>
            </p:spPr>
            <p:txBody>
              <a:bodyPr wrap="square" lIns="45719" tIns="45719" rIns="45719" bIns="45719" numCol="1" anchor="ctr">
                <a:noAutofit/>
              </a:bodyPr>
              <a:lstStyle/>
              <a:p>
                <a:pPr algn="ctr" defTabSz="1155700">
                  <a:lnSpc>
                    <a:spcPct val="90000"/>
                  </a:lnSpc>
                  <a:spcBef>
                    <a:spcPts val="1100"/>
                  </a:spcBef>
                  <a:defRPr sz="2800"/>
                </a:pPr>
                <a:endParaRPr/>
              </a:p>
            </p:txBody>
          </p:sp>
          <p:sp>
            <p:nvSpPr>
              <p:cNvPr id="1955" name="Solutions"/>
              <p:cNvSpPr txBox="1"/>
              <p:nvPr/>
            </p:nvSpPr>
            <p:spPr>
              <a:xfrm>
                <a:off x="53103" y="271745"/>
                <a:ext cx="1448273" cy="5443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algn="ctr" defTabSz="1155700">
                  <a:lnSpc>
                    <a:spcPct val="90000"/>
                  </a:lnSpc>
                  <a:spcBef>
                    <a:spcPts val="1000"/>
                  </a:spcBef>
                  <a:defRPr sz="2600"/>
                </a:lvl1pPr>
              </a:lstStyle>
              <a:p>
                <a:r>
                  <a:t>Solutions</a:t>
                </a:r>
              </a:p>
            </p:txBody>
          </p:sp>
        </p:grpSp>
      </p:grpSp>
      <p:sp>
        <p:nvSpPr>
          <p:cNvPr id="1958"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Title 1"/>
          <p:cNvSpPr txBox="1">
            <a:spLocks noGrp="1"/>
          </p:cNvSpPr>
          <p:nvPr>
            <p:ph type="title"/>
          </p:nvPr>
        </p:nvSpPr>
        <p:spPr>
          <a:prstGeom prst="rect">
            <a:avLst/>
          </a:prstGeom>
          <a:solidFill>
            <a:schemeClr val="accent1"/>
          </a:solidFill>
          <a:ln w="19050">
            <a:solidFill>
              <a:srgbClr val="FFFFFF"/>
            </a:solidFill>
            <a:miter lim="800000"/>
          </a:ln>
        </p:spPr>
        <p:txBody>
          <a:bodyPr/>
          <a:lstStyle>
            <a:lvl1pPr>
              <a:defRPr>
                <a:solidFill>
                  <a:srgbClr val="FFFFFF"/>
                </a:solidFill>
                <a:latin typeface="+mj-lt"/>
                <a:ea typeface="+mj-ea"/>
                <a:cs typeface="+mj-cs"/>
                <a:sym typeface="Calibri"/>
              </a:defRPr>
            </a:lvl1pPr>
          </a:lstStyle>
          <a:p>
            <a:r>
              <a:t>Value Engineering</a:t>
            </a:r>
          </a:p>
        </p:txBody>
      </p:sp>
      <p:sp>
        <p:nvSpPr>
          <p:cNvPr id="1961" name="Content Placeholder 2"/>
          <p:cNvSpPr txBox="1">
            <a:spLocks noGrp="1"/>
          </p:cNvSpPr>
          <p:nvPr>
            <p:ph type="body" sz="half" idx="1"/>
          </p:nvPr>
        </p:nvSpPr>
        <p:spPr>
          <a:prstGeom prst="rect">
            <a:avLst/>
          </a:prstGeom>
        </p:spPr>
        <p:txBody>
          <a:bodyPr/>
          <a:lstStyle/>
          <a:p>
            <a:r>
              <a:t>Can be used as a enabling Pathway towards Mass Manufacturing for the device</a:t>
            </a:r>
          </a:p>
          <a:p>
            <a:pPr marL="1143000" lvl="2" indent="-228600">
              <a:spcBef>
                <a:spcPts val="500"/>
              </a:spcBef>
              <a:defRPr sz="2000"/>
            </a:pPr>
            <a:r>
              <a:t>10 – 100 Units</a:t>
            </a:r>
          </a:p>
        </p:txBody>
      </p:sp>
      <p:grpSp>
        <p:nvGrpSpPr>
          <p:cNvPr id="1977" name="Content Placeholder 4"/>
          <p:cNvGrpSpPr/>
          <p:nvPr/>
        </p:nvGrpSpPr>
        <p:grpSpPr>
          <a:xfrm>
            <a:off x="6172199" y="1825625"/>
            <a:ext cx="5181601" cy="4351338"/>
            <a:chOff x="0" y="0"/>
            <a:chExt cx="5181600" cy="4351337"/>
          </a:xfrm>
        </p:grpSpPr>
        <p:grpSp>
          <p:nvGrpSpPr>
            <p:cNvPr id="1964" name="Group"/>
            <p:cNvGrpSpPr/>
            <p:nvPr/>
          </p:nvGrpSpPr>
          <p:grpSpPr>
            <a:xfrm>
              <a:off x="-1" y="0"/>
              <a:ext cx="2590802" cy="2175670"/>
              <a:chOff x="0" y="0"/>
              <a:chExt cx="2590800" cy="2175668"/>
            </a:xfrm>
          </p:grpSpPr>
          <p:sp>
            <p:nvSpPr>
              <p:cNvPr id="1962"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cubicBezTo>
                      <a:pt x="0" y="1612"/>
                      <a:pt x="1354" y="0"/>
                      <a:pt x="3023" y="0"/>
                    </a:cubicBezTo>
                    <a:lnTo>
                      <a:pt x="21600" y="0"/>
                    </a:lnTo>
                    <a:lnTo>
                      <a:pt x="21600" y="2160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63" name="Mass"/>
              <p:cNvSpPr txBox="1"/>
              <p:nvPr/>
            </p:nvSpPr>
            <p:spPr>
              <a:xfrm>
                <a:off x="0" y="330895"/>
                <a:ext cx="2590801" cy="969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Mass</a:t>
                </a:r>
              </a:p>
            </p:txBody>
          </p:sp>
        </p:grpSp>
        <p:grpSp>
          <p:nvGrpSpPr>
            <p:cNvPr id="1967" name="Group"/>
            <p:cNvGrpSpPr/>
            <p:nvPr/>
          </p:nvGrpSpPr>
          <p:grpSpPr>
            <a:xfrm>
              <a:off x="2590800" y="0"/>
              <a:ext cx="2590800" cy="2175669"/>
              <a:chOff x="0" y="0"/>
              <a:chExt cx="2590800" cy="2175668"/>
            </a:xfrm>
          </p:grpSpPr>
          <p:sp>
            <p:nvSpPr>
              <p:cNvPr id="1965"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77" y="0"/>
                    </a:lnTo>
                    <a:cubicBezTo>
                      <a:pt x="20246" y="0"/>
                      <a:pt x="21600" y="1612"/>
                      <a:pt x="21600" y="3600"/>
                    </a:cubicBezTo>
                    <a:lnTo>
                      <a:pt x="21600" y="21600"/>
                    </a:lnTo>
                    <a:lnTo>
                      <a:pt x="0" y="2160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66" name="Space"/>
              <p:cNvSpPr txBox="1"/>
              <p:nvPr/>
            </p:nvSpPr>
            <p:spPr>
              <a:xfrm>
                <a:off x="0" y="330896"/>
                <a:ext cx="2590800" cy="96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Space</a:t>
                </a:r>
              </a:p>
            </p:txBody>
          </p:sp>
        </p:grpSp>
        <p:grpSp>
          <p:nvGrpSpPr>
            <p:cNvPr id="1970" name="Group"/>
            <p:cNvGrpSpPr/>
            <p:nvPr/>
          </p:nvGrpSpPr>
          <p:grpSpPr>
            <a:xfrm>
              <a:off x="-1" y="2175668"/>
              <a:ext cx="2590801" cy="2175670"/>
              <a:chOff x="0" y="0"/>
              <a:chExt cx="2590800" cy="2175668"/>
            </a:xfrm>
          </p:grpSpPr>
          <p:sp>
            <p:nvSpPr>
              <p:cNvPr id="1968"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023" y="21600"/>
                    </a:lnTo>
                    <a:cubicBezTo>
                      <a:pt x="1354" y="21600"/>
                      <a:pt x="0" y="19988"/>
                      <a:pt x="0" y="18000"/>
                    </a:cubicBezTo>
                    <a:lnTo>
                      <a:pt x="0" y="0"/>
                    </a:lnTo>
                    <a:lnTo>
                      <a:pt x="21600" y="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69" name="Energy"/>
              <p:cNvSpPr txBox="1"/>
              <p:nvPr/>
            </p:nvSpPr>
            <p:spPr>
              <a:xfrm>
                <a:off x="0" y="874813"/>
                <a:ext cx="2590801" cy="96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Energy</a:t>
                </a:r>
              </a:p>
            </p:txBody>
          </p:sp>
        </p:grpSp>
        <p:grpSp>
          <p:nvGrpSpPr>
            <p:cNvPr id="1973" name="Group"/>
            <p:cNvGrpSpPr/>
            <p:nvPr/>
          </p:nvGrpSpPr>
          <p:grpSpPr>
            <a:xfrm>
              <a:off x="2590799" y="2175668"/>
              <a:ext cx="2590801" cy="2175670"/>
              <a:chOff x="0" y="0"/>
              <a:chExt cx="2590800" cy="2175668"/>
            </a:xfrm>
          </p:grpSpPr>
          <p:sp>
            <p:nvSpPr>
              <p:cNvPr id="1971"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8000"/>
                    </a:lnTo>
                    <a:cubicBezTo>
                      <a:pt x="21600" y="19988"/>
                      <a:pt x="20246" y="21600"/>
                      <a:pt x="18577" y="21600"/>
                    </a:cubicBezTo>
                    <a:lnTo>
                      <a:pt x="0" y="21600"/>
                    </a:lnTo>
                    <a:lnTo>
                      <a:pt x="0" y="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72" name="Cost"/>
              <p:cNvSpPr txBox="1"/>
              <p:nvPr/>
            </p:nvSpPr>
            <p:spPr>
              <a:xfrm>
                <a:off x="0" y="874813"/>
                <a:ext cx="2590801" cy="969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Cost</a:t>
                </a:r>
              </a:p>
            </p:txBody>
          </p:sp>
        </p:grpSp>
        <p:grpSp>
          <p:nvGrpSpPr>
            <p:cNvPr id="1976" name="Group"/>
            <p:cNvGrpSpPr/>
            <p:nvPr/>
          </p:nvGrpSpPr>
          <p:grpSpPr>
            <a:xfrm>
              <a:off x="1813560" y="1631750"/>
              <a:ext cx="1554481" cy="1087835"/>
              <a:chOff x="0" y="0"/>
              <a:chExt cx="1554480" cy="1087833"/>
            </a:xfrm>
          </p:grpSpPr>
          <p:sp>
            <p:nvSpPr>
              <p:cNvPr id="1974" name="Rounded Rectangle"/>
              <p:cNvSpPr/>
              <p:nvPr/>
            </p:nvSpPr>
            <p:spPr>
              <a:xfrm>
                <a:off x="0" y="0"/>
                <a:ext cx="1554481" cy="1087834"/>
              </a:xfrm>
              <a:prstGeom prst="roundRect">
                <a:avLst>
                  <a:gd name="adj" fmla="val 16667"/>
                </a:avLst>
              </a:prstGeom>
              <a:gradFill flip="none" rotWithShape="1">
                <a:gsLst>
                  <a:gs pos="0">
                    <a:srgbClr val="B9C3E3"/>
                  </a:gs>
                  <a:gs pos="50000">
                    <a:srgbClr val="ACB9E0"/>
                  </a:gs>
                  <a:gs pos="100000">
                    <a:srgbClr val="95A2CA"/>
                  </a:gs>
                </a:gsLst>
                <a:lin ang="5400000" scaled="0"/>
              </a:gradFill>
              <a:ln w="12700" cap="flat">
                <a:noFill/>
                <a:miter lim="400000"/>
              </a:ln>
              <a:effectLst/>
            </p:spPr>
            <p:txBody>
              <a:bodyPr wrap="square" lIns="45719" tIns="45719" rIns="45719" bIns="45719" numCol="1" anchor="ctr">
                <a:noAutofit/>
              </a:bodyPr>
              <a:lstStyle/>
              <a:p>
                <a:pPr algn="ctr" defTabSz="1155700">
                  <a:lnSpc>
                    <a:spcPct val="90000"/>
                  </a:lnSpc>
                  <a:spcBef>
                    <a:spcPts val="1100"/>
                  </a:spcBef>
                  <a:defRPr sz="2800"/>
                </a:pPr>
                <a:endParaRPr/>
              </a:p>
            </p:txBody>
          </p:sp>
          <p:sp>
            <p:nvSpPr>
              <p:cNvPr id="1975" name="Solutions"/>
              <p:cNvSpPr txBox="1"/>
              <p:nvPr/>
            </p:nvSpPr>
            <p:spPr>
              <a:xfrm>
                <a:off x="53103" y="271745"/>
                <a:ext cx="1448273" cy="5443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algn="ctr" defTabSz="1155700">
                  <a:lnSpc>
                    <a:spcPct val="90000"/>
                  </a:lnSpc>
                  <a:spcBef>
                    <a:spcPts val="1000"/>
                  </a:spcBef>
                  <a:defRPr sz="2600"/>
                </a:lvl1pPr>
              </a:lstStyle>
              <a:p>
                <a:r>
                  <a:t>Solutions</a:t>
                </a:r>
              </a:p>
            </p:txBody>
          </p:sp>
        </p:grpSp>
      </p:grpSp>
      <p:sp>
        <p:nvSpPr>
          <p:cNvPr id="1978"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Title 1"/>
          <p:cNvSpPr txBox="1">
            <a:spLocks noGrp="1"/>
          </p:cNvSpPr>
          <p:nvPr>
            <p:ph type="title"/>
          </p:nvPr>
        </p:nvSpPr>
        <p:spPr>
          <a:prstGeom prst="rect">
            <a:avLst/>
          </a:prstGeom>
          <a:solidFill>
            <a:schemeClr val="accent1"/>
          </a:solidFill>
          <a:ln w="19050">
            <a:solidFill>
              <a:srgbClr val="FFFFFF"/>
            </a:solidFill>
            <a:miter lim="800000"/>
          </a:ln>
        </p:spPr>
        <p:txBody>
          <a:bodyPr/>
          <a:lstStyle>
            <a:lvl1pPr>
              <a:defRPr>
                <a:solidFill>
                  <a:srgbClr val="FFFFFF"/>
                </a:solidFill>
                <a:latin typeface="+mj-lt"/>
                <a:ea typeface="+mj-ea"/>
                <a:cs typeface="+mj-cs"/>
                <a:sym typeface="Calibri"/>
              </a:defRPr>
            </a:lvl1pPr>
          </a:lstStyle>
          <a:p>
            <a:r>
              <a:t>Value Engineering</a:t>
            </a:r>
          </a:p>
        </p:txBody>
      </p:sp>
      <p:sp>
        <p:nvSpPr>
          <p:cNvPr id="1981" name="Content Placeholder 2"/>
          <p:cNvSpPr txBox="1">
            <a:spLocks noGrp="1"/>
          </p:cNvSpPr>
          <p:nvPr>
            <p:ph type="body" sz="half" idx="1"/>
          </p:nvPr>
        </p:nvSpPr>
        <p:spPr>
          <a:prstGeom prst="rect">
            <a:avLst/>
          </a:prstGeom>
        </p:spPr>
        <p:txBody>
          <a:bodyPr/>
          <a:lstStyle/>
          <a:p>
            <a:r>
              <a:t>Value Engineering can be done on parts or the whole device itself. </a:t>
            </a:r>
          </a:p>
          <a:p>
            <a:pPr marL="685800" lvl="1" indent="-228600">
              <a:spcBef>
                <a:spcPts val="500"/>
              </a:spcBef>
              <a:defRPr sz="2400"/>
            </a:pPr>
            <a:r>
              <a:t>The price also changes depending on</a:t>
            </a:r>
          </a:p>
          <a:p>
            <a:pPr marL="1143000" lvl="2" indent="-228600">
              <a:spcBef>
                <a:spcPts val="500"/>
              </a:spcBef>
              <a:defRPr sz="2000"/>
            </a:pPr>
            <a:r>
              <a:t>Coverage of work. </a:t>
            </a:r>
          </a:p>
          <a:p>
            <a:pPr marL="1600200" lvl="3" indent="-228600">
              <a:spcBef>
                <a:spcPts val="500"/>
              </a:spcBef>
              <a:defRPr sz="1800"/>
            </a:pPr>
            <a:r>
              <a:t>Simple part replacement vs  System Re-design</a:t>
            </a:r>
          </a:p>
          <a:p>
            <a:pPr marL="1143000" lvl="2" indent="-228600">
              <a:spcBef>
                <a:spcPts val="500"/>
              </a:spcBef>
              <a:defRPr sz="2000"/>
            </a:pPr>
            <a:r>
              <a:t>Patent Ownership Rights as Assignee</a:t>
            </a:r>
          </a:p>
        </p:txBody>
      </p:sp>
      <p:grpSp>
        <p:nvGrpSpPr>
          <p:cNvPr id="1997" name="Content Placeholder 4"/>
          <p:cNvGrpSpPr/>
          <p:nvPr/>
        </p:nvGrpSpPr>
        <p:grpSpPr>
          <a:xfrm>
            <a:off x="6172199" y="1825625"/>
            <a:ext cx="5181601" cy="4351338"/>
            <a:chOff x="0" y="0"/>
            <a:chExt cx="5181600" cy="4351337"/>
          </a:xfrm>
        </p:grpSpPr>
        <p:grpSp>
          <p:nvGrpSpPr>
            <p:cNvPr id="1984" name="Group"/>
            <p:cNvGrpSpPr/>
            <p:nvPr/>
          </p:nvGrpSpPr>
          <p:grpSpPr>
            <a:xfrm>
              <a:off x="-1" y="0"/>
              <a:ext cx="2590802" cy="2175670"/>
              <a:chOff x="0" y="0"/>
              <a:chExt cx="2590800" cy="2175668"/>
            </a:xfrm>
          </p:grpSpPr>
          <p:sp>
            <p:nvSpPr>
              <p:cNvPr id="1982"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cubicBezTo>
                      <a:pt x="0" y="1612"/>
                      <a:pt x="1354" y="0"/>
                      <a:pt x="3023" y="0"/>
                    </a:cubicBezTo>
                    <a:lnTo>
                      <a:pt x="21600" y="0"/>
                    </a:lnTo>
                    <a:lnTo>
                      <a:pt x="21600" y="2160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83" name="Mass"/>
              <p:cNvSpPr txBox="1"/>
              <p:nvPr/>
            </p:nvSpPr>
            <p:spPr>
              <a:xfrm>
                <a:off x="0" y="330895"/>
                <a:ext cx="2590801" cy="969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Mass</a:t>
                </a:r>
              </a:p>
            </p:txBody>
          </p:sp>
        </p:grpSp>
        <p:grpSp>
          <p:nvGrpSpPr>
            <p:cNvPr id="1987" name="Group"/>
            <p:cNvGrpSpPr/>
            <p:nvPr/>
          </p:nvGrpSpPr>
          <p:grpSpPr>
            <a:xfrm>
              <a:off x="2590800" y="0"/>
              <a:ext cx="2590800" cy="2175669"/>
              <a:chOff x="0" y="0"/>
              <a:chExt cx="2590800" cy="2175668"/>
            </a:xfrm>
          </p:grpSpPr>
          <p:sp>
            <p:nvSpPr>
              <p:cNvPr id="1985"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77" y="0"/>
                    </a:lnTo>
                    <a:cubicBezTo>
                      <a:pt x="20246" y="0"/>
                      <a:pt x="21600" y="1612"/>
                      <a:pt x="21600" y="3600"/>
                    </a:cubicBezTo>
                    <a:lnTo>
                      <a:pt x="21600" y="21600"/>
                    </a:lnTo>
                    <a:lnTo>
                      <a:pt x="0" y="2160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86" name="Space"/>
              <p:cNvSpPr txBox="1"/>
              <p:nvPr/>
            </p:nvSpPr>
            <p:spPr>
              <a:xfrm>
                <a:off x="0" y="330896"/>
                <a:ext cx="2590800" cy="96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Space</a:t>
                </a:r>
              </a:p>
            </p:txBody>
          </p:sp>
        </p:grpSp>
        <p:grpSp>
          <p:nvGrpSpPr>
            <p:cNvPr id="1990" name="Group"/>
            <p:cNvGrpSpPr/>
            <p:nvPr/>
          </p:nvGrpSpPr>
          <p:grpSpPr>
            <a:xfrm>
              <a:off x="-1" y="2175668"/>
              <a:ext cx="2590801" cy="2175670"/>
              <a:chOff x="0" y="0"/>
              <a:chExt cx="2590800" cy="2175668"/>
            </a:xfrm>
          </p:grpSpPr>
          <p:sp>
            <p:nvSpPr>
              <p:cNvPr id="1988"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023" y="21600"/>
                    </a:lnTo>
                    <a:cubicBezTo>
                      <a:pt x="1354" y="21600"/>
                      <a:pt x="0" y="19988"/>
                      <a:pt x="0" y="18000"/>
                    </a:cubicBezTo>
                    <a:lnTo>
                      <a:pt x="0" y="0"/>
                    </a:lnTo>
                    <a:lnTo>
                      <a:pt x="21600" y="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89" name="Energy"/>
              <p:cNvSpPr txBox="1"/>
              <p:nvPr/>
            </p:nvSpPr>
            <p:spPr>
              <a:xfrm>
                <a:off x="0" y="874813"/>
                <a:ext cx="2590801" cy="96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Energy</a:t>
                </a:r>
              </a:p>
            </p:txBody>
          </p:sp>
        </p:grpSp>
        <p:grpSp>
          <p:nvGrpSpPr>
            <p:cNvPr id="1993" name="Group"/>
            <p:cNvGrpSpPr/>
            <p:nvPr/>
          </p:nvGrpSpPr>
          <p:grpSpPr>
            <a:xfrm>
              <a:off x="2590799" y="2175668"/>
              <a:ext cx="2590801" cy="2175670"/>
              <a:chOff x="0" y="0"/>
              <a:chExt cx="2590800" cy="2175668"/>
            </a:xfrm>
          </p:grpSpPr>
          <p:sp>
            <p:nvSpPr>
              <p:cNvPr id="1991" name="Shape"/>
              <p:cNvSpPr/>
              <p:nvPr/>
            </p:nvSpPr>
            <p:spPr>
              <a:xfrm>
                <a:off x="0" y="0"/>
                <a:ext cx="2590800" cy="21756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8000"/>
                    </a:lnTo>
                    <a:cubicBezTo>
                      <a:pt x="21600" y="19988"/>
                      <a:pt x="20246" y="21600"/>
                      <a:pt x="18577" y="21600"/>
                    </a:cubicBezTo>
                    <a:lnTo>
                      <a:pt x="0" y="21600"/>
                    </a:lnTo>
                    <a:lnTo>
                      <a:pt x="0" y="0"/>
                    </a:lnTo>
                    <a:close/>
                  </a:path>
                </a:pathLst>
              </a:custGeom>
              <a:gradFill flip="none" rotWithShape="1">
                <a:gsLst>
                  <a:gs pos="0">
                    <a:srgbClr val="5F82CB"/>
                  </a:gs>
                  <a:gs pos="50000">
                    <a:srgbClr val="3E70CA"/>
                  </a:gs>
                  <a:gs pos="100000">
                    <a:srgbClr val="2F61BA"/>
                  </a:gs>
                </a:gsLst>
                <a:lin ang="5400000" scaled="0"/>
              </a:gradFill>
              <a:ln w="12700" cap="flat">
                <a:noFill/>
                <a:miter lim="400000"/>
              </a:ln>
              <a:effectLst/>
            </p:spPr>
            <p:txBody>
              <a:bodyPr wrap="square" lIns="45719" tIns="45719" rIns="45719" bIns="45719" numCol="1" anchor="ctr">
                <a:noAutofit/>
              </a:bodyPr>
              <a:lstStyle/>
              <a:p>
                <a:pPr algn="ctr" defTabSz="1600200">
                  <a:lnSpc>
                    <a:spcPct val="90000"/>
                  </a:lnSpc>
                  <a:spcBef>
                    <a:spcPts val="1100"/>
                  </a:spcBef>
                  <a:defRPr sz="2800">
                    <a:solidFill>
                      <a:srgbClr val="FFFFFF"/>
                    </a:solidFill>
                  </a:defRPr>
                </a:pPr>
                <a:endParaRPr/>
              </a:p>
            </p:txBody>
          </p:sp>
          <p:sp>
            <p:nvSpPr>
              <p:cNvPr id="1992" name="Cost"/>
              <p:cNvSpPr txBox="1"/>
              <p:nvPr/>
            </p:nvSpPr>
            <p:spPr>
              <a:xfrm>
                <a:off x="0" y="874813"/>
                <a:ext cx="2590801" cy="9699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6031" tIns="256031" rIns="256031" bIns="256031" numCol="1" anchor="ctr">
                <a:spAutoFit/>
              </a:bodyPr>
              <a:lstStyle>
                <a:lvl1pPr algn="ctr" defTabSz="1600200">
                  <a:lnSpc>
                    <a:spcPct val="90000"/>
                  </a:lnSpc>
                  <a:spcBef>
                    <a:spcPts val="1500"/>
                  </a:spcBef>
                  <a:defRPr sz="3600">
                    <a:solidFill>
                      <a:srgbClr val="FFFFFF"/>
                    </a:solidFill>
                  </a:defRPr>
                </a:lvl1pPr>
              </a:lstStyle>
              <a:p>
                <a:r>
                  <a:t>Cost</a:t>
                </a:r>
              </a:p>
            </p:txBody>
          </p:sp>
        </p:grpSp>
        <p:grpSp>
          <p:nvGrpSpPr>
            <p:cNvPr id="1996" name="Group"/>
            <p:cNvGrpSpPr/>
            <p:nvPr/>
          </p:nvGrpSpPr>
          <p:grpSpPr>
            <a:xfrm>
              <a:off x="1813560" y="1631750"/>
              <a:ext cx="1554481" cy="1087835"/>
              <a:chOff x="0" y="0"/>
              <a:chExt cx="1554480" cy="1087833"/>
            </a:xfrm>
          </p:grpSpPr>
          <p:sp>
            <p:nvSpPr>
              <p:cNvPr id="1994" name="Rounded Rectangle"/>
              <p:cNvSpPr/>
              <p:nvPr/>
            </p:nvSpPr>
            <p:spPr>
              <a:xfrm>
                <a:off x="0" y="0"/>
                <a:ext cx="1554481" cy="1087834"/>
              </a:xfrm>
              <a:prstGeom prst="roundRect">
                <a:avLst>
                  <a:gd name="adj" fmla="val 16667"/>
                </a:avLst>
              </a:prstGeom>
              <a:gradFill flip="none" rotWithShape="1">
                <a:gsLst>
                  <a:gs pos="0">
                    <a:srgbClr val="B9C3E3"/>
                  </a:gs>
                  <a:gs pos="50000">
                    <a:srgbClr val="ACB9E0"/>
                  </a:gs>
                  <a:gs pos="100000">
                    <a:srgbClr val="95A2CA"/>
                  </a:gs>
                </a:gsLst>
                <a:lin ang="5400000" scaled="0"/>
              </a:gradFill>
              <a:ln w="12700" cap="flat">
                <a:noFill/>
                <a:miter lim="400000"/>
              </a:ln>
              <a:effectLst/>
            </p:spPr>
            <p:txBody>
              <a:bodyPr wrap="square" lIns="45719" tIns="45719" rIns="45719" bIns="45719" numCol="1" anchor="ctr">
                <a:noAutofit/>
              </a:bodyPr>
              <a:lstStyle/>
              <a:p>
                <a:pPr algn="ctr" defTabSz="1155700">
                  <a:lnSpc>
                    <a:spcPct val="90000"/>
                  </a:lnSpc>
                  <a:spcBef>
                    <a:spcPts val="1100"/>
                  </a:spcBef>
                  <a:defRPr sz="2800"/>
                </a:pPr>
                <a:endParaRPr/>
              </a:p>
            </p:txBody>
          </p:sp>
          <p:sp>
            <p:nvSpPr>
              <p:cNvPr id="1995" name="Solutions"/>
              <p:cNvSpPr txBox="1"/>
              <p:nvPr/>
            </p:nvSpPr>
            <p:spPr>
              <a:xfrm>
                <a:off x="53103" y="271745"/>
                <a:ext cx="1448273" cy="5443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algn="ctr" defTabSz="1155700">
                  <a:lnSpc>
                    <a:spcPct val="90000"/>
                  </a:lnSpc>
                  <a:spcBef>
                    <a:spcPts val="1000"/>
                  </a:spcBef>
                  <a:defRPr sz="2600"/>
                </a:lvl1pPr>
              </a:lstStyle>
              <a:p>
                <a:r>
                  <a:t>Solutions</a:t>
                </a:r>
              </a:p>
            </p:txBody>
          </p:sp>
        </p:grpSp>
      </p:grpSp>
      <p:sp>
        <p:nvSpPr>
          <p:cNvPr id="1998"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Title 1"/>
          <p:cNvSpPr txBox="1">
            <a:spLocks noGrp="1"/>
          </p:cNvSpPr>
          <p:nvPr>
            <p:ph type="title"/>
          </p:nvPr>
        </p:nvSpPr>
        <p:spPr>
          <a:prstGeom prst="rect">
            <a:avLst/>
          </a:prstGeom>
          <a:solidFill>
            <a:schemeClr val="accent1"/>
          </a:solidFill>
          <a:ln w="19050">
            <a:solidFill>
              <a:srgbClr val="FFFFFF"/>
            </a:solidFill>
            <a:miter lim="800000"/>
          </a:ln>
        </p:spPr>
        <p:txBody>
          <a:bodyPr/>
          <a:lstStyle>
            <a:lvl1pPr>
              <a:defRPr>
                <a:solidFill>
                  <a:srgbClr val="FFFFFF"/>
                </a:solidFill>
                <a:latin typeface="+mj-lt"/>
                <a:ea typeface="+mj-ea"/>
                <a:cs typeface="+mj-cs"/>
                <a:sym typeface="Calibri"/>
              </a:defRPr>
            </a:lvl1pPr>
          </a:lstStyle>
          <a:p>
            <a:r>
              <a:t>Added Engineering if Left Undone during Design Phase</a:t>
            </a:r>
          </a:p>
        </p:txBody>
      </p:sp>
      <p:sp>
        <p:nvSpPr>
          <p:cNvPr id="2001" name="Content Placeholder 2"/>
          <p:cNvSpPr txBox="1">
            <a:spLocks noGrp="1"/>
          </p:cNvSpPr>
          <p:nvPr>
            <p:ph type="body" sz="half" idx="1"/>
          </p:nvPr>
        </p:nvSpPr>
        <p:spPr>
          <a:prstGeom prst="rect">
            <a:avLst/>
          </a:prstGeom>
        </p:spPr>
        <p:txBody>
          <a:bodyPr/>
          <a:lstStyle/>
          <a:p>
            <a:r>
              <a:t>Manufacturability</a:t>
            </a:r>
          </a:p>
          <a:p>
            <a:pPr marL="685800" lvl="1" indent="-228600">
              <a:spcBef>
                <a:spcPts val="500"/>
              </a:spcBef>
              <a:defRPr sz="2400"/>
            </a:pPr>
            <a:r>
              <a:t>Process</a:t>
            </a:r>
          </a:p>
          <a:p>
            <a:pPr marL="1143000" lvl="2" indent="-228600">
              <a:spcBef>
                <a:spcPts val="500"/>
              </a:spcBef>
              <a:defRPr sz="2000"/>
            </a:pPr>
            <a:r>
              <a:t>Sterilization</a:t>
            </a:r>
          </a:p>
          <a:p>
            <a:pPr marL="1143000" lvl="2" indent="-228600">
              <a:spcBef>
                <a:spcPts val="500"/>
              </a:spcBef>
              <a:defRPr sz="2000"/>
            </a:pPr>
            <a:r>
              <a:t>Device </a:t>
            </a:r>
          </a:p>
          <a:p>
            <a:pPr marL="1143000" lvl="2" indent="-228600">
              <a:spcBef>
                <a:spcPts val="500"/>
              </a:spcBef>
              <a:defRPr sz="2000"/>
            </a:pPr>
            <a:r>
              <a:t>Assembly Process</a:t>
            </a:r>
          </a:p>
          <a:p>
            <a:pPr marL="685800" lvl="1" indent="-228600">
              <a:spcBef>
                <a:spcPts val="500"/>
              </a:spcBef>
              <a:defRPr sz="2400"/>
            </a:pPr>
            <a:r>
              <a:t>Quality Control</a:t>
            </a:r>
          </a:p>
          <a:p>
            <a:pPr marL="685800" lvl="1" indent="-228600">
              <a:spcBef>
                <a:spcPts val="500"/>
              </a:spcBef>
              <a:defRPr sz="2400"/>
            </a:pPr>
            <a:r>
              <a:t>Packaging</a:t>
            </a:r>
          </a:p>
          <a:p>
            <a:r>
              <a:t>Compliance with Manufacturing Guidelines</a:t>
            </a:r>
          </a:p>
          <a:p>
            <a:pPr marL="685800" lvl="1" indent="-228600">
              <a:spcBef>
                <a:spcPts val="500"/>
              </a:spcBef>
              <a:defRPr sz="2400"/>
            </a:pPr>
            <a:r>
              <a:t>ISO 13485</a:t>
            </a:r>
          </a:p>
        </p:txBody>
      </p:sp>
      <p:sp>
        <p:nvSpPr>
          <p:cNvPr id="2002"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Title 9"/>
          <p:cNvSpPr txBox="1">
            <a:spLocks noGrp="1"/>
          </p:cNvSpPr>
          <p:nvPr>
            <p:ph type="title"/>
          </p:nvPr>
        </p:nvSpPr>
        <p:spPr>
          <a:prstGeom prst="rect">
            <a:avLst/>
          </a:prstGeom>
        </p:spPr>
        <p:txBody>
          <a:bodyPr/>
          <a:lstStyle/>
          <a:p>
            <a:endParaRPr/>
          </a:p>
        </p:txBody>
      </p:sp>
      <p:grpSp>
        <p:nvGrpSpPr>
          <p:cNvPr id="2009" name="Group 1"/>
          <p:cNvGrpSpPr/>
          <p:nvPr/>
        </p:nvGrpSpPr>
        <p:grpSpPr>
          <a:xfrm>
            <a:off x="838200" y="469641"/>
            <a:ext cx="10666229" cy="1093688"/>
            <a:chOff x="0" y="0"/>
            <a:chExt cx="10666228" cy="1093687"/>
          </a:xfrm>
        </p:grpSpPr>
        <p:sp>
          <p:nvSpPr>
            <p:cNvPr id="2005" name="Rectangle: Rounded Corners 6"/>
            <p:cNvSpPr/>
            <p:nvPr/>
          </p:nvSpPr>
          <p:spPr>
            <a:xfrm>
              <a:off x="0" y="0"/>
              <a:ext cx="10666229"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2008" name="Rectangle: Rounded Corners 4"/>
            <p:cNvGrpSpPr/>
            <p:nvPr/>
          </p:nvGrpSpPr>
          <p:grpSpPr>
            <a:xfrm>
              <a:off x="576416" y="0"/>
              <a:ext cx="9939185" cy="986908"/>
              <a:chOff x="0" y="0"/>
              <a:chExt cx="9939184" cy="986907"/>
            </a:xfrm>
          </p:grpSpPr>
          <p:sp>
            <p:nvSpPr>
              <p:cNvPr id="2006" name="Rectangle"/>
              <p:cNvSpPr/>
              <p:nvPr/>
            </p:nvSpPr>
            <p:spPr>
              <a:xfrm>
                <a:off x="-1" y="0"/>
                <a:ext cx="9939186"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2007" name="Administration Coverage"/>
              <p:cNvSpPr txBox="1"/>
              <p:nvPr/>
            </p:nvSpPr>
            <p:spPr>
              <a:xfrm>
                <a:off x="20954" y="122728"/>
                <a:ext cx="9897276"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Administration Coverage</a:t>
                </a:r>
              </a:p>
            </p:txBody>
          </p:sp>
        </p:grpSp>
      </p:grpSp>
      <p:grpSp>
        <p:nvGrpSpPr>
          <p:cNvPr id="2028" name="Content Placeholder 29"/>
          <p:cNvGrpSpPr/>
          <p:nvPr/>
        </p:nvGrpSpPr>
        <p:grpSpPr>
          <a:xfrm>
            <a:off x="4114801" y="1331588"/>
            <a:ext cx="7239001" cy="5321872"/>
            <a:chOff x="0" y="0"/>
            <a:chExt cx="7239000" cy="5321871"/>
          </a:xfrm>
        </p:grpSpPr>
        <p:grpSp>
          <p:nvGrpSpPr>
            <p:cNvPr id="2012" name="Group"/>
            <p:cNvGrpSpPr/>
            <p:nvPr/>
          </p:nvGrpSpPr>
          <p:grpSpPr>
            <a:xfrm>
              <a:off x="0" y="4704126"/>
              <a:ext cx="7239001" cy="617745"/>
              <a:chOff x="0" y="0"/>
              <a:chExt cx="7239000" cy="617743"/>
            </a:xfrm>
          </p:grpSpPr>
          <p:sp>
            <p:nvSpPr>
              <p:cNvPr id="2010" name="Rectangle"/>
              <p:cNvSpPr/>
              <p:nvPr/>
            </p:nvSpPr>
            <p:spPr>
              <a:xfrm>
                <a:off x="0" y="0"/>
                <a:ext cx="7239000" cy="617744"/>
              </a:xfrm>
              <a:prstGeom prst="rect">
                <a:avLst/>
              </a:prstGeom>
              <a:solidFill>
                <a:srgbClr val="BDD7EE"/>
              </a:solidFill>
              <a:ln w="12700" cap="flat">
                <a:solidFill>
                  <a:srgbClr val="FFFFFF"/>
                </a:solidFill>
                <a:prstDash val="solid"/>
                <a:miter lim="800000"/>
              </a:ln>
              <a:effectLst/>
            </p:spPr>
            <p:txBody>
              <a:bodyPr wrap="square" lIns="45719" tIns="45719" rIns="45719" bIns="45719" numCol="1" anchor="ctr">
                <a:noAutofit/>
              </a:bodyPr>
              <a:lstStyle/>
              <a:p>
                <a:pPr algn="ctr" defTabSz="755650">
                  <a:lnSpc>
                    <a:spcPct val="90000"/>
                  </a:lnSpc>
                  <a:spcBef>
                    <a:spcPts val="1100"/>
                  </a:spcBef>
                  <a:defRPr sz="2800">
                    <a:solidFill>
                      <a:srgbClr val="FFFFFF"/>
                    </a:solidFill>
                  </a:defRPr>
                </a:pPr>
                <a:endParaRPr/>
              </a:p>
            </p:txBody>
          </p:sp>
          <p:sp>
            <p:nvSpPr>
              <p:cNvPr id="2011" name="Spin Off - Commercialization"/>
              <p:cNvSpPr txBox="1"/>
              <p:nvPr/>
            </p:nvSpPr>
            <p:spPr>
              <a:xfrm>
                <a:off x="0" y="78442"/>
                <a:ext cx="7239000" cy="460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904" tIns="120904" rIns="120904" bIns="120904" numCol="1" anchor="ctr">
                <a:spAutoFit/>
              </a:bodyPr>
              <a:lstStyle>
                <a:lvl1pPr algn="ctr" defTabSz="755650">
                  <a:lnSpc>
                    <a:spcPct val="90000"/>
                  </a:lnSpc>
                  <a:spcBef>
                    <a:spcPts val="700"/>
                  </a:spcBef>
                  <a:defRPr sz="1700">
                    <a:solidFill>
                      <a:srgbClr val="FF0000"/>
                    </a:solidFill>
                  </a:defRPr>
                </a:lvl1pPr>
              </a:lstStyle>
              <a:p>
                <a:r>
                  <a:t>Spin Off - Commercialization </a:t>
                </a:r>
              </a:p>
            </p:txBody>
          </p:sp>
        </p:grpSp>
        <p:grpSp>
          <p:nvGrpSpPr>
            <p:cNvPr id="2015" name="Group"/>
            <p:cNvGrpSpPr/>
            <p:nvPr/>
          </p:nvGrpSpPr>
          <p:grpSpPr>
            <a:xfrm>
              <a:off x="0" y="3763301"/>
              <a:ext cx="7239001" cy="950093"/>
              <a:chOff x="0" y="0"/>
              <a:chExt cx="7239000" cy="950091"/>
            </a:xfrm>
          </p:grpSpPr>
          <p:sp>
            <p:nvSpPr>
              <p:cNvPr id="2013" name="Shape"/>
              <p:cNvSpPr/>
              <p:nvPr/>
            </p:nvSpPr>
            <p:spPr>
              <a:xfrm rot="10800000">
                <a:off x="0" y="-1"/>
                <a:ext cx="7239001" cy="950093"/>
              </a:xfrm>
              <a:custGeom>
                <a:avLst/>
                <a:gdLst/>
                <a:ahLst/>
                <a:cxnLst>
                  <a:cxn ang="0">
                    <a:pos x="wd2" y="hd2"/>
                  </a:cxn>
                  <a:cxn ang="5400000">
                    <a:pos x="wd2" y="hd2"/>
                  </a:cxn>
                  <a:cxn ang="10800000">
                    <a:pos x="wd2" y="hd2"/>
                  </a:cxn>
                  <a:cxn ang="16200000">
                    <a:pos x="wd2" y="hd2"/>
                  </a:cxn>
                </a:cxnLst>
                <a:rect l="0" t="0" r="r" b="b"/>
                <a:pathLst>
                  <a:path w="21600" h="21600" extrusionOk="0">
                    <a:moveTo>
                      <a:pt x="0" y="7565"/>
                    </a:moveTo>
                    <a:lnTo>
                      <a:pt x="10446" y="7565"/>
                    </a:lnTo>
                    <a:lnTo>
                      <a:pt x="10446" y="5400"/>
                    </a:lnTo>
                    <a:lnTo>
                      <a:pt x="10091" y="5400"/>
                    </a:lnTo>
                    <a:lnTo>
                      <a:pt x="10800" y="0"/>
                    </a:lnTo>
                    <a:lnTo>
                      <a:pt x="11509" y="5400"/>
                    </a:lnTo>
                    <a:lnTo>
                      <a:pt x="11154" y="5400"/>
                    </a:lnTo>
                    <a:lnTo>
                      <a:pt x="11154" y="7565"/>
                    </a:lnTo>
                    <a:lnTo>
                      <a:pt x="21600" y="7565"/>
                    </a:lnTo>
                    <a:lnTo>
                      <a:pt x="21600" y="21600"/>
                    </a:lnTo>
                    <a:lnTo>
                      <a:pt x="0" y="21600"/>
                    </a:lnTo>
                    <a:close/>
                  </a:path>
                </a:pathLst>
              </a:custGeom>
              <a:solidFill>
                <a:srgbClr val="BDD7EE"/>
              </a:solidFill>
              <a:ln w="12700" cap="flat">
                <a:solidFill>
                  <a:srgbClr val="FFFFFF"/>
                </a:solidFill>
                <a:prstDash val="solid"/>
                <a:miter lim="800000"/>
              </a:ln>
              <a:effectLst/>
            </p:spPr>
            <p:txBody>
              <a:bodyPr wrap="square" lIns="45719" tIns="45719" rIns="45719" bIns="45719" numCol="1" anchor="ctr">
                <a:noAutofit/>
              </a:bodyPr>
              <a:lstStyle/>
              <a:p>
                <a:pPr algn="ctr" defTabSz="755650">
                  <a:lnSpc>
                    <a:spcPct val="90000"/>
                  </a:lnSpc>
                  <a:spcBef>
                    <a:spcPts val="1100"/>
                  </a:spcBef>
                  <a:defRPr sz="2800">
                    <a:solidFill>
                      <a:srgbClr val="FFFFFF"/>
                    </a:solidFill>
                  </a:defRPr>
                </a:pPr>
                <a:endParaRPr/>
              </a:p>
            </p:txBody>
          </p:sp>
          <p:sp>
            <p:nvSpPr>
              <p:cNvPr id="2014" name="Human Efficacy Study Phase 3 (Multiple Sites)"/>
              <p:cNvSpPr txBox="1"/>
              <p:nvPr/>
            </p:nvSpPr>
            <p:spPr>
              <a:xfrm>
                <a:off x="0" y="78241"/>
                <a:ext cx="7239001" cy="460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904" tIns="120904" rIns="120904" bIns="120904" numCol="1" anchor="ctr">
                <a:spAutoFit/>
              </a:bodyPr>
              <a:lstStyle>
                <a:lvl1pPr algn="ctr" defTabSz="755650">
                  <a:lnSpc>
                    <a:spcPct val="90000"/>
                  </a:lnSpc>
                  <a:spcBef>
                    <a:spcPts val="700"/>
                  </a:spcBef>
                  <a:defRPr sz="1700">
                    <a:solidFill>
                      <a:srgbClr val="FF0000"/>
                    </a:solidFill>
                  </a:defRPr>
                </a:lvl1pPr>
              </a:lstStyle>
              <a:p>
                <a:r>
                  <a:t>Human Efficacy Study Phase 3 (Multiple Sites)</a:t>
                </a:r>
              </a:p>
            </p:txBody>
          </p:sp>
        </p:grpSp>
        <p:grpSp>
          <p:nvGrpSpPr>
            <p:cNvPr id="2018" name="Group"/>
            <p:cNvGrpSpPr/>
            <p:nvPr/>
          </p:nvGrpSpPr>
          <p:grpSpPr>
            <a:xfrm>
              <a:off x="0" y="2822475"/>
              <a:ext cx="7239001" cy="950093"/>
              <a:chOff x="0" y="0"/>
              <a:chExt cx="7239000" cy="950091"/>
            </a:xfrm>
          </p:grpSpPr>
          <p:sp>
            <p:nvSpPr>
              <p:cNvPr id="2016" name="Shape"/>
              <p:cNvSpPr/>
              <p:nvPr/>
            </p:nvSpPr>
            <p:spPr>
              <a:xfrm rot="10800000">
                <a:off x="0" y="-1"/>
                <a:ext cx="7239001" cy="950093"/>
              </a:xfrm>
              <a:custGeom>
                <a:avLst/>
                <a:gdLst/>
                <a:ahLst/>
                <a:cxnLst>
                  <a:cxn ang="0">
                    <a:pos x="wd2" y="hd2"/>
                  </a:cxn>
                  <a:cxn ang="5400000">
                    <a:pos x="wd2" y="hd2"/>
                  </a:cxn>
                  <a:cxn ang="10800000">
                    <a:pos x="wd2" y="hd2"/>
                  </a:cxn>
                  <a:cxn ang="16200000">
                    <a:pos x="wd2" y="hd2"/>
                  </a:cxn>
                </a:cxnLst>
                <a:rect l="0" t="0" r="r" b="b"/>
                <a:pathLst>
                  <a:path w="21600" h="21600" extrusionOk="0">
                    <a:moveTo>
                      <a:pt x="0" y="7565"/>
                    </a:moveTo>
                    <a:lnTo>
                      <a:pt x="10446" y="7565"/>
                    </a:lnTo>
                    <a:lnTo>
                      <a:pt x="10446" y="5400"/>
                    </a:lnTo>
                    <a:lnTo>
                      <a:pt x="10091" y="5400"/>
                    </a:lnTo>
                    <a:lnTo>
                      <a:pt x="10800" y="0"/>
                    </a:lnTo>
                    <a:lnTo>
                      <a:pt x="11509" y="5400"/>
                    </a:lnTo>
                    <a:lnTo>
                      <a:pt x="11154" y="5400"/>
                    </a:lnTo>
                    <a:lnTo>
                      <a:pt x="11154" y="7565"/>
                    </a:lnTo>
                    <a:lnTo>
                      <a:pt x="21600" y="7565"/>
                    </a:lnTo>
                    <a:lnTo>
                      <a:pt x="21600" y="21600"/>
                    </a:lnTo>
                    <a:lnTo>
                      <a:pt x="0" y="21600"/>
                    </a:lnTo>
                    <a:close/>
                  </a:path>
                </a:pathLst>
              </a:cu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55650">
                  <a:lnSpc>
                    <a:spcPct val="90000"/>
                  </a:lnSpc>
                  <a:spcBef>
                    <a:spcPts val="1100"/>
                  </a:spcBef>
                  <a:defRPr sz="2800">
                    <a:solidFill>
                      <a:srgbClr val="FFFFFF"/>
                    </a:solidFill>
                  </a:defRPr>
                </a:pPr>
                <a:endParaRPr/>
              </a:p>
            </p:txBody>
          </p:sp>
          <p:sp>
            <p:nvSpPr>
              <p:cNvPr id="2017" name="Value Engineering (10 – 100 Units)"/>
              <p:cNvSpPr txBox="1"/>
              <p:nvPr/>
            </p:nvSpPr>
            <p:spPr>
              <a:xfrm>
                <a:off x="0" y="78241"/>
                <a:ext cx="7239001" cy="460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904" tIns="120904" rIns="120904" bIns="120904" numCol="1" anchor="ctr">
                <a:spAutoFit/>
              </a:bodyPr>
              <a:lstStyle>
                <a:lvl1pPr algn="ctr" defTabSz="755650">
                  <a:lnSpc>
                    <a:spcPct val="90000"/>
                  </a:lnSpc>
                  <a:spcBef>
                    <a:spcPts val="700"/>
                  </a:spcBef>
                  <a:defRPr sz="1700">
                    <a:solidFill>
                      <a:srgbClr val="FFFFFF"/>
                    </a:solidFill>
                  </a:defRPr>
                </a:lvl1pPr>
              </a:lstStyle>
              <a:p>
                <a:r>
                  <a:t>Value Engineering (10 – 100 Units)</a:t>
                </a:r>
              </a:p>
            </p:txBody>
          </p:sp>
        </p:grpSp>
        <p:grpSp>
          <p:nvGrpSpPr>
            <p:cNvPr id="2021" name="Group"/>
            <p:cNvGrpSpPr/>
            <p:nvPr/>
          </p:nvGrpSpPr>
          <p:grpSpPr>
            <a:xfrm>
              <a:off x="0" y="1881650"/>
              <a:ext cx="7239001" cy="950093"/>
              <a:chOff x="0" y="0"/>
              <a:chExt cx="7239000" cy="950091"/>
            </a:xfrm>
          </p:grpSpPr>
          <p:sp>
            <p:nvSpPr>
              <p:cNvPr id="2019" name="Shape"/>
              <p:cNvSpPr/>
              <p:nvPr/>
            </p:nvSpPr>
            <p:spPr>
              <a:xfrm rot="10800000">
                <a:off x="0" y="-1"/>
                <a:ext cx="7239001" cy="950093"/>
              </a:xfrm>
              <a:custGeom>
                <a:avLst/>
                <a:gdLst/>
                <a:ahLst/>
                <a:cxnLst>
                  <a:cxn ang="0">
                    <a:pos x="wd2" y="hd2"/>
                  </a:cxn>
                  <a:cxn ang="5400000">
                    <a:pos x="wd2" y="hd2"/>
                  </a:cxn>
                  <a:cxn ang="10800000">
                    <a:pos x="wd2" y="hd2"/>
                  </a:cxn>
                  <a:cxn ang="16200000">
                    <a:pos x="wd2" y="hd2"/>
                  </a:cxn>
                </a:cxnLst>
                <a:rect l="0" t="0" r="r" b="b"/>
                <a:pathLst>
                  <a:path w="21600" h="21600" extrusionOk="0">
                    <a:moveTo>
                      <a:pt x="0" y="7565"/>
                    </a:moveTo>
                    <a:lnTo>
                      <a:pt x="10446" y="7565"/>
                    </a:lnTo>
                    <a:lnTo>
                      <a:pt x="10446" y="5400"/>
                    </a:lnTo>
                    <a:lnTo>
                      <a:pt x="10091" y="5400"/>
                    </a:lnTo>
                    <a:lnTo>
                      <a:pt x="10800" y="0"/>
                    </a:lnTo>
                    <a:lnTo>
                      <a:pt x="11509" y="5400"/>
                    </a:lnTo>
                    <a:lnTo>
                      <a:pt x="11154" y="5400"/>
                    </a:lnTo>
                    <a:lnTo>
                      <a:pt x="11154" y="7565"/>
                    </a:lnTo>
                    <a:lnTo>
                      <a:pt x="21600" y="7565"/>
                    </a:lnTo>
                    <a:lnTo>
                      <a:pt x="21600" y="21600"/>
                    </a:lnTo>
                    <a:lnTo>
                      <a:pt x="0" y="21600"/>
                    </a:lnTo>
                    <a:close/>
                  </a:path>
                </a:pathLst>
              </a:cu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55650">
                  <a:lnSpc>
                    <a:spcPct val="90000"/>
                  </a:lnSpc>
                  <a:spcBef>
                    <a:spcPts val="1100"/>
                  </a:spcBef>
                  <a:defRPr sz="2800">
                    <a:solidFill>
                      <a:srgbClr val="FFFFFF"/>
                    </a:solidFill>
                  </a:defRPr>
                </a:pPr>
                <a:endParaRPr/>
              </a:p>
            </p:txBody>
          </p:sp>
          <p:sp>
            <p:nvSpPr>
              <p:cNvPr id="2020" name="Human Safety Study Phase 2 (1 Study site)"/>
              <p:cNvSpPr txBox="1"/>
              <p:nvPr/>
            </p:nvSpPr>
            <p:spPr>
              <a:xfrm>
                <a:off x="0" y="78241"/>
                <a:ext cx="7239001" cy="460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904" tIns="120904" rIns="120904" bIns="120904" numCol="1" anchor="ctr">
                <a:spAutoFit/>
              </a:bodyPr>
              <a:lstStyle>
                <a:lvl1pPr algn="ctr" defTabSz="755650">
                  <a:lnSpc>
                    <a:spcPct val="90000"/>
                  </a:lnSpc>
                  <a:spcBef>
                    <a:spcPts val="700"/>
                  </a:spcBef>
                  <a:defRPr sz="1700">
                    <a:solidFill>
                      <a:srgbClr val="FFFFFF"/>
                    </a:solidFill>
                  </a:defRPr>
                </a:lvl1pPr>
              </a:lstStyle>
              <a:p>
                <a:r>
                  <a:t>Human Safety Study Phase 2 (1 Study site)</a:t>
                </a:r>
              </a:p>
            </p:txBody>
          </p:sp>
        </p:grpSp>
        <p:grpSp>
          <p:nvGrpSpPr>
            <p:cNvPr id="2024" name="Group"/>
            <p:cNvGrpSpPr/>
            <p:nvPr/>
          </p:nvGrpSpPr>
          <p:grpSpPr>
            <a:xfrm>
              <a:off x="0" y="940825"/>
              <a:ext cx="7239001" cy="950093"/>
              <a:chOff x="0" y="0"/>
              <a:chExt cx="7239000" cy="950091"/>
            </a:xfrm>
          </p:grpSpPr>
          <p:sp>
            <p:nvSpPr>
              <p:cNvPr id="2022" name="Shape"/>
              <p:cNvSpPr/>
              <p:nvPr/>
            </p:nvSpPr>
            <p:spPr>
              <a:xfrm rot="10800000">
                <a:off x="0" y="-1"/>
                <a:ext cx="7239001" cy="950093"/>
              </a:xfrm>
              <a:custGeom>
                <a:avLst/>
                <a:gdLst/>
                <a:ahLst/>
                <a:cxnLst>
                  <a:cxn ang="0">
                    <a:pos x="wd2" y="hd2"/>
                  </a:cxn>
                  <a:cxn ang="5400000">
                    <a:pos x="wd2" y="hd2"/>
                  </a:cxn>
                  <a:cxn ang="10800000">
                    <a:pos x="wd2" y="hd2"/>
                  </a:cxn>
                  <a:cxn ang="16200000">
                    <a:pos x="wd2" y="hd2"/>
                  </a:cxn>
                </a:cxnLst>
                <a:rect l="0" t="0" r="r" b="b"/>
                <a:pathLst>
                  <a:path w="21600" h="21600" extrusionOk="0">
                    <a:moveTo>
                      <a:pt x="0" y="7565"/>
                    </a:moveTo>
                    <a:lnTo>
                      <a:pt x="10446" y="7565"/>
                    </a:lnTo>
                    <a:lnTo>
                      <a:pt x="10446" y="5400"/>
                    </a:lnTo>
                    <a:lnTo>
                      <a:pt x="10091" y="5400"/>
                    </a:lnTo>
                    <a:lnTo>
                      <a:pt x="10800" y="0"/>
                    </a:lnTo>
                    <a:lnTo>
                      <a:pt x="11509" y="5400"/>
                    </a:lnTo>
                    <a:lnTo>
                      <a:pt x="11154" y="5400"/>
                    </a:lnTo>
                    <a:lnTo>
                      <a:pt x="11154" y="7565"/>
                    </a:lnTo>
                    <a:lnTo>
                      <a:pt x="21600" y="7565"/>
                    </a:lnTo>
                    <a:lnTo>
                      <a:pt x="21600" y="21600"/>
                    </a:lnTo>
                    <a:lnTo>
                      <a:pt x="0" y="21600"/>
                    </a:lnTo>
                    <a:close/>
                  </a:path>
                </a:pathLst>
              </a:cu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55650">
                  <a:lnSpc>
                    <a:spcPct val="90000"/>
                  </a:lnSpc>
                  <a:spcBef>
                    <a:spcPts val="1100"/>
                  </a:spcBef>
                  <a:defRPr sz="2800">
                    <a:solidFill>
                      <a:srgbClr val="FFFFFF"/>
                    </a:solidFill>
                  </a:defRPr>
                </a:pPr>
                <a:endParaRPr/>
              </a:p>
            </p:txBody>
          </p:sp>
          <p:sp>
            <p:nvSpPr>
              <p:cNvPr id="2023" name="Animal Studies Phase 1 ( 1 Study Site)"/>
              <p:cNvSpPr txBox="1"/>
              <p:nvPr/>
            </p:nvSpPr>
            <p:spPr>
              <a:xfrm>
                <a:off x="0" y="78241"/>
                <a:ext cx="7239001" cy="460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904" tIns="120904" rIns="120904" bIns="120904" numCol="1" anchor="ctr">
                <a:spAutoFit/>
              </a:bodyPr>
              <a:lstStyle>
                <a:lvl1pPr algn="ctr" defTabSz="755650">
                  <a:lnSpc>
                    <a:spcPct val="90000"/>
                  </a:lnSpc>
                  <a:spcBef>
                    <a:spcPts val="700"/>
                  </a:spcBef>
                  <a:defRPr sz="1700">
                    <a:solidFill>
                      <a:srgbClr val="FFFFFF"/>
                    </a:solidFill>
                  </a:defRPr>
                </a:lvl1pPr>
              </a:lstStyle>
              <a:p>
                <a:r>
                  <a:t>Animal Studies Phase 1 ( 1 Study Site)</a:t>
                </a:r>
              </a:p>
            </p:txBody>
          </p:sp>
        </p:grpSp>
        <p:grpSp>
          <p:nvGrpSpPr>
            <p:cNvPr id="2027" name="Group"/>
            <p:cNvGrpSpPr/>
            <p:nvPr/>
          </p:nvGrpSpPr>
          <p:grpSpPr>
            <a:xfrm>
              <a:off x="0" y="-1"/>
              <a:ext cx="7239001" cy="950093"/>
              <a:chOff x="0" y="0"/>
              <a:chExt cx="7239000" cy="950091"/>
            </a:xfrm>
          </p:grpSpPr>
          <p:sp>
            <p:nvSpPr>
              <p:cNvPr id="2025" name="Shape"/>
              <p:cNvSpPr/>
              <p:nvPr/>
            </p:nvSpPr>
            <p:spPr>
              <a:xfrm rot="10800000">
                <a:off x="0" y="-1"/>
                <a:ext cx="7239001" cy="950093"/>
              </a:xfrm>
              <a:custGeom>
                <a:avLst/>
                <a:gdLst/>
                <a:ahLst/>
                <a:cxnLst>
                  <a:cxn ang="0">
                    <a:pos x="wd2" y="hd2"/>
                  </a:cxn>
                  <a:cxn ang="5400000">
                    <a:pos x="wd2" y="hd2"/>
                  </a:cxn>
                  <a:cxn ang="10800000">
                    <a:pos x="wd2" y="hd2"/>
                  </a:cxn>
                  <a:cxn ang="16200000">
                    <a:pos x="wd2" y="hd2"/>
                  </a:cxn>
                </a:cxnLst>
                <a:rect l="0" t="0" r="r" b="b"/>
                <a:pathLst>
                  <a:path w="21600" h="21600" extrusionOk="0">
                    <a:moveTo>
                      <a:pt x="0" y="7565"/>
                    </a:moveTo>
                    <a:lnTo>
                      <a:pt x="10446" y="7565"/>
                    </a:lnTo>
                    <a:lnTo>
                      <a:pt x="10446" y="5400"/>
                    </a:lnTo>
                    <a:lnTo>
                      <a:pt x="10091" y="5400"/>
                    </a:lnTo>
                    <a:lnTo>
                      <a:pt x="10800" y="0"/>
                    </a:lnTo>
                    <a:lnTo>
                      <a:pt x="11509" y="5400"/>
                    </a:lnTo>
                    <a:lnTo>
                      <a:pt x="11154" y="5400"/>
                    </a:lnTo>
                    <a:lnTo>
                      <a:pt x="11154" y="7565"/>
                    </a:lnTo>
                    <a:lnTo>
                      <a:pt x="21600" y="7565"/>
                    </a:lnTo>
                    <a:lnTo>
                      <a:pt x="21600" y="21600"/>
                    </a:lnTo>
                    <a:lnTo>
                      <a:pt x="0" y="21600"/>
                    </a:lnTo>
                    <a:close/>
                  </a:path>
                </a:pathLst>
              </a:cu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55650">
                  <a:lnSpc>
                    <a:spcPct val="90000"/>
                  </a:lnSpc>
                  <a:spcBef>
                    <a:spcPts val="1100"/>
                  </a:spcBef>
                  <a:defRPr sz="2800">
                    <a:solidFill>
                      <a:srgbClr val="FFFFFF"/>
                    </a:solidFill>
                  </a:defRPr>
                </a:pPr>
                <a:endParaRPr/>
              </a:p>
            </p:txBody>
          </p:sp>
          <p:sp>
            <p:nvSpPr>
              <p:cNvPr id="2026" name="Technical Study  Phase 0   (Laboratory Test Bench Studies and 3rd Party Tests)"/>
              <p:cNvSpPr txBox="1"/>
              <p:nvPr/>
            </p:nvSpPr>
            <p:spPr>
              <a:xfrm>
                <a:off x="0" y="78241"/>
                <a:ext cx="7239001" cy="460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904" tIns="120904" rIns="120904" bIns="120904" numCol="1" anchor="ctr">
                <a:spAutoFit/>
              </a:bodyPr>
              <a:lstStyle/>
              <a:p>
                <a:pPr algn="ctr" defTabSz="755650">
                  <a:lnSpc>
                    <a:spcPct val="90000"/>
                  </a:lnSpc>
                  <a:spcBef>
                    <a:spcPts val="700"/>
                  </a:spcBef>
                  <a:defRPr sz="1700">
                    <a:solidFill>
                      <a:srgbClr val="FFFFFF"/>
                    </a:solidFill>
                  </a:defRPr>
                </a:pPr>
                <a:r>
                  <a:t>Technical Study  Phase 0   (Laboratory Test Bench Studies and 3</a:t>
                </a:r>
                <a:r>
                  <a:rPr baseline="30000"/>
                  <a:t>rd</a:t>
                </a:r>
                <a:r>
                  <a:t> Party Tests)</a:t>
                </a:r>
              </a:p>
            </p:txBody>
          </p:sp>
        </p:grpSp>
      </p:grpSp>
      <p:grpSp>
        <p:nvGrpSpPr>
          <p:cNvPr id="2036" name="Content Placeholder 10"/>
          <p:cNvGrpSpPr/>
          <p:nvPr/>
        </p:nvGrpSpPr>
        <p:grpSpPr>
          <a:xfrm>
            <a:off x="838200" y="1795201"/>
            <a:ext cx="3318332" cy="4637308"/>
            <a:chOff x="0" y="0"/>
            <a:chExt cx="3318331" cy="4637307"/>
          </a:xfrm>
        </p:grpSpPr>
        <p:grpSp>
          <p:nvGrpSpPr>
            <p:cNvPr id="2031" name="Group"/>
            <p:cNvGrpSpPr/>
            <p:nvPr/>
          </p:nvGrpSpPr>
          <p:grpSpPr>
            <a:xfrm>
              <a:off x="159079" y="0"/>
              <a:ext cx="2958428" cy="2980290"/>
              <a:chOff x="0" y="0"/>
              <a:chExt cx="2958426" cy="2980289"/>
            </a:xfrm>
          </p:grpSpPr>
          <p:sp>
            <p:nvSpPr>
              <p:cNvPr id="2029" name="Rounded Rectangle"/>
              <p:cNvSpPr/>
              <p:nvPr/>
            </p:nvSpPr>
            <p:spPr>
              <a:xfrm>
                <a:off x="0" y="0"/>
                <a:ext cx="2958427" cy="2980290"/>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55700">
                  <a:lnSpc>
                    <a:spcPct val="90000"/>
                  </a:lnSpc>
                  <a:spcBef>
                    <a:spcPts val="1100"/>
                  </a:spcBef>
                  <a:defRPr sz="2800">
                    <a:solidFill>
                      <a:srgbClr val="FFFFFF"/>
                    </a:solidFill>
                  </a:defRPr>
                </a:pPr>
                <a:endParaRPr/>
              </a:p>
            </p:txBody>
          </p:sp>
          <p:sp>
            <p:nvSpPr>
              <p:cNvPr id="2030" name="Ethics Review Board…"/>
              <p:cNvSpPr txBox="1"/>
              <p:nvPr/>
            </p:nvSpPr>
            <p:spPr>
              <a:xfrm>
                <a:off x="36797" y="571914"/>
                <a:ext cx="1182750" cy="18364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p>
                <a:pPr defTabSz="1155700">
                  <a:lnSpc>
                    <a:spcPct val="90000"/>
                  </a:lnSpc>
                  <a:spcBef>
                    <a:spcPts val="1000"/>
                  </a:spcBef>
                  <a:defRPr sz="2600">
                    <a:solidFill>
                      <a:srgbClr val="FFFFFF"/>
                    </a:solidFill>
                  </a:defRPr>
                </a:pPr>
                <a:r>
                  <a:t>Ethics Review Board</a:t>
                </a:r>
                <a:endParaRPr sz="2800"/>
              </a:p>
              <a:p>
                <a:pPr defTabSz="1155700">
                  <a:lnSpc>
                    <a:spcPct val="90000"/>
                  </a:lnSpc>
                  <a:spcBef>
                    <a:spcPts val="1000"/>
                  </a:spcBef>
                  <a:defRPr sz="2600">
                    <a:solidFill>
                      <a:srgbClr val="FFFFFF"/>
                    </a:solidFill>
                  </a:defRPr>
                </a:pPr>
                <a:r>
                  <a:t>Level 3</a:t>
                </a:r>
              </a:p>
            </p:txBody>
          </p:sp>
        </p:grpSp>
        <p:grpSp>
          <p:nvGrpSpPr>
            <p:cNvPr id="2034" name="Group"/>
            <p:cNvGrpSpPr/>
            <p:nvPr/>
          </p:nvGrpSpPr>
          <p:grpSpPr>
            <a:xfrm>
              <a:off x="0" y="2679205"/>
              <a:ext cx="3318332" cy="1958103"/>
              <a:chOff x="0" y="0"/>
              <a:chExt cx="3318331" cy="1958101"/>
            </a:xfrm>
          </p:grpSpPr>
          <p:sp>
            <p:nvSpPr>
              <p:cNvPr id="2032" name="Rounded Rectangle"/>
              <p:cNvSpPr/>
              <p:nvPr/>
            </p:nvSpPr>
            <p:spPr>
              <a:xfrm>
                <a:off x="0" y="0"/>
                <a:ext cx="3318332" cy="1958102"/>
              </a:xfrm>
              <a:prstGeom prst="roundRect">
                <a:avLst>
                  <a:gd name="adj" fmla="val 10000"/>
                </a:avLst>
              </a:prstGeom>
              <a:solidFill>
                <a:srgbClr val="BDD7EE"/>
              </a:solidFill>
              <a:ln w="12700" cap="flat">
                <a:solidFill>
                  <a:srgbClr val="FFFFFF"/>
                </a:solidFill>
                <a:prstDash val="solid"/>
                <a:miter lim="800000"/>
              </a:ln>
              <a:effectLst/>
            </p:spPr>
            <p:txBody>
              <a:bodyPr wrap="square" lIns="45719" tIns="45719" rIns="45719" bIns="45719" numCol="1" anchor="ctr">
                <a:noAutofit/>
              </a:bodyPr>
              <a:lstStyle/>
              <a:p>
                <a:pPr defTabSz="1155700">
                  <a:lnSpc>
                    <a:spcPct val="90000"/>
                  </a:lnSpc>
                  <a:spcBef>
                    <a:spcPts val="1100"/>
                  </a:spcBef>
                  <a:defRPr sz="2800">
                    <a:solidFill>
                      <a:srgbClr val="FFFFFF"/>
                    </a:solidFill>
                  </a:defRPr>
                </a:pPr>
                <a:endParaRPr/>
              </a:p>
            </p:txBody>
          </p:sp>
          <p:sp>
            <p:nvSpPr>
              <p:cNvPr id="2033" name="FDA and Ethics Review Board"/>
              <p:cNvSpPr txBox="1"/>
              <p:nvPr/>
            </p:nvSpPr>
            <p:spPr>
              <a:xfrm>
                <a:off x="42761" y="130162"/>
                <a:ext cx="1374457" cy="16977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defTabSz="1155700">
                  <a:lnSpc>
                    <a:spcPct val="90000"/>
                  </a:lnSpc>
                  <a:spcBef>
                    <a:spcPts val="1000"/>
                  </a:spcBef>
                  <a:defRPr sz="2600">
                    <a:solidFill>
                      <a:srgbClr val="FF0000"/>
                    </a:solidFill>
                  </a:defRPr>
                </a:lvl1pPr>
              </a:lstStyle>
              <a:p>
                <a:r>
                  <a:t>FDA and Ethics Review Board</a:t>
                </a:r>
              </a:p>
            </p:txBody>
          </p:sp>
        </p:grpSp>
        <p:sp>
          <p:nvSpPr>
            <p:cNvPr id="2035" name="Shape"/>
            <p:cNvSpPr/>
            <p:nvPr/>
          </p:nvSpPr>
          <p:spPr>
            <a:xfrm>
              <a:off x="1853213" y="1355491"/>
              <a:ext cx="1272767" cy="1272767"/>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chemeClr val="accent4">
                <a:alpha val="90000"/>
              </a:scheme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600200">
                <a:lnSpc>
                  <a:spcPct val="90000"/>
                </a:lnSpc>
                <a:spcBef>
                  <a:spcPts val="1100"/>
                </a:spcBef>
                <a:defRPr sz="3600"/>
              </a:pPr>
              <a:endParaRPr/>
            </a:p>
          </p:txBody>
        </p:sp>
      </p:grpSp>
      <p:sp>
        <p:nvSpPr>
          <p:cNvPr id="2037"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 name="Title 9"/>
          <p:cNvSpPr txBox="1">
            <a:spLocks noGrp="1"/>
          </p:cNvSpPr>
          <p:nvPr>
            <p:ph type="title"/>
          </p:nvPr>
        </p:nvSpPr>
        <p:spPr>
          <a:prstGeom prst="rect">
            <a:avLst/>
          </a:prstGeom>
        </p:spPr>
        <p:txBody>
          <a:bodyPr/>
          <a:lstStyle/>
          <a:p>
            <a:endParaRPr/>
          </a:p>
        </p:txBody>
      </p:sp>
      <p:grpSp>
        <p:nvGrpSpPr>
          <p:cNvPr id="2044" name="Group 1"/>
          <p:cNvGrpSpPr/>
          <p:nvPr/>
        </p:nvGrpSpPr>
        <p:grpSpPr>
          <a:xfrm>
            <a:off x="838200" y="469641"/>
            <a:ext cx="10666229" cy="1093688"/>
            <a:chOff x="0" y="0"/>
            <a:chExt cx="10666228" cy="1093687"/>
          </a:xfrm>
        </p:grpSpPr>
        <p:sp>
          <p:nvSpPr>
            <p:cNvPr id="2040" name="Rectangle: Rounded Corners 6"/>
            <p:cNvSpPr/>
            <p:nvPr/>
          </p:nvSpPr>
          <p:spPr>
            <a:xfrm>
              <a:off x="0" y="0"/>
              <a:ext cx="10666229"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2043" name="Rectangle: Rounded Corners 4"/>
            <p:cNvGrpSpPr/>
            <p:nvPr/>
          </p:nvGrpSpPr>
          <p:grpSpPr>
            <a:xfrm>
              <a:off x="576416" y="0"/>
              <a:ext cx="9939185" cy="986908"/>
              <a:chOff x="0" y="0"/>
              <a:chExt cx="9939184" cy="986907"/>
            </a:xfrm>
          </p:grpSpPr>
          <p:sp>
            <p:nvSpPr>
              <p:cNvPr id="2041" name="Rectangle"/>
              <p:cNvSpPr/>
              <p:nvPr/>
            </p:nvSpPr>
            <p:spPr>
              <a:xfrm>
                <a:off x="-1" y="0"/>
                <a:ext cx="9939186" cy="986908"/>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2042" name="Administration Coverage"/>
              <p:cNvSpPr txBox="1"/>
              <p:nvPr/>
            </p:nvSpPr>
            <p:spPr>
              <a:xfrm>
                <a:off x="20954" y="122728"/>
                <a:ext cx="9897276" cy="741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5400">
                    <a:solidFill>
                      <a:srgbClr val="FFFFFF"/>
                    </a:solidFill>
                  </a:defRPr>
                </a:lvl1pPr>
              </a:lstStyle>
              <a:p>
                <a:r>
                  <a:t>Administration Coverage</a:t>
                </a:r>
              </a:p>
            </p:txBody>
          </p:sp>
        </p:grpSp>
      </p:grpSp>
      <p:grpSp>
        <p:nvGrpSpPr>
          <p:cNvPr id="2064" name="Content Placeholder 29"/>
          <p:cNvGrpSpPr/>
          <p:nvPr/>
        </p:nvGrpSpPr>
        <p:grpSpPr>
          <a:xfrm>
            <a:off x="4742121" y="1825625"/>
            <a:ext cx="6611678" cy="4351337"/>
            <a:chOff x="0" y="0"/>
            <a:chExt cx="6611677" cy="4351336"/>
          </a:xfrm>
        </p:grpSpPr>
        <p:grpSp>
          <p:nvGrpSpPr>
            <p:cNvPr id="2047" name="Group"/>
            <p:cNvGrpSpPr/>
            <p:nvPr/>
          </p:nvGrpSpPr>
          <p:grpSpPr>
            <a:xfrm>
              <a:off x="0" y="0"/>
              <a:ext cx="5090992" cy="783240"/>
              <a:chOff x="0" y="0"/>
              <a:chExt cx="5090991" cy="783239"/>
            </a:xfrm>
          </p:grpSpPr>
          <p:sp>
            <p:nvSpPr>
              <p:cNvPr id="2045" name="Rounded Rectangle"/>
              <p:cNvSpPr/>
              <p:nvPr/>
            </p:nvSpPr>
            <p:spPr>
              <a:xfrm>
                <a:off x="0" y="0"/>
                <a:ext cx="5090992" cy="783240"/>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622300">
                  <a:lnSpc>
                    <a:spcPct val="90000"/>
                  </a:lnSpc>
                  <a:spcBef>
                    <a:spcPts val="1100"/>
                  </a:spcBef>
                  <a:defRPr sz="2800">
                    <a:solidFill>
                      <a:srgbClr val="FFFFFF"/>
                    </a:solidFill>
                  </a:defRPr>
                </a:pPr>
                <a:endParaRPr/>
              </a:p>
            </p:txBody>
          </p:sp>
          <p:sp>
            <p:nvSpPr>
              <p:cNvPr id="2046" name="Technical Study  Phase 0…"/>
              <p:cNvSpPr txBox="1"/>
              <p:nvPr/>
            </p:nvSpPr>
            <p:spPr>
              <a:xfrm>
                <a:off x="22939" y="101430"/>
                <a:ext cx="4154177" cy="580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9" tIns="53339" rIns="53339" bIns="53339" numCol="1" anchor="ctr">
                <a:spAutoFit/>
              </a:bodyPr>
              <a:lstStyle/>
              <a:p>
                <a:pPr defTabSz="622300">
                  <a:lnSpc>
                    <a:spcPct val="90000"/>
                  </a:lnSpc>
                  <a:spcBef>
                    <a:spcPts val="500"/>
                  </a:spcBef>
                  <a:defRPr sz="1400">
                    <a:solidFill>
                      <a:srgbClr val="FFFFFF"/>
                    </a:solidFill>
                  </a:defRPr>
                </a:pPr>
                <a:r>
                  <a:t>Technical Study  Phase 0   </a:t>
                </a:r>
                <a:endParaRPr sz="2800"/>
              </a:p>
              <a:p>
                <a:pPr defTabSz="622300">
                  <a:lnSpc>
                    <a:spcPct val="90000"/>
                  </a:lnSpc>
                  <a:spcBef>
                    <a:spcPts val="500"/>
                  </a:spcBef>
                  <a:defRPr sz="1400">
                    <a:solidFill>
                      <a:srgbClr val="FFFFFF"/>
                    </a:solidFill>
                  </a:defRPr>
                </a:pPr>
                <a:r>
                  <a:t>(1 Unit minimum)</a:t>
                </a:r>
              </a:p>
            </p:txBody>
          </p:sp>
        </p:grpSp>
        <p:grpSp>
          <p:nvGrpSpPr>
            <p:cNvPr id="2050" name="Group"/>
            <p:cNvGrpSpPr/>
            <p:nvPr/>
          </p:nvGrpSpPr>
          <p:grpSpPr>
            <a:xfrm>
              <a:off x="380171" y="892024"/>
              <a:ext cx="5090992" cy="783241"/>
              <a:chOff x="0" y="0"/>
              <a:chExt cx="5090991" cy="783239"/>
            </a:xfrm>
          </p:grpSpPr>
          <p:sp>
            <p:nvSpPr>
              <p:cNvPr id="2048" name="Rounded Rectangle"/>
              <p:cNvSpPr/>
              <p:nvPr/>
            </p:nvSpPr>
            <p:spPr>
              <a:xfrm>
                <a:off x="0" y="0"/>
                <a:ext cx="5090992" cy="783240"/>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622300">
                  <a:lnSpc>
                    <a:spcPct val="90000"/>
                  </a:lnSpc>
                  <a:spcBef>
                    <a:spcPts val="1100"/>
                  </a:spcBef>
                  <a:defRPr sz="2800">
                    <a:solidFill>
                      <a:srgbClr val="FFFFFF"/>
                    </a:solidFill>
                  </a:defRPr>
                </a:pPr>
                <a:endParaRPr/>
              </a:p>
            </p:txBody>
          </p:sp>
          <p:sp>
            <p:nvSpPr>
              <p:cNvPr id="2049" name="Animal Studies Phase 1…"/>
              <p:cNvSpPr txBox="1"/>
              <p:nvPr/>
            </p:nvSpPr>
            <p:spPr>
              <a:xfrm>
                <a:off x="22939" y="101430"/>
                <a:ext cx="4155835" cy="580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9" tIns="53339" rIns="53339" bIns="53339" numCol="1" anchor="ctr">
                <a:spAutoFit/>
              </a:bodyPr>
              <a:lstStyle/>
              <a:p>
                <a:pPr defTabSz="622300">
                  <a:lnSpc>
                    <a:spcPct val="90000"/>
                  </a:lnSpc>
                  <a:spcBef>
                    <a:spcPts val="500"/>
                  </a:spcBef>
                  <a:defRPr sz="1400">
                    <a:solidFill>
                      <a:srgbClr val="FFFFFF"/>
                    </a:solidFill>
                  </a:defRPr>
                </a:pPr>
                <a:r>
                  <a:t>Animal Studies Phase 1 </a:t>
                </a:r>
                <a:endParaRPr sz="2800"/>
              </a:p>
              <a:p>
                <a:pPr defTabSz="622300">
                  <a:lnSpc>
                    <a:spcPct val="90000"/>
                  </a:lnSpc>
                  <a:spcBef>
                    <a:spcPts val="500"/>
                  </a:spcBef>
                  <a:defRPr sz="1400">
                    <a:solidFill>
                      <a:srgbClr val="FFFFFF"/>
                    </a:solidFill>
                  </a:defRPr>
                </a:pPr>
                <a:r>
                  <a:t>( 2 Units)</a:t>
                </a:r>
              </a:p>
            </p:txBody>
          </p:sp>
        </p:grpSp>
        <p:grpSp>
          <p:nvGrpSpPr>
            <p:cNvPr id="2053" name="Group"/>
            <p:cNvGrpSpPr/>
            <p:nvPr/>
          </p:nvGrpSpPr>
          <p:grpSpPr>
            <a:xfrm>
              <a:off x="760342" y="1784048"/>
              <a:ext cx="5090993" cy="783241"/>
              <a:chOff x="0" y="0"/>
              <a:chExt cx="5090991" cy="783239"/>
            </a:xfrm>
          </p:grpSpPr>
          <p:sp>
            <p:nvSpPr>
              <p:cNvPr id="2051" name="Rounded Rectangle"/>
              <p:cNvSpPr/>
              <p:nvPr/>
            </p:nvSpPr>
            <p:spPr>
              <a:xfrm>
                <a:off x="0" y="0"/>
                <a:ext cx="5090992" cy="783240"/>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622300">
                  <a:lnSpc>
                    <a:spcPct val="90000"/>
                  </a:lnSpc>
                  <a:spcBef>
                    <a:spcPts val="1100"/>
                  </a:spcBef>
                  <a:defRPr sz="2800">
                    <a:solidFill>
                      <a:srgbClr val="FFFFFF"/>
                    </a:solidFill>
                  </a:defRPr>
                </a:pPr>
                <a:endParaRPr/>
              </a:p>
            </p:txBody>
          </p:sp>
          <p:sp>
            <p:nvSpPr>
              <p:cNvPr id="2052" name="Human Safety Study Phase 2…"/>
              <p:cNvSpPr txBox="1"/>
              <p:nvPr/>
            </p:nvSpPr>
            <p:spPr>
              <a:xfrm>
                <a:off x="22940" y="101430"/>
                <a:ext cx="4155834" cy="580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9" tIns="53339" rIns="53339" bIns="53339" numCol="1" anchor="ctr">
                <a:spAutoFit/>
              </a:bodyPr>
              <a:lstStyle/>
              <a:p>
                <a:pPr defTabSz="622300">
                  <a:lnSpc>
                    <a:spcPct val="90000"/>
                  </a:lnSpc>
                  <a:spcBef>
                    <a:spcPts val="500"/>
                  </a:spcBef>
                  <a:defRPr sz="1400">
                    <a:solidFill>
                      <a:srgbClr val="FFFFFF"/>
                    </a:solidFill>
                  </a:defRPr>
                </a:pPr>
                <a:r>
                  <a:t>Human Safety Study Phase 2 </a:t>
                </a:r>
                <a:endParaRPr sz="2800"/>
              </a:p>
              <a:p>
                <a:pPr defTabSz="622300">
                  <a:lnSpc>
                    <a:spcPct val="90000"/>
                  </a:lnSpc>
                  <a:spcBef>
                    <a:spcPts val="500"/>
                  </a:spcBef>
                  <a:defRPr sz="1400">
                    <a:solidFill>
                      <a:srgbClr val="FFFFFF"/>
                    </a:solidFill>
                  </a:defRPr>
                </a:pPr>
                <a:r>
                  <a:t>(2 Units / Study Site)</a:t>
                </a:r>
              </a:p>
            </p:txBody>
          </p:sp>
        </p:grpSp>
        <p:grpSp>
          <p:nvGrpSpPr>
            <p:cNvPr id="2056" name="Group"/>
            <p:cNvGrpSpPr/>
            <p:nvPr/>
          </p:nvGrpSpPr>
          <p:grpSpPr>
            <a:xfrm>
              <a:off x="1140514" y="2676071"/>
              <a:ext cx="5090992" cy="783241"/>
              <a:chOff x="0" y="0"/>
              <a:chExt cx="5090991" cy="783239"/>
            </a:xfrm>
          </p:grpSpPr>
          <p:sp>
            <p:nvSpPr>
              <p:cNvPr id="2054" name="Rounded Rectangle"/>
              <p:cNvSpPr/>
              <p:nvPr/>
            </p:nvSpPr>
            <p:spPr>
              <a:xfrm>
                <a:off x="0" y="0"/>
                <a:ext cx="5090992" cy="783240"/>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622300">
                  <a:lnSpc>
                    <a:spcPct val="90000"/>
                  </a:lnSpc>
                  <a:spcBef>
                    <a:spcPts val="1100"/>
                  </a:spcBef>
                  <a:defRPr sz="2800">
                    <a:solidFill>
                      <a:srgbClr val="FFFFFF"/>
                    </a:solidFill>
                  </a:defRPr>
                </a:pPr>
                <a:endParaRPr/>
              </a:p>
            </p:txBody>
          </p:sp>
          <p:sp>
            <p:nvSpPr>
              <p:cNvPr id="2055" name="Value Engineering (10 – 100 Units)"/>
              <p:cNvSpPr txBox="1"/>
              <p:nvPr/>
            </p:nvSpPr>
            <p:spPr>
              <a:xfrm>
                <a:off x="22939" y="243600"/>
                <a:ext cx="4155835" cy="296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9" tIns="53339" rIns="53339" bIns="53339" numCol="1" anchor="ctr">
                <a:spAutoFit/>
              </a:bodyPr>
              <a:lstStyle>
                <a:lvl1pPr defTabSz="622300">
                  <a:lnSpc>
                    <a:spcPct val="90000"/>
                  </a:lnSpc>
                  <a:spcBef>
                    <a:spcPts val="500"/>
                  </a:spcBef>
                  <a:defRPr sz="1400">
                    <a:solidFill>
                      <a:srgbClr val="FFFFFF"/>
                    </a:solidFill>
                  </a:defRPr>
                </a:lvl1pPr>
              </a:lstStyle>
              <a:p>
                <a:r>
                  <a:t>Value Engineering (10 – 100 Units)</a:t>
                </a:r>
              </a:p>
            </p:txBody>
          </p:sp>
        </p:grpSp>
        <p:grpSp>
          <p:nvGrpSpPr>
            <p:cNvPr id="2059" name="Group"/>
            <p:cNvGrpSpPr/>
            <p:nvPr/>
          </p:nvGrpSpPr>
          <p:grpSpPr>
            <a:xfrm>
              <a:off x="1520685" y="3568096"/>
              <a:ext cx="5090993" cy="783241"/>
              <a:chOff x="0" y="0"/>
              <a:chExt cx="5090991" cy="783239"/>
            </a:xfrm>
          </p:grpSpPr>
          <p:sp>
            <p:nvSpPr>
              <p:cNvPr id="2057" name="Rounded Rectangle"/>
              <p:cNvSpPr/>
              <p:nvPr/>
            </p:nvSpPr>
            <p:spPr>
              <a:xfrm>
                <a:off x="0" y="0"/>
                <a:ext cx="5090992" cy="783240"/>
              </a:xfrm>
              <a:prstGeom prst="roundRect">
                <a:avLst>
                  <a:gd name="adj" fmla="val 10000"/>
                </a:avLst>
              </a:prstGeom>
              <a:solidFill>
                <a:srgbClr val="BDD7EE"/>
              </a:solidFill>
              <a:ln w="12700" cap="flat">
                <a:solidFill>
                  <a:srgbClr val="FFFFFF"/>
                </a:solidFill>
                <a:prstDash val="solid"/>
                <a:miter lim="800000"/>
              </a:ln>
              <a:effectLst/>
            </p:spPr>
            <p:txBody>
              <a:bodyPr wrap="square" lIns="45719" tIns="45719" rIns="45719" bIns="45719" numCol="1" anchor="ctr">
                <a:noAutofit/>
              </a:bodyPr>
              <a:lstStyle/>
              <a:p>
                <a:pPr defTabSz="622300">
                  <a:lnSpc>
                    <a:spcPct val="90000"/>
                  </a:lnSpc>
                  <a:spcBef>
                    <a:spcPts val="1100"/>
                  </a:spcBef>
                  <a:defRPr sz="2800">
                    <a:solidFill>
                      <a:srgbClr val="FFFFFF"/>
                    </a:solidFill>
                  </a:defRPr>
                </a:pPr>
                <a:endParaRPr/>
              </a:p>
            </p:txBody>
          </p:sp>
          <p:sp>
            <p:nvSpPr>
              <p:cNvPr id="2058" name="Human Efficacy Study Phase 3  (Multiple Study Sites)…"/>
              <p:cNvSpPr txBox="1"/>
              <p:nvPr/>
            </p:nvSpPr>
            <p:spPr>
              <a:xfrm>
                <a:off x="22940" y="101430"/>
                <a:ext cx="4155835" cy="580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9" tIns="53339" rIns="53339" bIns="53339" numCol="1" anchor="ctr">
                <a:spAutoFit/>
              </a:bodyPr>
              <a:lstStyle/>
              <a:p>
                <a:pPr defTabSz="622300">
                  <a:lnSpc>
                    <a:spcPct val="90000"/>
                  </a:lnSpc>
                  <a:spcBef>
                    <a:spcPts val="500"/>
                  </a:spcBef>
                  <a:defRPr sz="1400">
                    <a:solidFill>
                      <a:srgbClr val="FF0000"/>
                    </a:solidFill>
                  </a:defRPr>
                </a:pPr>
                <a:r>
                  <a:t>Human Efficacy Study Phase 3  (Multiple Study Sites)</a:t>
                </a:r>
                <a:endParaRPr sz="2800">
                  <a:solidFill>
                    <a:srgbClr val="FFFFFF"/>
                  </a:solidFill>
                </a:endParaRPr>
              </a:p>
              <a:p>
                <a:pPr defTabSz="622300">
                  <a:lnSpc>
                    <a:spcPct val="90000"/>
                  </a:lnSpc>
                  <a:spcBef>
                    <a:spcPts val="500"/>
                  </a:spcBef>
                  <a:defRPr sz="1400">
                    <a:solidFill>
                      <a:srgbClr val="FF0000"/>
                    </a:solidFill>
                  </a:defRPr>
                </a:pPr>
                <a:r>
                  <a:t>(3 Units / Study Site)</a:t>
                </a:r>
              </a:p>
            </p:txBody>
          </p:sp>
        </p:grpSp>
        <p:sp>
          <p:nvSpPr>
            <p:cNvPr id="2060" name="Shape"/>
            <p:cNvSpPr/>
            <p:nvPr/>
          </p:nvSpPr>
          <p:spPr>
            <a:xfrm>
              <a:off x="4581885" y="572200"/>
              <a:ext cx="509107" cy="509106"/>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022350">
                <a:lnSpc>
                  <a:spcPct val="90000"/>
                </a:lnSpc>
                <a:spcBef>
                  <a:spcPts val="1100"/>
                </a:spcBef>
                <a:defRPr sz="2300"/>
              </a:pPr>
              <a:endParaRPr/>
            </a:p>
          </p:txBody>
        </p:sp>
        <p:sp>
          <p:nvSpPr>
            <p:cNvPr id="2061" name="Shape"/>
            <p:cNvSpPr/>
            <p:nvPr/>
          </p:nvSpPr>
          <p:spPr>
            <a:xfrm>
              <a:off x="4962056" y="1464224"/>
              <a:ext cx="509107" cy="509107"/>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022350">
                <a:lnSpc>
                  <a:spcPct val="90000"/>
                </a:lnSpc>
                <a:spcBef>
                  <a:spcPts val="1100"/>
                </a:spcBef>
                <a:defRPr sz="2300"/>
              </a:pPr>
              <a:endParaRPr/>
            </a:p>
          </p:txBody>
        </p:sp>
        <p:sp>
          <p:nvSpPr>
            <p:cNvPr id="2062" name="Shape"/>
            <p:cNvSpPr/>
            <p:nvPr/>
          </p:nvSpPr>
          <p:spPr>
            <a:xfrm>
              <a:off x="5342228" y="2343194"/>
              <a:ext cx="509107" cy="509107"/>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022350">
                <a:lnSpc>
                  <a:spcPct val="90000"/>
                </a:lnSpc>
                <a:spcBef>
                  <a:spcPts val="1100"/>
                </a:spcBef>
                <a:defRPr sz="2300"/>
              </a:pPr>
              <a:endParaRPr/>
            </a:p>
          </p:txBody>
        </p:sp>
        <p:sp>
          <p:nvSpPr>
            <p:cNvPr id="2063" name="Shape"/>
            <p:cNvSpPr/>
            <p:nvPr/>
          </p:nvSpPr>
          <p:spPr>
            <a:xfrm>
              <a:off x="5722399" y="3243921"/>
              <a:ext cx="509107" cy="509107"/>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022350">
                <a:lnSpc>
                  <a:spcPct val="90000"/>
                </a:lnSpc>
                <a:spcBef>
                  <a:spcPts val="1100"/>
                </a:spcBef>
                <a:defRPr sz="2300"/>
              </a:pPr>
              <a:endParaRPr/>
            </a:p>
          </p:txBody>
        </p:sp>
      </p:grpSp>
      <p:grpSp>
        <p:nvGrpSpPr>
          <p:cNvPr id="2072" name="Content Placeholder 10"/>
          <p:cNvGrpSpPr/>
          <p:nvPr/>
        </p:nvGrpSpPr>
        <p:grpSpPr>
          <a:xfrm>
            <a:off x="1018152" y="1825628"/>
            <a:ext cx="3714810" cy="4606882"/>
            <a:chOff x="0" y="0"/>
            <a:chExt cx="3714807" cy="4606879"/>
          </a:xfrm>
        </p:grpSpPr>
        <p:grpSp>
          <p:nvGrpSpPr>
            <p:cNvPr id="2067" name="Group"/>
            <p:cNvGrpSpPr/>
            <p:nvPr/>
          </p:nvGrpSpPr>
          <p:grpSpPr>
            <a:xfrm>
              <a:off x="0" y="0"/>
              <a:ext cx="2958427" cy="2980290"/>
              <a:chOff x="0" y="0"/>
              <a:chExt cx="2958426" cy="2980289"/>
            </a:xfrm>
          </p:grpSpPr>
          <p:sp>
            <p:nvSpPr>
              <p:cNvPr id="2065" name="Rounded Rectangle"/>
              <p:cNvSpPr/>
              <p:nvPr/>
            </p:nvSpPr>
            <p:spPr>
              <a:xfrm>
                <a:off x="0" y="0"/>
                <a:ext cx="2958427" cy="2980290"/>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defTabSz="1155700">
                  <a:lnSpc>
                    <a:spcPct val="90000"/>
                  </a:lnSpc>
                  <a:spcBef>
                    <a:spcPts val="1100"/>
                  </a:spcBef>
                  <a:defRPr sz="2800">
                    <a:solidFill>
                      <a:srgbClr val="FFFFFF"/>
                    </a:solidFill>
                  </a:defRPr>
                </a:pPr>
                <a:endParaRPr/>
              </a:p>
            </p:txBody>
          </p:sp>
          <p:sp>
            <p:nvSpPr>
              <p:cNvPr id="2066" name="Ethics Review Board…"/>
              <p:cNvSpPr txBox="1"/>
              <p:nvPr/>
            </p:nvSpPr>
            <p:spPr>
              <a:xfrm>
                <a:off x="36796" y="571914"/>
                <a:ext cx="1182751" cy="18364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p>
                <a:pPr defTabSz="1155700">
                  <a:lnSpc>
                    <a:spcPct val="90000"/>
                  </a:lnSpc>
                  <a:spcBef>
                    <a:spcPts val="1000"/>
                  </a:spcBef>
                  <a:defRPr sz="2600">
                    <a:solidFill>
                      <a:srgbClr val="FFFFFF"/>
                    </a:solidFill>
                  </a:defRPr>
                </a:pPr>
                <a:r>
                  <a:t>Ethics Review Board</a:t>
                </a:r>
                <a:endParaRPr sz="2800"/>
              </a:p>
              <a:p>
                <a:pPr defTabSz="1155700">
                  <a:lnSpc>
                    <a:spcPct val="90000"/>
                  </a:lnSpc>
                  <a:spcBef>
                    <a:spcPts val="1000"/>
                  </a:spcBef>
                  <a:defRPr sz="2600">
                    <a:solidFill>
                      <a:srgbClr val="FFFFFF"/>
                    </a:solidFill>
                  </a:defRPr>
                </a:pPr>
                <a:r>
                  <a:t>Level 3</a:t>
                </a:r>
              </a:p>
            </p:txBody>
          </p:sp>
        </p:grpSp>
        <p:grpSp>
          <p:nvGrpSpPr>
            <p:cNvPr id="2070" name="Group"/>
            <p:cNvGrpSpPr/>
            <p:nvPr/>
          </p:nvGrpSpPr>
          <p:grpSpPr>
            <a:xfrm>
              <a:off x="396475" y="2648777"/>
              <a:ext cx="3318333" cy="1958103"/>
              <a:chOff x="0" y="0"/>
              <a:chExt cx="3318331" cy="1958101"/>
            </a:xfrm>
          </p:grpSpPr>
          <p:sp>
            <p:nvSpPr>
              <p:cNvPr id="2068" name="Rounded Rectangle"/>
              <p:cNvSpPr/>
              <p:nvPr/>
            </p:nvSpPr>
            <p:spPr>
              <a:xfrm>
                <a:off x="0" y="0"/>
                <a:ext cx="3318332" cy="1958102"/>
              </a:xfrm>
              <a:prstGeom prst="roundRect">
                <a:avLst>
                  <a:gd name="adj" fmla="val 10000"/>
                </a:avLst>
              </a:prstGeom>
              <a:solidFill>
                <a:srgbClr val="BDD7EE"/>
              </a:solidFill>
              <a:ln w="12700" cap="flat">
                <a:solidFill>
                  <a:srgbClr val="FFFFFF"/>
                </a:solidFill>
                <a:prstDash val="solid"/>
                <a:miter lim="800000"/>
              </a:ln>
              <a:effectLst/>
            </p:spPr>
            <p:txBody>
              <a:bodyPr wrap="square" lIns="45719" tIns="45719" rIns="45719" bIns="45719" numCol="1" anchor="ctr">
                <a:noAutofit/>
              </a:bodyPr>
              <a:lstStyle/>
              <a:p>
                <a:pPr defTabSz="1155700">
                  <a:lnSpc>
                    <a:spcPct val="90000"/>
                  </a:lnSpc>
                  <a:spcBef>
                    <a:spcPts val="1100"/>
                  </a:spcBef>
                  <a:defRPr sz="2800">
                    <a:solidFill>
                      <a:srgbClr val="FFFFFF"/>
                    </a:solidFill>
                  </a:defRPr>
                </a:pPr>
                <a:endParaRPr/>
              </a:p>
            </p:txBody>
          </p:sp>
          <p:sp>
            <p:nvSpPr>
              <p:cNvPr id="2069" name="FDA and Ethics Review Board"/>
              <p:cNvSpPr txBox="1"/>
              <p:nvPr/>
            </p:nvSpPr>
            <p:spPr>
              <a:xfrm>
                <a:off x="42761" y="130162"/>
                <a:ext cx="1374457" cy="16977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060" tIns="99060" rIns="99060" bIns="99060" numCol="1" anchor="ctr">
                <a:spAutoFit/>
              </a:bodyPr>
              <a:lstStyle>
                <a:lvl1pPr defTabSz="1155700">
                  <a:lnSpc>
                    <a:spcPct val="90000"/>
                  </a:lnSpc>
                  <a:spcBef>
                    <a:spcPts val="1000"/>
                  </a:spcBef>
                  <a:defRPr sz="2600">
                    <a:solidFill>
                      <a:srgbClr val="FF0000"/>
                    </a:solidFill>
                  </a:defRPr>
                </a:lvl1pPr>
              </a:lstStyle>
              <a:p>
                <a:r>
                  <a:t>FDA and Ethics Review Board</a:t>
                </a:r>
              </a:p>
            </p:txBody>
          </p:sp>
        </p:grpSp>
        <p:sp>
          <p:nvSpPr>
            <p:cNvPr id="2071" name="Shape"/>
            <p:cNvSpPr/>
            <p:nvPr/>
          </p:nvSpPr>
          <p:spPr>
            <a:xfrm>
              <a:off x="1695494" y="1325063"/>
              <a:ext cx="1272767" cy="1272767"/>
            </a:xfrm>
            <a:custGeom>
              <a:avLst/>
              <a:gdLst/>
              <a:ahLst/>
              <a:cxnLst>
                <a:cxn ang="0">
                  <a:pos x="wd2" y="hd2"/>
                </a:cxn>
                <a:cxn ang="5400000">
                  <a:pos x="wd2" y="hd2"/>
                </a:cxn>
                <a:cxn ang="10800000">
                  <a:pos x="wd2" y="hd2"/>
                </a:cxn>
                <a:cxn ang="16200000">
                  <a:pos x="wd2" y="hd2"/>
                </a:cxn>
              </a:cxnLst>
              <a:rect l="0" t="0" r="r" b="b"/>
              <a:pathLst>
                <a:path w="21600" h="21600" extrusionOk="0">
                  <a:moveTo>
                    <a:pt x="0" y="11880"/>
                  </a:moveTo>
                  <a:lnTo>
                    <a:pt x="4860" y="11880"/>
                  </a:lnTo>
                  <a:lnTo>
                    <a:pt x="4860" y="0"/>
                  </a:lnTo>
                  <a:lnTo>
                    <a:pt x="16740" y="0"/>
                  </a:lnTo>
                  <a:lnTo>
                    <a:pt x="16740" y="11880"/>
                  </a:lnTo>
                  <a:lnTo>
                    <a:pt x="21600" y="11880"/>
                  </a:lnTo>
                  <a:lnTo>
                    <a:pt x="10800" y="21600"/>
                  </a:lnTo>
                  <a:close/>
                </a:path>
              </a:pathLst>
            </a:custGeom>
            <a:solidFill>
              <a:srgbClr val="CDD4EA">
                <a:alpha val="90000"/>
              </a:srgbClr>
            </a:solidFill>
            <a:ln w="12700" cap="flat">
              <a:solidFill>
                <a:srgbClr val="CDD4EA">
                  <a:alpha val="90000"/>
                </a:srgbClr>
              </a:solidFill>
              <a:prstDash val="solid"/>
              <a:miter lim="800000"/>
            </a:ln>
            <a:effectLst/>
          </p:spPr>
          <p:txBody>
            <a:bodyPr wrap="square" lIns="45719" tIns="45719" rIns="45719" bIns="45719" numCol="1" anchor="ctr">
              <a:noAutofit/>
            </a:bodyPr>
            <a:lstStyle/>
            <a:p>
              <a:pPr algn="ctr" defTabSz="1600200">
                <a:lnSpc>
                  <a:spcPct val="90000"/>
                </a:lnSpc>
                <a:spcBef>
                  <a:spcPts val="1100"/>
                </a:spcBef>
                <a:defRPr sz="3600"/>
              </a:pPr>
              <a:endParaRPr/>
            </a:p>
          </p:txBody>
        </p:sp>
      </p:grpSp>
      <p:sp>
        <p:nvSpPr>
          <p:cNvPr id="2073"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5" name="Title 1"/>
          <p:cNvSpPr txBox="1">
            <a:spLocks noGrp="1"/>
          </p:cNvSpPr>
          <p:nvPr>
            <p:ph type="title"/>
          </p:nvPr>
        </p:nvSpPr>
        <p:spPr>
          <a:prstGeom prst="rect">
            <a:avLst/>
          </a:prstGeom>
        </p:spPr>
        <p:txBody>
          <a:bodyPr/>
          <a:lstStyle/>
          <a:p>
            <a:r>
              <a:t>My own experience on this activity</a:t>
            </a:r>
          </a:p>
        </p:txBody>
      </p:sp>
      <p:sp>
        <p:nvSpPr>
          <p:cNvPr id="2076" name="Content Placeholder 2"/>
          <p:cNvSpPr txBox="1">
            <a:spLocks noGrp="1"/>
          </p:cNvSpPr>
          <p:nvPr>
            <p:ph type="body" sz="half" idx="1"/>
          </p:nvPr>
        </p:nvSpPr>
        <p:spPr>
          <a:prstGeom prst="rect">
            <a:avLst/>
          </a:prstGeom>
        </p:spPr>
        <p:txBody>
          <a:bodyPr/>
          <a:lstStyle>
            <a:lvl1pPr>
              <a:lnSpc>
                <a:spcPct val="72000"/>
              </a:lnSpc>
              <a:defRPr sz="2500"/>
            </a:lvl1pPr>
            <a:lvl2pPr marL="685800" indent="-228600">
              <a:lnSpc>
                <a:spcPct val="72000"/>
              </a:lnSpc>
              <a:spcBef>
                <a:spcPts val="500"/>
              </a:spcBef>
              <a:defRPr sz="2200"/>
            </a:lvl2pPr>
          </a:lstStyle>
          <a:p>
            <a:r>
              <a:t>Agapay Project</a:t>
            </a:r>
          </a:p>
          <a:p>
            <a:pPr lvl="1"/>
            <a:r>
              <a:t>Description of Device</a:t>
            </a:r>
          </a:p>
        </p:txBody>
      </p:sp>
      <p:sp>
        <p:nvSpPr>
          <p:cNvPr id="2077" name="Content Placeholder 3"/>
          <p:cNvSpPr txBox="1"/>
          <p:nvPr/>
        </p:nvSpPr>
        <p:spPr>
          <a:xfrm>
            <a:off x="6217920" y="1825625"/>
            <a:ext cx="509016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4027" indent="-224027" defTabSz="896111">
              <a:lnSpc>
                <a:spcPct val="72000"/>
              </a:lnSpc>
              <a:spcBef>
                <a:spcPts val="900"/>
              </a:spcBef>
              <a:buSzPct val="100000"/>
              <a:buFont typeface="Arial"/>
              <a:buChar char="•"/>
              <a:defRPr sz="2450"/>
            </a:pPr>
            <a:r>
              <a:t>Standards Covered by Technical Study	</a:t>
            </a:r>
          </a:p>
          <a:p>
            <a:pPr marL="672084" lvl="1" indent="-224027" defTabSz="896111">
              <a:lnSpc>
                <a:spcPct val="72000"/>
              </a:lnSpc>
              <a:spcBef>
                <a:spcPts val="400"/>
              </a:spcBef>
              <a:buSzPct val="100000"/>
              <a:buFont typeface="Arial"/>
              <a:buChar char="•"/>
              <a:defRPr sz="2156"/>
            </a:pPr>
            <a:r>
              <a:t>IEC 60601-1</a:t>
            </a:r>
          </a:p>
          <a:p>
            <a:pPr marL="672084" lvl="1" indent="-224027" defTabSz="896111">
              <a:lnSpc>
                <a:spcPct val="72000"/>
              </a:lnSpc>
              <a:spcBef>
                <a:spcPts val="400"/>
              </a:spcBef>
              <a:buSzPct val="100000"/>
              <a:buFont typeface="Arial"/>
              <a:buChar char="•"/>
              <a:defRPr sz="2156"/>
            </a:pPr>
            <a:r>
              <a:t>CISPR 11 &amp; 21</a:t>
            </a:r>
          </a:p>
          <a:p>
            <a:pPr marL="672084" lvl="1" indent="-224027" defTabSz="896111">
              <a:lnSpc>
                <a:spcPct val="72000"/>
              </a:lnSpc>
              <a:spcBef>
                <a:spcPts val="400"/>
              </a:spcBef>
              <a:buSzPct val="100000"/>
              <a:buFont typeface="Arial"/>
              <a:buChar char="•"/>
              <a:defRPr sz="2156"/>
            </a:pPr>
            <a:r>
              <a:t>IEC 80601-1-72</a:t>
            </a:r>
          </a:p>
          <a:p>
            <a:pPr marL="672084" lvl="1" indent="-224027" defTabSz="896111">
              <a:lnSpc>
                <a:spcPct val="72000"/>
              </a:lnSpc>
              <a:spcBef>
                <a:spcPts val="400"/>
              </a:spcBef>
              <a:buSzPct val="100000"/>
              <a:buFont typeface="Arial"/>
              <a:buChar char="•"/>
              <a:defRPr sz="2156"/>
            </a:pPr>
            <a:r>
              <a:t>RIA 14 Recommendations on Robots working in Close Proximity with Humans</a:t>
            </a:r>
          </a:p>
          <a:p>
            <a:pPr marL="672084" lvl="1" indent="-224027" defTabSz="896111">
              <a:lnSpc>
                <a:spcPct val="72000"/>
              </a:lnSpc>
              <a:spcBef>
                <a:spcPts val="400"/>
              </a:spcBef>
              <a:buSzPct val="100000"/>
              <a:buFont typeface="Arial"/>
              <a:buChar char="•"/>
              <a:defRPr sz="2156"/>
            </a:pPr>
            <a:r>
              <a:t>NIRP 1998 Recommendations</a:t>
            </a:r>
          </a:p>
          <a:p>
            <a:pPr marL="224027" indent="-224027" defTabSz="896111">
              <a:lnSpc>
                <a:spcPct val="72000"/>
              </a:lnSpc>
              <a:spcBef>
                <a:spcPts val="900"/>
              </a:spcBef>
              <a:buSzPct val="100000"/>
              <a:buFont typeface="Arial"/>
              <a:buChar char="•"/>
              <a:defRPr sz="2450"/>
            </a:pPr>
            <a:r>
              <a:t>Regional Recommendations</a:t>
            </a:r>
          </a:p>
          <a:p>
            <a:pPr marL="672084" lvl="1" indent="-224027" defTabSz="896111">
              <a:lnSpc>
                <a:spcPct val="72000"/>
              </a:lnSpc>
              <a:spcBef>
                <a:spcPts val="400"/>
              </a:spcBef>
              <a:buSzPct val="100000"/>
              <a:buFont typeface="Arial"/>
              <a:buChar char="•"/>
              <a:defRPr sz="2156"/>
            </a:pPr>
            <a:r>
              <a:t>Asean Medical Directive </a:t>
            </a:r>
          </a:p>
          <a:p>
            <a:pPr marL="224027" indent="-224027" defTabSz="896111">
              <a:lnSpc>
                <a:spcPct val="72000"/>
              </a:lnSpc>
              <a:spcBef>
                <a:spcPts val="900"/>
              </a:spcBef>
              <a:buSzPct val="100000"/>
              <a:buFont typeface="Arial"/>
              <a:buChar char="•"/>
              <a:defRPr sz="2450"/>
            </a:pPr>
            <a:r>
              <a:t>ISO 14971</a:t>
            </a:r>
          </a:p>
          <a:p>
            <a:pPr marL="224027" indent="-224027" defTabSz="896111">
              <a:lnSpc>
                <a:spcPct val="72000"/>
              </a:lnSpc>
              <a:spcBef>
                <a:spcPts val="900"/>
              </a:spcBef>
              <a:buSzPct val="100000"/>
              <a:buFont typeface="Arial"/>
              <a:buChar char="•"/>
              <a:defRPr sz="2450"/>
            </a:pPr>
            <a:r>
              <a:t>ISO 14155</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Title 4"/>
          <p:cNvSpPr txBox="1">
            <a:spLocks noGrp="1"/>
          </p:cNvSpPr>
          <p:nvPr>
            <p:ph type="title"/>
          </p:nvPr>
        </p:nvSpPr>
        <p:spPr>
          <a:xfrm>
            <a:off x="831850" y="1709738"/>
            <a:ext cx="10515600" cy="2852738"/>
          </a:xfrm>
          <a:prstGeom prst="rect">
            <a:avLst/>
          </a:prstGeom>
        </p:spPr>
        <p:txBody>
          <a:bodyPr/>
          <a:lstStyle/>
          <a:p>
            <a:r>
              <a:t>Support System for Biomedical Research</a:t>
            </a:r>
          </a:p>
        </p:txBody>
      </p:sp>
      <p:sp>
        <p:nvSpPr>
          <p:cNvPr id="2080" name="Text Placeholder 5"/>
          <p:cNvSpPr txBox="1">
            <a:spLocks noGrp="1"/>
          </p:cNvSpPr>
          <p:nvPr>
            <p:ph type="body" sz="quarter" idx="1"/>
          </p:nvPr>
        </p:nvSpPr>
        <p:spPr>
          <a:prstGeom prst="rect">
            <a:avLst/>
          </a:prstGeom>
        </p:spPr>
        <p:txBody>
          <a:bodyPr/>
          <a:lstStyle/>
          <a:p>
            <a:r>
              <a:t>Section III.</a:t>
            </a:r>
          </a:p>
        </p:txBody>
      </p:sp>
      <p:sp>
        <p:nvSpPr>
          <p:cNvPr id="2081" name="TextBox 1"/>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Title 1"/>
          <p:cNvSpPr txBox="1">
            <a:spLocks noGrp="1"/>
          </p:cNvSpPr>
          <p:nvPr>
            <p:ph type="title"/>
          </p:nvPr>
        </p:nvSpPr>
        <p:spPr>
          <a:xfrm>
            <a:off x="831850" y="1709738"/>
            <a:ext cx="6856574" cy="2852738"/>
          </a:xfrm>
          <a:prstGeom prst="rect">
            <a:avLst/>
          </a:prstGeom>
        </p:spPr>
        <p:txBody>
          <a:bodyPr>
            <a:normAutofit fontScale="90000"/>
          </a:bodyPr>
          <a:lstStyle>
            <a:lvl1pPr defTabSz="832104">
              <a:defRPr sz="4914"/>
            </a:lvl1pPr>
          </a:lstStyle>
          <a:p>
            <a:r>
              <a:rPr dirty="0"/>
              <a:t>This Section III contains names of companies that are important for the projects that I worked on. But there possibly more companies that cater to it.</a:t>
            </a:r>
          </a:p>
        </p:txBody>
      </p:sp>
      <p:sp>
        <p:nvSpPr>
          <p:cNvPr id="2084" name="Text Placeholder 2"/>
          <p:cNvSpPr txBox="1">
            <a:spLocks noGrp="1"/>
          </p:cNvSpPr>
          <p:nvPr>
            <p:ph type="body" sz="quarter" idx="1"/>
          </p:nvPr>
        </p:nvSpPr>
        <p:spPr>
          <a:prstGeom prst="rect">
            <a:avLst/>
          </a:prstGeom>
        </p:spPr>
        <p:txBody>
          <a:bodyPr/>
          <a:lstStyle/>
          <a:p>
            <a:r>
              <a:rPr lang="en-GB" dirty="0"/>
              <a:t>Authors Notes</a:t>
            </a:r>
            <a:endParaRPr dirty="0"/>
          </a:p>
        </p:txBody>
      </p:sp>
      <p:sp>
        <p:nvSpPr>
          <p:cNvPr id="2085"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pic>
        <p:nvPicPr>
          <p:cNvPr id="4098" name="Picture 2" descr="Robotics for physical rehabilitation: AGAPAY and TAYÔ – SciTechMMXXI">
            <a:extLst>
              <a:ext uri="{FF2B5EF4-FFF2-40B4-BE49-F238E27FC236}">
                <a16:creationId xmlns:a16="http://schemas.microsoft.com/office/drawing/2014/main" id="{9402366B-919B-CBD2-2A7F-191489FBFA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1632" y="3998924"/>
            <a:ext cx="2970798" cy="19780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gapay - De La Salle University">
            <a:extLst>
              <a:ext uri="{FF2B5EF4-FFF2-40B4-BE49-F238E27FC236}">
                <a16:creationId xmlns:a16="http://schemas.microsoft.com/office/drawing/2014/main" id="{04977751-2B3C-F0C5-6263-A44134E58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430" y="3998924"/>
            <a:ext cx="2970798" cy="197693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inoy scholar develops 'Iron Man'-like therapy device for stroke patients">
            <a:extLst>
              <a:ext uri="{FF2B5EF4-FFF2-40B4-BE49-F238E27FC236}">
                <a16:creationId xmlns:a16="http://schemas.microsoft.com/office/drawing/2014/main" id="{469BE9CF-C695-25BF-1418-2FB439009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4288" y="1378390"/>
            <a:ext cx="17430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 La Salle University develops wearable robots to assist physical  therapists">
            <a:extLst>
              <a:ext uri="{FF2B5EF4-FFF2-40B4-BE49-F238E27FC236}">
                <a16:creationId xmlns:a16="http://schemas.microsoft.com/office/drawing/2014/main" id="{6C224B7F-BB05-3926-D980-B99203896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150" y="2688077"/>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83" name="Rectangle 11"/>
          <p:cNvSpPr/>
          <p:nvPr/>
        </p:nvSpPr>
        <p:spPr>
          <a:xfrm rot="5400000" flipH="1">
            <a:off x="-1417539" y="1417538"/>
            <a:ext cx="6875819" cy="4040745"/>
          </a:xfrm>
          <a:prstGeom prst="rect">
            <a:avLst/>
          </a:prstGeom>
          <a:gradFill>
            <a:gsLst>
              <a:gs pos="0">
                <a:srgbClr val="000000"/>
              </a:gs>
              <a:gs pos="100000">
                <a:srgbClr val="2F5597"/>
              </a:gs>
            </a:gsLst>
            <a:lin ang="18600000"/>
          </a:gradFill>
          <a:ln w="12700">
            <a:miter lim="400000"/>
          </a:ln>
        </p:spPr>
        <p:txBody>
          <a:bodyPr lIns="45719" rIns="45719" anchor="ctr"/>
          <a:lstStyle/>
          <a:p>
            <a:pPr algn="ctr">
              <a:defRPr>
                <a:solidFill>
                  <a:srgbClr val="FFFFFF"/>
                </a:solidFill>
              </a:defRPr>
            </a:pPr>
            <a:endParaRPr/>
          </a:p>
        </p:txBody>
      </p:sp>
      <p:sp>
        <p:nvSpPr>
          <p:cNvPr id="184" name="Rectangle 13"/>
          <p:cNvSpPr/>
          <p:nvPr/>
        </p:nvSpPr>
        <p:spPr>
          <a:xfrm rot="16200000">
            <a:off x="-158496" y="2660473"/>
            <a:ext cx="4355595" cy="4038604"/>
          </a:xfrm>
          <a:prstGeom prst="rect">
            <a:avLst/>
          </a:prstGeom>
          <a:gradFill>
            <a:gsLst>
              <a:gs pos="0">
                <a:schemeClr val="accent1">
                  <a:alpha val="50000"/>
                </a:schemeClr>
              </a:gs>
              <a:gs pos="100000">
                <a:srgbClr val="203864">
                  <a:alpha val="0"/>
                </a:srgbClr>
              </a:gs>
            </a:gsLst>
            <a:lin ang="11400000"/>
          </a:gradFill>
          <a:ln w="12700">
            <a:miter lim="400000"/>
          </a:ln>
        </p:spPr>
        <p:txBody>
          <a:bodyPr lIns="45719" rIns="45719" anchor="ctr"/>
          <a:lstStyle/>
          <a:p>
            <a:pPr algn="ctr">
              <a:defRPr>
                <a:solidFill>
                  <a:srgbClr val="FFFFFF"/>
                </a:solidFill>
              </a:defRPr>
            </a:pPr>
            <a:endParaRPr/>
          </a:p>
        </p:txBody>
      </p:sp>
      <p:sp>
        <p:nvSpPr>
          <p:cNvPr id="185" name="Rectangle 15"/>
          <p:cNvSpPr/>
          <p:nvPr/>
        </p:nvSpPr>
        <p:spPr>
          <a:xfrm rot="16200000" flipH="1">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endParaRPr/>
          </a:p>
        </p:txBody>
      </p:sp>
      <p:sp>
        <p:nvSpPr>
          <p:cNvPr id="186" name="Freeform: Shape 17"/>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8FAADC">
                  <a:alpha val="0"/>
                </a:srgbClr>
              </a:gs>
              <a:gs pos="100000">
                <a:srgbClr val="2F5597">
                  <a:alpha val="26000"/>
                </a:srgbClr>
              </a:gs>
            </a:gsLst>
            <a:lin ang="18600000"/>
          </a:gradFill>
          <a:ln w="12700">
            <a:miter lim="400000"/>
          </a:ln>
        </p:spPr>
        <p:txBody>
          <a:bodyPr lIns="45719" rIns="45719" anchor="ctr"/>
          <a:lstStyle/>
          <a:p>
            <a:pPr algn="ctr">
              <a:defRPr>
                <a:solidFill>
                  <a:srgbClr val="FFFFFF"/>
                </a:solidFill>
              </a:defRPr>
            </a:pPr>
            <a:endParaRPr/>
          </a:p>
        </p:txBody>
      </p:sp>
      <p:sp>
        <p:nvSpPr>
          <p:cNvPr id="187" name="Title 1"/>
          <p:cNvSpPr txBox="1">
            <a:spLocks noGrp="1"/>
          </p:cNvSpPr>
          <p:nvPr>
            <p:ph type="title"/>
          </p:nvPr>
        </p:nvSpPr>
        <p:spPr>
          <a:xfrm>
            <a:off x="660041" y="2767105"/>
            <a:ext cx="2880829" cy="3071908"/>
          </a:xfrm>
          <a:prstGeom prst="rect">
            <a:avLst/>
          </a:prstGeom>
        </p:spPr>
        <p:txBody>
          <a:bodyPr anchor="t"/>
          <a:lstStyle>
            <a:lvl1pPr>
              <a:defRPr sz="4000">
                <a:solidFill>
                  <a:srgbClr val="FFFFFF"/>
                </a:solidFill>
              </a:defRPr>
            </a:lvl1pPr>
          </a:lstStyle>
          <a:p>
            <a:r>
              <a:t>Sample Biomedical Engineering Program</a:t>
            </a:r>
          </a:p>
        </p:txBody>
      </p:sp>
      <p:pic>
        <p:nvPicPr>
          <p:cNvPr id="188" name="Content Placeholder 4" descr="Content Placeholder 4"/>
          <p:cNvPicPr>
            <a:picLocks noChangeAspect="1"/>
          </p:cNvPicPr>
          <p:nvPr/>
        </p:nvPicPr>
        <p:blipFill rotWithShape="1">
          <a:blip r:embed="rId2"/>
          <a:srcRect l="43084" r="34114"/>
          <a:stretch/>
        </p:blipFill>
        <p:spPr>
          <a:xfrm rot="5400000">
            <a:off x="6893616" y="-1362266"/>
            <a:ext cx="2309092" cy="7728485"/>
          </a:xfrm>
          <a:prstGeom prst="rect">
            <a:avLst/>
          </a:prstGeom>
          <a:ln w="12700">
            <a:miter lim="400000"/>
          </a:ln>
        </p:spPr>
      </p:pic>
      <p:sp>
        <p:nvSpPr>
          <p:cNvPr id="189"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extLst>
      <p:ext uri="{BB962C8B-B14F-4D97-AF65-F5344CB8AC3E}">
        <p14:creationId xmlns:p14="http://schemas.microsoft.com/office/powerpoint/2010/main" val="614717878"/>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Title 9"/>
          <p:cNvSpPr txBox="1">
            <a:spLocks noGrp="1"/>
          </p:cNvSpPr>
          <p:nvPr>
            <p:ph type="title"/>
          </p:nvPr>
        </p:nvSpPr>
        <p:spPr>
          <a:prstGeom prst="rect">
            <a:avLst/>
          </a:prstGeom>
        </p:spPr>
        <p:txBody>
          <a:bodyPr/>
          <a:lstStyle/>
          <a:p>
            <a:r>
              <a:t>`</a:t>
            </a:r>
          </a:p>
        </p:txBody>
      </p:sp>
      <p:pic>
        <p:nvPicPr>
          <p:cNvPr id="2088" name="Content Placeholder 19" descr="Content Placeholder 19"/>
          <p:cNvPicPr>
            <a:picLocks noChangeAspect="1"/>
          </p:cNvPicPr>
          <p:nvPr/>
        </p:nvPicPr>
        <p:blipFill>
          <a:blip r:embed="rId2"/>
          <a:stretch>
            <a:fillRect/>
          </a:stretch>
        </p:blipFill>
        <p:spPr>
          <a:xfrm>
            <a:off x="838199" y="2086648"/>
            <a:ext cx="1036783" cy="2893186"/>
          </a:xfrm>
          <a:prstGeom prst="rect">
            <a:avLst/>
          </a:prstGeom>
          <a:ln w="12700">
            <a:miter lim="400000"/>
          </a:ln>
        </p:spPr>
      </p:pic>
      <p:grpSp>
        <p:nvGrpSpPr>
          <p:cNvPr id="2093" name="Group 1"/>
          <p:cNvGrpSpPr/>
          <p:nvPr/>
        </p:nvGrpSpPr>
        <p:grpSpPr>
          <a:xfrm>
            <a:off x="838199" y="371393"/>
            <a:ext cx="10515600" cy="1290182"/>
            <a:chOff x="0" y="0"/>
            <a:chExt cx="10515599" cy="1290181"/>
          </a:xfrm>
        </p:grpSpPr>
        <p:sp>
          <p:nvSpPr>
            <p:cNvPr id="2089" name="Rectangle: Rounded Corners 6"/>
            <p:cNvSpPr/>
            <p:nvPr/>
          </p:nvSpPr>
          <p:spPr>
            <a:xfrm>
              <a:off x="0" y="98247"/>
              <a:ext cx="1051560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sz="1400">
                  <a:solidFill>
                    <a:srgbClr val="FFFFFF"/>
                  </a:solidFill>
                </a:defRPr>
              </a:pPr>
              <a:endParaRPr/>
            </a:p>
          </p:txBody>
        </p:sp>
        <p:grpSp>
          <p:nvGrpSpPr>
            <p:cNvPr id="2092" name="Rectangle: Rounded Corners 4"/>
            <p:cNvGrpSpPr/>
            <p:nvPr/>
          </p:nvGrpSpPr>
          <p:grpSpPr>
            <a:xfrm>
              <a:off x="358388" y="-1"/>
              <a:ext cx="9798823" cy="1290183"/>
              <a:chOff x="0" y="0"/>
              <a:chExt cx="9798822" cy="1290181"/>
            </a:xfrm>
          </p:grpSpPr>
          <p:sp>
            <p:nvSpPr>
              <p:cNvPr id="2090" name="Rectangle"/>
              <p:cNvSpPr/>
              <p:nvPr/>
            </p:nvSpPr>
            <p:spPr>
              <a:xfrm>
                <a:off x="0" y="151636"/>
                <a:ext cx="9798823" cy="986909"/>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2091" name="Support Systems for BME Research and Development"/>
              <p:cNvSpPr txBox="1"/>
              <p:nvPr/>
            </p:nvSpPr>
            <p:spPr>
              <a:xfrm>
                <a:off x="20954" y="0"/>
                <a:ext cx="9756914" cy="1290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4400">
                    <a:solidFill>
                      <a:srgbClr val="FFFFFF"/>
                    </a:solidFill>
                  </a:defRPr>
                </a:lvl1pPr>
              </a:lstStyle>
              <a:p>
                <a:r>
                  <a:t>Support Systems for BME Research and Development</a:t>
                </a:r>
              </a:p>
            </p:txBody>
          </p:sp>
        </p:grpSp>
      </p:grpSp>
      <p:sp>
        <p:nvSpPr>
          <p:cNvPr id="2099"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graphicFrame>
        <p:nvGraphicFramePr>
          <p:cNvPr id="3" name="Table 3">
            <a:extLst>
              <a:ext uri="{FF2B5EF4-FFF2-40B4-BE49-F238E27FC236}">
                <a16:creationId xmlns:a16="http://schemas.microsoft.com/office/drawing/2014/main" id="{702BB0A4-0D9A-1D04-C6EB-45414B10775F}"/>
              </a:ext>
            </a:extLst>
          </p:cNvPr>
          <p:cNvGraphicFramePr>
            <a:graphicFrameLocks noGrp="1"/>
          </p:cNvGraphicFramePr>
          <p:nvPr>
            <p:extLst>
              <p:ext uri="{D42A27DB-BD31-4B8C-83A1-F6EECF244321}">
                <p14:modId xmlns:p14="http://schemas.microsoft.com/office/powerpoint/2010/main" val="2383456093"/>
              </p:ext>
            </p:extLst>
          </p:nvPr>
        </p:nvGraphicFramePr>
        <p:xfrm>
          <a:off x="838199" y="2086648"/>
          <a:ext cx="8128000" cy="29667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563684136"/>
                    </a:ext>
                  </a:extLst>
                </a:gridCol>
                <a:gridCol w="2032000">
                  <a:extLst>
                    <a:ext uri="{9D8B030D-6E8A-4147-A177-3AD203B41FA5}">
                      <a16:colId xmlns:a16="http://schemas.microsoft.com/office/drawing/2014/main" val="759356887"/>
                    </a:ext>
                  </a:extLst>
                </a:gridCol>
                <a:gridCol w="2032000">
                  <a:extLst>
                    <a:ext uri="{9D8B030D-6E8A-4147-A177-3AD203B41FA5}">
                      <a16:colId xmlns:a16="http://schemas.microsoft.com/office/drawing/2014/main" val="3920963605"/>
                    </a:ext>
                  </a:extLst>
                </a:gridCol>
                <a:gridCol w="2032000">
                  <a:extLst>
                    <a:ext uri="{9D8B030D-6E8A-4147-A177-3AD203B41FA5}">
                      <a16:colId xmlns:a16="http://schemas.microsoft.com/office/drawing/2014/main" val="3996562045"/>
                    </a:ext>
                  </a:extLst>
                </a:gridCol>
              </a:tblGrid>
              <a:tr h="1483360">
                <a:tc rowSpan="5">
                  <a: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txBody>
                  <a:tcPr/>
                </a:tc>
                <a:tc gridSpan="3">
                  <a:txBody>
                    <a:bodyPr/>
                    <a:lstStyle/>
                    <a:p>
                      <a:endParaRPr lang="en-GB" dirty="0"/>
                    </a:p>
                    <a:p>
                      <a:pPr algn="ctr"/>
                      <a:r>
                        <a:rPr lang="en-GB" sz="1800" dirty="0"/>
                        <a:t>In House Teams</a:t>
                      </a:r>
                    </a:p>
                    <a:p>
                      <a:pPr algn="ctr"/>
                      <a:r>
                        <a:rPr lang="en-GB" sz="1800" dirty="0"/>
                        <a:t>Medical, Engineering, Legal, IP, Data Privacy</a:t>
                      </a:r>
                    </a:p>
                  </a:txBody>
                  <a:tcPr/>
                </a:tc>
                <a:tc hMerge="1">
                  <a:txBody>
                    <a:bodyPr/>
                    <a:lstStyle/>
                    <a:p>
                      <a:endParaRPr lang="en-GB" dirty="0"/>
                    </a:p>
                  </a:txBody>
                  <a:tcPr/>
                </a:tc>
                <a:tc hMerge="1">
                  <a:txBody>
                    <a:bodyPr/>
                    <a:lstStyle/>
                    <a:p>
                      <a:endParaRPr lang="en-GB"/>
                    </a:p>
                  </a:txBody>
                  <a:tcPr/>
                </a:tc>
                <a:extLst>
                  <a:ext uri="{0D108BD9-81ED-4DB2-BD59-A6C34878D82A}">
                    <a16:rowId xmlns:a16="http://schemas.microsoft.com/office/drawing/2014/main" val="3072915961"/>
                  </a:ext>
                </a:extLst>
              </a:tr>
              <a:tr h="370840">
                <a:tc vMerge="1">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55315859"/>
                  </a:ext>
                </a:extLst>
              </a:tr>
              <a:tr h="370840">
                <a:tc vMerge="1">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607204905"/>
                  </a:ext>
                </a:extLst>
              </a:tr>
              <a:tr h="370840">
                <a:tc vMerge="1">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042602181"/>
                  </a:ext>
                </a:extLst>
              </a:tr>
              <a:tr h="370840">
                <a:tc vMerge="1">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592765836"/>
                  </a:ext>
                </a:extLst>
              </a:tr>
            </a:tbl>
          </a:graphicData>
        </a:graphic>
      </p:graphicFrame>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 name="Title 9"/>
          <p:cNvSpPr txBox="1">
            <a:spLocks noGrp="1"/>
          </p:cNvSpPr>
          <p:nvPr>
            <p:ph type="title"/>
          </p:nvPr>
        </p:nvSpPr>
        <p:spPr>
          <a:prstGeom prst="rect">
            <a:avLst/>
          </a:prstGeom>
        </p:spPr>
        <p:txBody>
          <a:bodyPr/>
          <a:lstStyle/>
          <a:p>
            <a:r>
              <a:t>`</a:t>
            </a:r>
          </a:p>
        </p:txBody>
      </p:sp>
      <p:pic>
        <p:nvPicPr>
          <p:cNvPr id="2102" name="Content Placeholder 19" descr="Content Placeholder 19"/>
          <p:cNvPicPr>
            <a:picLocks noChangeAspect="1"/>
          </p:cNvPicPr>
          <p:nvPr/>
        </p:nvPicPr>
        <p:blipFill>
          <a:blip r:embed="rId2"/>
          <a:stretch>
            <a:fillRect/>
          </a:stretch>
        </p:blipFill>
        <p:spPr>
          <a:xfrm>
            <a:off x="838200" y="1795203"/>
            <a:ext cx="1409897" cy="3934376"/>
          </a:xfrm>
          <a:prstGeom prst="rect">
            <a:avLst/>
          </a:prstGeom>
          <a:ln w="12700">
            <a:miter lim="400000"/>
          </a:ln>
        </p:spPr>
      </p:pic>
      <p:grpSp>
        <p:nvGrpSpPr>
          <p:cNvPr id="2107" name="Group 1"/>
          <p:cNvGrpSpPr/>
          <p:nvPr/>
        </p:nvGrpSpPr>
        <p:grpSpPr>
          <a:xfrm>
            <a:off x="838199" y="371393"/>
            <a:ext cx="10515600" cy="1290182"/>
            <a:chOff x="0" y="0"/>
            <a:chExt cx="10515599" cy="1290181"/>
          </a:xfrm>
        </p:grpSpPr>
        <p:sp>
          <p:nvSpPr>
            <p:cNvPr id="2103" name="Rectangle: Rounded Corners 6"/>
            <p:cNvSpPr/>
            <p:nvPr/>
          </p:nvSpPr>
          <p:spPr>
            <a:xfrm>
              <a:off x="0" y="98247"/>
              <a:ext cx="1051560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sz="1400">
                  <a:solidFill>
                    <a:srgbClr val="FFFFFF"/>
                  </a:solidFill>
                </a:defRPr>
              </a:pPr>
              <a:endParaRPr/>
            </a:p>
          </p:txBody>
        </p:sp>
        <p:grpSp>
          <p:nvGrpSpPr>
            <p:cNvPr id="2106" name="Rectangle: Rounded Corners 4"/>
            <p:cNvGrpSpPr/>
            <p:nvPr/>
          </p:nvGrpSpPr>
          <p:grpSpPr>
            <a:xfrm>
              <a:off x="358388" y="-1"/>
              <a:ext cx="9798823" cy="1290183"/>
              <a:chOff x="0" y="0"/>
              <a:chExt cx="9798822" cy="1290181"/>
            </a:xfrm>
          </p:grpSpPr>
          <p:sp>
            <p:nvSpPr>
              <p:cNvPr id="2104" name="Rectangle"/>
              <p:cNvSpPr/>
              <p:nvPr/>
            </p:nvSpPr>
            <p:spPr>
              <a:xfrm>
                <a:off x="0" y="151636"/>
                <a:ext cx="9798823" cy="986909"/>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2105" name="Support Systems for BME Research and Development"/>
              <p:cNvSpPr txBox="1"/>
              <p:nvPr/>
            </p:nvSpPr>
            <p:spPr>
              <a:xfrm>
                <a:off x="20954" y="0"/>
                <a:ext cx="9756914" cy="1290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4400">
                    <a:solidFill>
                      <a:srgbClr val="FFFFFF"/>
                    </a:solidFill>
                  </a:defRPr>
                </a:lvl1pPr>
              </a:lstStyle>
              <a:p>
                <a:r>
                  <a:t>Support Systems for BME Research and Development</a:t>
                </a:r>
              </a:p>
            </p:txBody>
          </p:sp>
        </p:grpSp>
      </p:grpSp>
      <p:grpSp>
        <p:nvGrpSpPr>
          <p:cNvPr id="2110" name="Rectangle 2"/>
          <p:cNvGrpSpPr/>
          <p:nvPr/>
        </p:nvGrpSpPr>
        <p:grpSpPr>
          <a:xfrm>
            <a:off x="3179135" y="1788936"/>
            <a:ext cx="6251945" cy="862937"/>
            <a:chOff x="0" y="0"/>
            <a:chExt cx="6251943" cy="862935"/>
          </a:xfrm>
        </p:grpSpPr>
        <p:sp>
          <p:nvSpPr>
            <p:cNvPr id="2108" name="Rectangle"/>
            <p:cNvSpPr/>
            <p:nvPr/>
          </p:nvSpPr>
          <p:spPr>
            <a:xfrm>
              <a:off x="0" y="0"/>
              <a:ext cx="6251944" cy="862936"/>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109" name="Initial Funding for Project  and Prototype Creation"/>
            <p:cNvSpPr txBox="1"/>
            <p:nvPr/>
          </p:nvSpPr>
          <p:spPr>
            <a:xfrm>
              <a:off x="52070" y="264924"/>
              <a:ext cx="6147804"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Initial Funding for Project  and Prototype Creation</a:t>
              </a:r>
            </a:p>
          </p:txBody>
        </p:sp>
      </p:grpSp>
      <p:sp>
        <p:nvSpPr>
          <p:cNvPr id="2111"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pic>
        <p:nvPicPr>
          <p:cNvPr id="2112" name="Picture 2" descr="Picture 2"/>
          <p:cNvPicPr>
            <a:picLocks noChangeAspect="1"/>
          </p:cNvPicPr>
          <p:nvPr/>
        </p:nvPicPr>
        <p:blipFill>
          <a:blip r:embed="rId3"/>
          <a:srcRect l="37806" t="25312" r="37716" b="26172"/>
          <a:stretch>
            <a:fillRect/>
          </a:stretch>
        </p:blipFill>
        <p:spPr>
          <a:xfrm>
            <a:off x="3049826" y="2895706"/>
            <a:ext cx="1818167" cy="2257725"/>
          </a:xfrm>
          <a:prstGeom prst="rect">
            <a:avLst/>
          </a:prstGeom>
          <a:ln w="12700">
            <a:miter lim="400000"/>
          </a:ln>
        </p:spPr>
      </p:pic>
      <p:pic>
        <p:nvPicPr>
          <p:cNvPr id="1026" name="Picture 2">
            <a:extLst>
              <a:ext uri="{FF2B5EF4-FFF2-40B4-BE49-F238E27FC236}">
                <a16:creationId xmlns:a16="http://schemas.microsoft.com/office/drawing/2014/main" id="{F7A00D93-9353-9817-744D-043A64FB2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884" y="275012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2DE4029-F3F9-5C4A-E36A-583403B65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6081" y="307206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 name="Title 9"/>
          <p:cNvSpPr txBox="1">
            <a:spLocks noGrp="1"/>
          </p:cNvSpPr>
          <p:nvPr>
            <p:ph type="title"/>
          </p:nvPr>
        </p:nvSpPr>
        <p:spPr>
          <a:prstGeom prst="rect">
            <a:avLst/>
          </a:prstGeom>
        </p:spPr>
        <p:txBody>
          <a:bodyPr/>
          <a:lstStyle/>
          <a:p>
            <a:r>
              <a:t>`</a:t>
            </a:r>
          </a:p>
        </p:txBody>
      </p:sp>
      <p:pic>
        <p:nvPicPr>
          <p:cNvPr id="2115" name="Content Placeholder 19" descr="Content Placeholder 19"/>
          <p:cNvPicPr>
            <a:picLocks noChangeAspect="1"/>
          </p:cNvPicPr>
          <p:nvPr/>
        </p:nvPicPr>
        <p:blipFill>
          <a:blip r:embed="rId2"/>
          <a:stretch>
            <a:fillRect/>
          </a:stretch>
        </p:blipFill>
        <p:spPr>
          <a:xfrm>
            <a:off x="838200" y="1795203"/>
            <a:ext cx="1409897" cy="3934376"/>
          </a:xfrm>
          <a:prstGeom prst="rect">
            <a:avLst/>
          </a:prstGeom>
          <a:ln w="12700">
            <a:miter lim="400000"/>
          </a:ln>
        </p:spPr>
      </p:pic>
      <p:grpSp>
        <p:nvGrpSpPr>
          <p:cNvPr id="2120" name="Group 1"/>
          <p:cNvGrpSpPr/>
          <p:nvPr/>
        </p:nvGrpSpPr>
        <p:grpSpPr>
          <a:xfrm>
            <a:off x="838199" y="371393"/>
            <a:ext cx="10515600" cy="1290182"/>
            <a:chOff x="0" y="0"/>
            <a:chExt cx="10515599" cy="1290181"/>
          </a:xfrm>
        </p:grpSpPr>
        <p:sp>
          <p:nvSpPr>
            <p:cNvPr id="2116" name="Rectangle: Rounded Corners 6"/>
            <p:cNvSpPr/>
            <p:nvPr/>
          </p:nvSpPr>
          <p:spPr>
            <a:xfrm>
              <a:off x="0" y="98247"/>
              <a:ext cx="1051560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sz="1400">
                  <a:solidFill>
                    <a:srgbClr val="FFFFFF"/>
                  </a:solidFill>
                </a:defRPr>
              </a:pPr>
              <a:endParaRPr/>
            </a:p>
          </p:txBody>
        </p:sp>
        <p:grpSp>
          <p:nvGrpSpPr>
            <p:cNvPr id="2119" name="Rectangle: Rounded Corners 4"/>
            <p:cNvGrpSpPr/>
            <p:nvPr/>
          </p:nvGrpSpPr>
          <p:grpSpPr>
            <a:xfrm>
              <a:off x="358388" y="-1"/>
              <a:ext cx="9798823" cy="1290183"/>
              <a:chOff x="0" y="0"/>
              <a:chExt cx="9798822" cy="1290181"/>
            </a:xfrm>
          </p:grpSpPr>
          <p:sp>
            <p:nvSpPr>
              <p:cNvPr id="2117" name="Rectangle"/>
              <p:cNvSpPr/>
              <p:nvPr/>
            </p:nvSpPr>
            <p:spPr>
              <a:xfrm>
                <a:off x="0" y="151636"/>
                <a:ext cx="9798823" cy="986909"/>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2118" name="Support Systems for BME Research and Development"/>
              <p:cNvSpPr txBox="1"/>
              <p:nvPr/>
            </p:nvSpPr>
            <p:spPr>
              <a:xfrm>
                <a:off x="20954" y="0"/>
                <a:ext cx="9756914" cy="1290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4400">
                    <a:solidFill>
                      <a:srgbClr val="FFFFFF"/>
                    </a:solidFill>
                  </a:defRPr>
                </a:lvl1pPr>
              </a:lstStyle>
              <a:p>
                <a:r>
                  <a:t>Support Systems for BME Research and Development</a:t>
                </a:r>
              </a:p>
            </p:txBody>
          </p:sp>
        </p:grpSp>
      </p:grpSp>
      <p:sp>
        <p:nvSpPr>
          <p:cNvPr id="2121" name="TextBox 2"/>
          <p:cNvSpPr txBox="1"/>
          <p:nvPr/>
        </p:nvSpPr>
        <p:spPr>
          <a:xfrm>
            <a:off x="2293817" y="3244333"/>
            <a:ext cx="1300384"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IP Protection</a:t>
            </a:r>
          </a:p>
        </p:txBody>
      </p:sp>
      <p:pic>
        <p:nvPicPr>
          <p:cNvPr id="2122" name="Picture 4" descr="Picture 4"/>
          <p:cNvPicPr>
            <a:picLocks noChangeAspect="1"/>
          </p:cNvPicPr>
          <p:nvPr/>
        </p:nvPicPr>
        <p:blipFill>
          <a:blip r:embed="rId3"/>
          <a:stretch>
            <a:fillRect/>
          </a:stretch>
        </p:blipFill>
        <p:spPr>
          <a:xfrm>
            <a:off x="8037593" y="2964406"/>
            <a:ext cx="3812619" cy="929189"/>
          </a:xfrm>
          <a:prstGeom prst="rect">
            <a:avLst/>
          </a:prstGeom>
          <a:ln w="12700">
            <a:miter lim="400000"/>
          </a:ln>
        </p:spPr>
      </p:pic>
      <p:pic>
        <p:nvPicPr>
          <p:cNvPr id="2123" name="Picture 8" descr="Picture 8"/>
          <p:cNvPicPr>
            <a:picLocks noChangeAspect="1"/>
          </p:cNvPicPr>
          <p:nvPr/>
        </p:nvPicPr>
        <p:blipFill>
          <a:blip r:embed="rId4"/>
          <a:stretch>
            <a:fillRect/>
          </a:stretch>
        </p:blipFill>
        <p:spPr>
          <a:xfrm>
            <a:off x="3869220" y="2419208"/>
            <a:ext cx="1991004" cy="2019583"/>
          </a:xfrm>
          <a:prstGeom prst="rect">
            <a:avLst/>
          </a:prstGeom>
          <a:ln w="12700">
            <a:miter lim="400000"/>
          </a:ln>
        </p:spPr>
      </p:pic>
      <p:pic>
        <p:nvPicPr>
          <p:cNvPr id="2124" name="Picture 11" descr="Picture 11"/>
          <p:cNvPicPr>
            <a:picLocks noChangeAspect="1"/>
          </p:cNvPicPr>
          <p:nvPr/>
        </p:nvPicPr>
        <p:blipFill>
          <a:blip r:embed="rId5"/>
          <a:stretch>
            <a:fillRect/>
          </a:stretch>
        </p:blipFill>
        <p:spPr>
          <a:xfrm>
            <a:off x="5910322" y="2875373"/>
            <a:ext cx="2077170" cy="1018221"/>
          </a:xfrm>
          <a:prstGeom prst="rect">
            <a:avLst/>
          </a:prstGeom>
          <a:ln w="12700">
            <a:miter lim="400000"/>
          </a:ln>
        </p:spPr>
      </p:pic>
      <p:sp>
        <p:nvSpPr>
          <p:cNvPr id="2125" name="TextBox 3"/>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7" name="Title 9"/>
          <p:cNvSpPr txBox="1">
            <a:spLocks noGrp="1"/>
          </p:cNvSpPr>
          <p:nvPr>
            <p:ph type="title"/>
          </p:nvPr>
        </p:nvSpPr>
        <p:spPr>
          <a:prstGeom prst="rect">
            <a:avLst/>
          </a:prstGeom>
        </p:spPr>
        <p:txBody>
          <a:bodyPr/>
          <a:lstStyle/>
          <a:p>
            <a:r>
              <a:t>`</a:t>
            </a:r>
          </a:p>
        </p:txBody>
      </p:sp>
      <p:pic>
        <p:nvPicPr>
          <p:cNvPr id="2128" name="Content Placeholder 19" descr="Content Placeholder 19"/>
          <p:cNvPicPr>
            <a:picLocks noChangeAspect="1"/>
          </p:cNvPicPr>
          <p:nvPr/>
        </p:nvPicPr>
        <p:blipFill>
          <a:blip r:embed="rId2"/>
          <a:stretch>
            <a:fillRect/>
          </a:stretch>
        </p:blipFill>
        <p:spPr>
          <a:xfrm>
            <a:off x="838200" y="1795203"/>
            <a:ext cx="1409897" cy="3934376"/>
          </a:xfrm>
          <a:prstGeom prst="rect">
            <a:avLst/>
          </a:prstGeom>
          <a:ln w="12700">
            <a:miter lim="400000"/>
          </a:ln>
        </p:spPr>
      </p:pic>
      <p:grpSp>
        <p:nvGrpSpPr>
          <p:cNvPr id="2133" name="Group 1"/>
          <p:cNvGrpSpPr/>
          <p:nvPr/>
        </p:nvGrpSpPr>
        <p:grpSpPr>
          <a:xfrm>
            <a:off x="838199" y="371393"/>
            <a:ext cx="10515600" cy="1290182"/>
            <a:chOff x="0" y="0"/>
            <a:chExt cx="10515599" cy="1290181"/>
          </a:xfrm>
        </p:grpSpPr>
        <p:sp>
          <p:nvSpPr>
            <p:cNvPr id="2129" name="Rectangle: Rounded Corners 6"/>
            <p:cNvSpPr/>
            <p:nvPr/>
          </p:nvSpPr>
          <p:spPr>
            <a:xfrm>
              <a:off x="0" y="98247"/>
              <a:ext cx="1051560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sz="1400">
                  <a:solidFill>
                    <a:srgbClr val="FFFFFF"/>
                  </a:solidFill>
                </a:defRPr>
              </a:pPr>
              <a:endParaRPr/>
            </a:p>
          </p:txBody>
        </p:sp>
        <p:grpSp>
          <p:nvGrpSpPr>
            <p:cNvPr id="2132" name="Rectangle: Rounded Corners 4"/>
            <p:cNvGrpSpPr/>
            <p:nvPr/>
          </p:nvGrpSpPr>
          <p:grpSpPr>
            <a:xfrm>
              <a:off x="358388" y="-1"/>
              <a:ext cx="9798823" cy="1290183"/>
              <a:chOff x="0" y="0"/>
              <a:chExt cx="9798822" cy="1290181"/>
            </a:xfrm>
          </p:grpSpPr>
          <p:sp>
            <p:nvSpPr>
              <p:cNvPr id="2130" name="Rectangle"/>
              <p:cNvSpPr/>
              <p:nvPr/>
            </p:nvSpPr>
            <p:spPr>
              <a:xfrm>
                <a:off x="0" y="151636"/>
                <a:ext cx="9798823" cy="986909"/>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2131" name="Support Systems for BME Research and Development"/>
              <p:cNvSpPr txBox="1"/>
              <p:nvPr/>
            </p:nvSpPr>
            <p:spPr>
              <a:xfrm>
                <a:off x="20954" y="0"/>
                <a:ext cx="9756914" cy="1290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4400">
                    <a:solidFill>
                      <a:srgbClr val="FFFFFF"/>
                    </a:solidFill>
                  </a:defRPr>
                </a:lvl1pPr>
              </a:lstStyle>
              <a:p>
                <a:r>
                  <a:t>Support Systems for BME Research and Development</a:t>
                </a:r>
              </a:p>
            </p:txBody>
          </p:sp>
        </p:grpSp>
      </p:grpSp>
      <p:pic>
        <p:nvPicPr>
          <p:cNvPr id="2134" name="Picture 3" descr="Picture 3"/>
          <p:cNvPicPr>
            <a:picLocks noChangeAspect="1"/>
          </p:cNvPicPr>
          <p:nvPr/>
        </p:nvPicPr>
        <p:blipFill>
          <a:blip r:embed="rId3"/>
          <a:stretch>
            <a:fillRect/>
          </a:stretch>
        </p:blipFill>
        <p:spPr>
          <a:xfrm>
            <a:off x="3529866" y="5363055"/>
            <a:ext cx="1257476" cy="781160"/>
          </a:xfrm>
          <a:prstGeom prst="rect">
            <a:avLst/>
          </a:prstGeom>
          <a:ln w="12700">
            <a:miter lim="400000"/>
          </a:ln>
        </p:spPr>
      </p:pic>
      <p:pic>
        <p:nvPicPr>
          <p:cNvPr id="2135" name="Picture 5" descr="Picture 5"/>
          <p:cNvPicPr>
            <a:picLocks noChangeAspect="1"/>
          </p:cNvPicPr>
          <p:nvPr/>
        </p:nvPicPr>
        <p:blipFill>
          <a:blip r:embed="rId4"/>
          <a:stretch>
            <a:fillRect/>
          </a:stretch>
        </p:blipFill>
        <p:spPr>
          <a:xfrm>
            <a:off x="6502470" y="2487083"/>
            <a:ext cx="1350292" cy="781161"/>
          </a:xfrm>
          <a:prstGeom prst="rect">
            <a:avLst/>
          </a:prstGeom>
          <a:ln w="12700">
            <a:miter lim="400000"/>
          </a:ln>
        </p:spPr>
      </p:pic>
      <p:pic>
        <p:nvPicPr>
          <p:cNvPr id="2136" name="Picture 10" descr="Picture 10"/>
          <p:cNvPicPr>
            <a:picLocks noChangeAspect="1"/>
          </p:cNvPicPr>
          <p:nvPr/>
        </p:nvPicPr>
        <p:blipFill>
          <a:blip r:embed="rId5"/>
          <a:stretch>
            <a:fillRect/>
          </a:stretch>
        </p:blipFill>
        <p:spPr>
          <a:xfrm>
            <a:off x="3027459" y="3335962"/>
            <a:ext cx="1932939" cy="727990"/>
          </a:xfrm>
          <a:prstGeom prst="rect">
            <a:avLst/>
          </a:prstGeom>
          <a:ln w="12700">
            <a:miter lim="400000"/>
          </a:ln>
        </p:spPr>
      </p:pic>
      <p:pic>
        <p:nvPicPr>
          <p:cNvPr id="2137" name="Picture 12" descr="Picture 12"/>
          <p:cNvPicPr>
            <a:picLocks noChangeAspect="1"/>
          </p:cNvPicPr>
          <p:nvPr/>
        </p:nvPicPr>
        <p:blipFill>
          <a:blip r:embed="rId6"/>
          <a:stretch>
            <a:fillRect/>
          </a:stretch>
        </p:blipFill>
        <p:spPr>
          <a:xfrm>
            <a:off x="3013079" y="2499572"/>
            <a:ext cx="1932939" cy="754319"/>
          </a:xfrm>
          <a:prstGeom prst="rect">
            <a:avLst/>
          </a:prstGeom>
          <a:ln w="12700">
            <a:miter lim="400000"/>
          </a:ln>
        </p:spPr>
      </p:pic>
      <p:pic>
        <p:nvPicPr>
          <p:cNvPr id="2138" name="Ink 13" descr="Ink 13"/>
          <p:cNvPicPr>
            <a:picLocks noChangeAspect="1"/>
          </p:cNvPicPr>
          <p:nvPr/>
        </p:nvPicPr>
        <p:blipFill>
          <a:blip r:embed="rId7"/>
          <a:stretch>
            <a:fillRect/>
          </a:stretch>
        </p:blipFill>
        <p:spPr>
          <a:xfrm>
            <a:off x="2244818" y="3657039"/>
            <a:ext cx="782641" cy="264961"/>
          </a:xfrm>
          <a:prstGeom prst="rect">
            <a:avLst/>
          </a:prstGeom>
          <a:ln w="12700">
            <a:miter lim="400000"/>
          </a:ln>
        </p:spPr>
      </p:pic>
      <p:sp>
        <p:nvSpPr>
          <p:cNvPr id="2143" name="TextBox 22"/>
          <p:cNvSpPr txBox="1"/>
          <p:nvPr/>
        </p:nvSpPr>
        <p:spPr>
          <a:xfrm>
            <a:off x="3299099" y="2264885"/>
            <a:ext cx="1127036"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Fabricators</a:t>
            </a:r>
          </a:p>
        </p:txBody>
      </p:sp>
      <p:sp>
        <p:nvSpPr>
          <p:cNvPr id="2144" name="TextBox 24"/>
          <p:cNvSpPr txBox="1"/>
          <p:nvPr/>
        </p:nvSpPr>
        <p:spPr>
          <a:xfrm>
            <a:off x="6502470" y="2011764"/>
            <a:ext cx="3255317"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Suppliers for Equipment and Parts</a:t>
            </a:r>
          </a:p>
        </p:txBody>
      </p:sp>
      <p:pic>
        <p:nvPicPr>
          <p:cNvPr id="2145" name="Picture 26" descr="Picture 26"/>
          <p:cNvPicPr>
            <a:picLocks noChangeAspect="1"/>
          </p:cNvPicPr>
          <p:nvPr/>
        </p:nvPicPr>
        <p:blipFill>
          <a:blip r:embed="rId8"/>
          <a:stretch>
            <a:fillRect/>
          </a:stretch>
        </p:blipFill>
        <p:spPr>
          <a:xfrm>
            <a:off x="7953169" y="2419364"/>
            <a:ext cx="947670" cy="916598"/>
          </a:xfrm>
          <a:prstGeom prst="rect">
            <a:avLst/>
          </a:prstGeom>
          <a:ln w="12700">
            <a:miter lim="400000"/>
          </a:ln>
        </p:spPr>
      </p:pic>
      <p:sp>
        <p:nvSpPr>
          <p:cNvPr id="2146" name="TextBox 2"/>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pic>
        <p:nvPicPr>
          <p:cNvPr id="2050" name="Picture 2">
            <a:extLst>
              <a:ext uri="{FF2B5EF4-FFF2-40B4-BE49-F238E27FC236}">
                <a16:creationId xmlns:a16="http://schemas.microsoft.com/office/drawing/2014/main" id="{3C474F29-25E8-73E9-A0BC-B9A0AB9438F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24190" y="4112769"/>
            <a:ext cx="2668828" cy="8386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6D69D91-546B-17E9-5511-6ED5BFE35E16}"/>
              </a:ext>
            </a:extLst>
          </p:cNvPr>
          <p:cNvPicPr>
            <a:picLocks noChangeAspect="1"/>
          </p:cNvPicPr>
          <p:nvPr/>
        </p:nvPicPr>
        <p:blipFill>
          <a:blip r:embed="rId10"/>
          <a:stretch>
            <a:fillRect/>
          </a:stretch>
        </p:blipFill>
        <p:spPr>
          <a:xfrm>
            <a:off x="6502470" y="4074762"/>
            <a:ext cx="2152950" cy="638264"/>
          </a:xfrm>
          <a:prstGeom prst="rect">
            <a:avLst/>
          </a:prstGeom>
        </p:spPr>
      </p:pic>
      <p:pic>
        <p:nvPicPr>
          <p:cNvPr id="5" name="Picture 4">
            <a:extLst>
              <a:ext uri="{FF2B5EF4-FFF2-40B4-BE49-F238E27FC236}">
                <a16:creationId xmlns:a16="http://schemas.microsoft.com/office/drawing/2014/main" id="{920FC52F-D857-6AEB-6E6F-DA54A96D2B0C}"/>
              </a:ext>
            </a:extLst>
          </p:cNvPr>
          <p:cNvPicPr>
            <a:picLocks noChangeAspect="1"/>
          </p:cNvPicPr>
          <p:nvPr/>
        </p:nvPicPr>
        <p:blipFill>
          <a:blip r:embed="rId11"/>
          <a:stretch>
            <a:fillRect/>
          </a:stretch>
        </p:blipFill>
        <p:spPr>
          <a:xfrm>
            <a:off x="6502470" y="3385674"/>
            <a:ext cx="2495898" cy="657317"/>
          </a:xfrm>
          <a:prstGeom prst="rect">
            <a:avLst/>
          </a:prstGeom>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 name="Title 9"/>
          <p:cNvSpPr txBox="1">
            <a:spLocks noGrp="1"/>
          </p:cNvSpPr>
          <p:nvPr>
            <p:ph type="title"/>
          </p:nvPr>
        </p:nvSpPr>
        <p:spPr>
          <a:prstGeom prst="rect">
            <a:avLst/>
          </a:prstGeom>
        </p:spPr>
        <p:txBody>
          <a:bodyPr/>
          <a:lstStyle/>
          <a:p>
            <a:r>
              <a:t>`</a:t>
            </a:r>
          </a:p>
        </p:txBody>
      </p:sp>
      <p:pic>
        <p:nvPicPr>
          <p:cNvPr id="2149" name="Content Placeholder 19" descr="Content Placeholder 19"/>
          <p:cNvPicPr>
            <a:picLocks noChangeAspect="1"/>
          </p:cNvPicPr>
          <p:nvPr/>
        </p:nvPicPr>
        <p:blipFill>
          <a:blip r:embed="rId2"/>
          <a:stretch>
            <a:fillRect/>
          </a:stretch>
        </p:blipFill>
        <p:spPr>
          <a:xfrm>
            <a:off x="838200" y="1795203"/>
            <a:ext cx="1409897" cy="3934376"/>
          </a:xfrm>
          <a:prstGeom prst="rect">
            <a:avLst/>
          </a:prstGeom>
          <a:ln w="12700">
            <a:miter lim="400000"/>
          </a:ln>
        </p:spPr>
      </p:pic>
      <p:grpSp>
        <p:nvGrpSpPr>
          <p:cNvPr id="2154" name="Group 1"/>
          <p:cNvGrpSpPr/>
          <p:nvPr/>
        </p:nvGrpSpPr>
        <p:grpSpPr>
          <a:xfrm>
            <a:off x="838199" y="371393"/>
            <a:ext cx="10515600" cy="1290182"/>
            <a:chOff x="0" y="0"/>
            <a:chExt cx="10515599" cy="1290181"/>
          </a:xfrm>
        </p:grpSpPr>
        <p:sp>
          <p:nvSpPr>
            <p:cNvPr id="2150" name="Rectangle: Rounded Corners 6"/>
            <p:cNvSpPr/>
            <p:nvPr/>
          </p:nvSpPr>
          <p:spPr>
            <a:xfrm>
              <a:off x="0" y="98247"/>
              <a:ext cx="10515600" cy="1093688"/>
            </a:xfrm>
            <a:prstGeom prst="roundRect">
              <a:avLst>
                <a:gd name="adj" fmla="val 16667"/>
              </a:avLst>
            </a:prstGeom>
            <a:solidFill>
              <a:srgbClr val="ADB9CA"/>
            </a:solidFill>
            <a:ln w="12700" cap="flat">
              <a:noFill/>
              <a:miter lim="400000"/>
            </a:ln>
            <a:effectLst/>
          </p:spPr>
          <p:txBody>
            <a:bodyPr wrap="square" lIns="45719" tIns="45719" rIns="45719" bIns="45719" numCol="1" anchor="ctr">
              <a:noAutofit/>
            </a:bodyPr>
            <a:lstStyle/>
            <a:p>
              <a:pPr>
                <a:defRPr sz="1400">
                  <a:solidFill>
                    <a:srgbClr val="FFFFFF"/>
                  </a:solidFill>
                </a:defRPr>
              </a:pPr>
              <a:endParaRPr/>
            </a:p>
          </p:txBody>
        </p:sp>
        <p:grpSp>
          <p:nvGrpSpPr>
            <p:cNvPr id="2153" name="Rectangle: Rounded Corners 4"/>
            <p:cNvGrpSpPr/>
            <p:nvPr/>
          </p:nvGrpSpPr>
          <p:grpSpPr>
            <a:xfrm>
              <a:off x="358388" y="-1"/>
              <a:ext cx="9798823" cy="1290183"/>
              <a:chOff x="0" y="0"/>
              <a:chExt cx="9798822" cy="1290181"/>
            </a:xfrm>
          </p:grpSpPr>
          <p:sp>
            <p:nvSpPr>
              <p:cNvPr id="2151" name="Rectangle"/>
              <p:cNvSpPr/>
              <p:nvPr/>
            </p:nvSpPr>
            <p:spPr>
              <a:xfrm>
                <a:off x="0" y="151636"/>
                <a:ext cx="9798823" cy="986909"/>
              </a:xfrm>
              <a:prstGeom prst="rect">
                <a:avLst/>
              </a:prstGeom>
              <a:solidFill>
                <a:srgbClr val="ADB9CA"/>
              </a:solidFill>
              <a:ln w="12700" cap="flat">
                <a:noFill/>
                <a:miter lim="400000"/>
              </a:ln>
              <a:effectLst/>
            </p:spPr>
            <p:txBody>
              <a:bodyPr wrap="square" lIns="45719" tIns="45719" rIns="45719" bIns="45719" numCol="1" anchor="ctr">
                <a:noAutofit/>
              </a:bodyPr>
              <a:lstStyle/>
              <a:p>
                <a:pPr>
                  <a:defRPr sz="1100">
                    <a:solidFill>
                      <a:srgbClr val="FFFFFF"/>
                    </a:solidFill>
                  </a:defRPr>
                </a:pPr>
                <a:endParaRPr/>
              </a:p>
            </p:txBody>
          </p:sp>
          <p:sp>
            <p:nvSpPr>
              <p:cNvPr id="2152" name="Support Systems for BME Research and Development"/>
              <p:cNvSpPr txBox="1"/>
              <p:nvPr/>
            </p:nvSpPr>
            <p:spPr>
              <a:xfrm>
                <a:off x="20954" y="0"/>
                <a:ext cx="9756914" cy="1290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lvl1pPr>
                  <a:defRPr sz="4400">
                    <a:solidFill>
                      <a:srgbClr val="FFFFFF"/>
                    </a:solidFill>
                  </a:defRPr>
                </a:lvl1pPr>
              </a:lstStyle>
              <a:p>
                <a:r>
                  <a:t>Support Systems for BME Research and Development</a:t>
                </a:r>
              </a:p>
            </p:txBody>
          </p:sp>
        </p:grpSp>
      </p:grpSp>
      <p:pic>
        <p:nvPicPr>
          <p:cNvPr id="2155" name="Picture 2" descr="Picture 2"/>
          <p:cNvPicPr>
            <a:picLocks noChangeAspect="1"/>
          </p:cNvPicPr>
          <p:nvPr/>
        </p:nvPicPr>
        <p:blipFill>
          <a:blip r:embed="rId3"/>
          <a:stretch>
            <a:fillRect/>
          </a:stretch>
        </p:blipFill>
        <p:spPr>
          <a:xfrm>
            <a:off x="3437220" y="3923353"/>
            <a:ext cx="2343478" cy="914529"/>
          </a:xfrm>
          <a:prstGeom prst="rect">
            <a:avLst/>
          </a:prstGeom>
          <a:ln w="12700">
            <a:miter lim="400000"/>
          </a:ln>
        </p:spPr>
      </p:pic>
      <p:pic>
        <p:nvPicPr>
          <p:cNvPr id="2156" name="Ink 3" descr="Ink 3"/>
          <p:cNvPicPr>
            <a:picLocks noChangeAspect="1"/>
          </p:cNvPicPr>
          <p:nvPr/>
        </p:nvPicPr>
        <p:blipFill>
          <a:blip r:embed="rId4"/>
          <a:stretch>
            <a:fillRect/>
          </a:stretch>
        </p:blipFill>
        <p:spPr>
          <a:xfrm>
            <a:off x="2202338" y="4296759"/>
            <a:ext cx="1207801" cy="50041"/>
          </a:xfrm>
          <a:prstGeom prst="rect">
            <a:avLst/>
          </a:prstGeom>
          <a:ln w="12700">
            <a:miter lim="400000"/>
          </a:ln>
        </p:spPr>
      </p:pic>
      <p:pic>
        <p:nvPicPr>
          <p:cNvPr id="2157" name="Picture 8" descr="Picture 8"/>
          <p:cNvPicPr>
            <a:picLocks noChangeAspect="1"/>
          </p:cNvPicPr>
          <p:nvPr/>
        </p:nvPicPr>
        <p:blipFill>
          <a:blip r:embed="rId5"/>
          <a:stretch>
            <a:fillRect/>
          </a:stretch>
        </p:blipFill>
        <p:spPr>
          <a:xfrm>
            <a:off x="6095998" y="4009090"/>
            <a:ext cx="3952693" cy="828792"/>
          </a:xfrm>
          <a:prstGeom prst="rect">
            <a:avLst/>
          </a:prstGeom>
          <a:ln w="12700">
            <a:miter lim="400000"/>
          </a:ln>
        </p:spPr>
      </p:pic>
      <p:pic>
        <p:nvPicPr>
          <p:cNvPr id="2158" name="Picture 11" descr="Picture 11"/>
          <p:cNvPicPr>
            <a:picLocks noChangeAspect="1"/>
          </p:cNvPicPr>
          <p:nvPr/>
        </p:nvPicPr>
        <p:blipFill>
          <a:blip r:embed="rId6"/>
          <a:stretch>
            <a:fillRect/>
          </a:stretch>
        </p:blipFill>
        <p:spPr>
          <a:xfrm>
            <a:off x="3171691" y="2720820"/>
            <a:ext cx="1114582" cy="485844"/>
          </a:xfrm>
          <a:prstGeom prst="rect">
            <a:avLst/>
          </a:prstGeom>
          <a:ln w="12700">
            <a:miter lim="400000"/>
          </a:ln>
        </p:spPr>
      </p:pic>
      <p:sp>
        <p:nvSpPr>
          <p:cNvPr id="2159" name="TextBox 12"/>
          <p:cNvSpPr txBox="1"/>
          <p:nvPr/>
        </p:nvSpPr>
        <p:spPr>
          <a:xfrm>
            <a:off x="3171691" y="2201730"/>
            <a:ext cx="802278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r>
              <a:rPr lang="en-GB" dirty="0"/>
              <a:t>In House Test Equipment – EST, EM Radiation Survey Tools</a:t>
            </a:r>
            <a:endParaRPr dirty="0"/>
          </a:p>
        </p:txBody>
      </p:sp>
      <p:sp>
        <p:nvSpPr>
          <p:cNvPr id="2160" name="TextBox 13"/>
          <p:cNvSpPr txBox="1"/>
          <p:nvPr/>
        </p:nvSpPr>
        <p:spPr>
          <a:xfrm>
            <a:off x="3171692" y="3577725"/>
            <a:ext cx="2473522"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Standard Testing Provider</a:t>
            </a:r>
          </a:p>
        </p:txBody>
      </p:sp>
      <p:sp>
        <p:nvSpPr>
          <p:cNvPr id="2161" name="TextBox 4"/>
          <p:cNvSpPr txBox="1"/>
          <p:nvPr/>
        </p:nvSpPr>
        <p:spPr>
          <a:xfrm>
            <a:off x="3346811" y="6515144"/>
            <a:ext cx="600633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For IECEP AGM 2022 by V. Dupo, ECE from IBEHT DLSU</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3" name="Title 7"/>
          <p:cNvSpPr txBox="1">
            <a:spLocks noGrp="1"/>
          </p:cNvSpPr>
          <p:nvPr>
            <p:ph type="title"/>
          </p:nvPr>
        </p:nvSpPr>
        <p:spPr>
          <a:xfrm>
            <a:off x="831850" y="1709738"/>
            <a:ext cx="10515600" cy="2852738"/>
          </a:xfrm>
          <a:prstGeom prst="rect">
            <a:avLst/>
          </a:prstGeom>
        </p:spPr>
        <p:txBody>
          <a:bodyPr/>
          <a:lstStyle/>
          <a:p>
            <a:r>
              <a:rPr lang="en-GB" dirty="0"/>
              <a:t>BME </a:t>
            </a:r>
            <a:r>
              <a:rPr dirty="0"/>
              <a:t>Projects </a:t>
            </a:r>
            <a:r>
              <a:rPr lang="en-GB" dirty="0"/>
              <a:t>in the Philippines</a:t>
            </a:r>
            <a:endParaRPr dirty="0"/>
          </a:p>
        </p:txBody>
      </p:sp>
      <p:sp>
        <p:nvSpPr>
          <p:cNvPr id="2164" name="Text Placeholder 8"/>
          <p:cNvSpPr txBox="1">
            <a:spLocks noGrp="1"/>
          </p:cNvSpPr>
          <p:nvPr>
            <p:ph type="body" sz="quarter" idx="1"/>
          </p:nvPr>
        </p:nvSpPr>
        <p:spPr>
          <a:prstGeom prst="rect">
            <a:avLst/>
          </a:prstGeom>
        </p:spPr>
        <p:txBody>
          <a:bodyPr/>
          <a:lstStyle/>
          <a:p>
            <a:r>
              <a:t>Section 4.</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 name="Title 3"/>
          <p:cNvSpPr txBox="1">
            <a:spLocks noGrp="1"/>
          </p:cNvSpPr>
          <p:nvPr>
            <p:ph type="title"/>
          </p:nvPr>
        </p:nvSpPr>
        <p:spPr>
          <a:prstGeom prst="rect">
            <a:avLst/>
          </a:prstGeom>
        </p:spPr>
        <p:txBody>
          <a:bodyPr/>
          <a:lstStyle/>
          <a:p>
            <a:r>
              <a:rPr lang="en-GB" dirty="0"/>
              <a:t>BME Projects in the Philippines</a:t>
            </a:r>
            <a:endParaRPr dirty="0"/>
          </a:p>
        </p:txBody>
      </p:sp>
      <p:graphicFrame>
        <p:nvGraphicFramePr>
          <p:cNvPr id="2167" name="Content Placeholder 8"/>
          <p:cNvGraphicFramePr/>
          <p:nvPr>
            <p:extLst>
              <p:ext uri="{D42A27DB-BD31-4B8C-83A1-F6EECF244321}">
                <p14:modId xmlns:p14="http://schemas.microsoft.com/office/powerpoint/2010/main" val="4279080101"/>
              </p:ext>
            </p:extLst>
          </p:nvPr>
        </p:nvGraphicFramePr>
        <p:xfrm>
          <a:off x="838200" y="1690689"/>
          <a:ext cx="10515600" cy="4631801"/>
        </p:xfrm>
        <a:graphic>
          <a:graphicData uri="http://schemas.openxmlformats.org/drawingml/2006/table">
            <a:tbl>
              <a:tblPr>
                <a:tableStyleId>{4C3C2611-4C71-4FC5-86AE-919BDF0F9419}</a:tableStyleId>
              </a:tblPr>
              <a:tblGrid>
                <a:gridCol w="1747982">
                  <a:extLst>
                    <a:ext uri="{9D8B030D-6E8A-4147-A177-3AD203B41FA5}">
                      <a16:colId xmlns:a16="http://schemas.microsoft.com/office/drawing/2014/main" val="20000"/>
                    </a:ext>
                  </a:extLst>
                </a:gridCol>
                <a:gridCol w="2832751">
                  <a:extLst>
                    <a:ext uri="{9D8B030D-6E8A-4147-A177-3AD203B41FA5}">
                      <a16:colId xmlns:a16="http://schemas.microsoft.com/office/drawing/2014/main" val="3845567709"/>
                    </a:ext>
                  </a:extLst>
                </a:gridCol>
                <a:gridCol w="2515103">
                  <a:extLst>
                    <a:ext uri="{9D8B030D-6E8A-4147-A177-3AD203B41FA5}">
                      <a16:colId xmlns:a16="http://schemas.microsoft.com/office/drawing/2014/main" val="20002"/>
                    </a:ext>
                  </a:extLst>
                </a:gridCol>
                <a:gridCol w="3419764">
                  <a:extLst>
                    <a:ext uri="{9D8B030D-6E8A-4147-A177-3AD203B41FA5}">
                      <a16:colId xmlns:a16="http://schemas.microsoft.com/office/drawing/2014/main" val="20003"/>
                    </a:ext>
                  </a:extLst>
                </a:gridCol>
              </a:tblGrid>
              <a:tr h="793367">
                <a:tc>
                  <a:txBody>
                    <a:bodyPr/>
                    <a:lstStyle/>
                    <a:p>
                      <a:pPr algn="ctr">
                        <a:defRPr sz="1800"/>
                      </a:pPr>
                      <a:r>
                        <a:rPr sz="2000"/>
                        <a:t>Swifter</a:t>
                      </a:r>
                    </a:p>
                  </a:txBody>
                  <a:tcPr marL="6480" marR="6480" marT="6480" marB="6480" anchor="b" horzOverflow="overflow">
                    <a:solidFill>
                      <a:srgbClr val="E8EBF5"/>
                    </a:solidFill>
                  </a:tcPr>
                </a:tc>
                <a:tc>
                  <a:txBody>
                    <a:bodyPr/>
                    <a:lstStyle/>
                    <a:p>
                      <a:pPr algn="ctr">
                        <a:defRPr sz="1800"/>
                      </a:pPr>
                      <a:r>
                        <a:rPr lang="en-GB" sz="2000"/>
                        <a:t>Ateneo Research Institute for Science and Engineering</a:t>
                      </a:r>
                      <a:endParaRPr sz="2000"/>
                    </a:p>
                  </a:txBody>
                  <a:tcPr marL="6480" marR="6480" marT="6480" marB="6480" anchor="b" horzOverflow="overflow">
                    <a:solidFill>
                      <a:srgbClr val="E8EBF5"/>
                    </a:solidFill>
                  </a:tcPr>
                </a:tc>
                <a:tc>
                  <a:txBody>
                    <a:bodyPr/>
                    <a:lstStyle/>
                    <a:p>
                      <a:pPr algn="ctr">
                        <a:defRPr sz="1800"/>
                      </a:pPr>
                      <a:r>
                        <a:rPr sz="2000"/>
                        <a:t>Ms. Marie Jennifer V. Reolo, MSc.</a:t>
                      </a:r>
                    </a:p>
                  </a:txBody>
                  <a:tcPr marL="6480" marR="6480" marT="6480" marB="6480" anchor="b" horzOverflow="overflow">
                    <a:solidFill>
                      <a:srgbClr val="E8EBF5"/>
                    </a:solidFill>
                  </a:tcPr>
                </a:tc>
                <a:tc>
                  <a:txBody>
                    <a:bodyPr/>
                    <a:lstStyle/>
                    <a:p>
                      <a:pPr algn="ctr">
                        <a:defRPr sz="1800"/>
                      </a:pPr>
                      <a:r>
                        <a:rPr sz="2000" dirty="0"/>
                        <a:t>Covid-19 Testing  LAMP Assay</a:t>
                      </a:r>
                    </a:p>
                  </a:txBody>
                  <a:tcPr marL="6480" marR="6480" marT="6480" marB="6480" anchor="b" horzOverflow="overflow">
                    <a:solidFill>
                      <a:srgbClr val="E8EBF5"/>
                    </a:solidFill>
                  </a:tcPr>
                </a:tc>
                <a:extLst>
                  <a:ext uri="{0D108BD9-81ED-4DB2-BD59-A6C34878D82A}">
                    <a16:rowId xmlns:a16="http://schemas.microsoft.com/office/drawing/2014/main" val="10000"/>
                  </a:ext>
                </a:extLst>
              </a:tr>
              <a:tr h="793367">
                <a:tc>
                  <a:txBody>
                    <a:bodyPr/>
                    <a:lstStyle/>
                    <a:p>
                      <a:pPr algn="ctr">
                        <a:defRPr sz="1800"/>
                      </a:pPr>
                      <a:r>
                        <a:rPr sz="2000"/>
                        <a:t>CRISPR-Dx</a:t>
                      </a:r>
                    </a:p>
                  </a:txBody>
                  <a:tcPr marL="6480" marR="6480" marT="6480" marB="6480" anchor="b" horzOverflow="overflow">
                    <a:solidFill>
                      <a:srgbClr val="E8EBF5"/>
                    </a:solidFill>
                  </a:tcPr>
                </a:tc>
                <a:tc>
                  <a:txBody>
                    <a:bodyPr/>
                    <a:lstStyle/>
                    <a:p>
                      <a:pPr algn="ctr">
                        <a:defRPr sz="1800"/>
                      </a:pPr>
                      <a:r>
                        <a:rPr lang="en-GB" sz="2000"/>
                        <a:t>UP Diliman - National Institute of Molecular Biology and Biotechnology</a:t>
                      </a:r>
                      <a:endParaRPr sz="2000"/>
                    </a:p>
                  </a:txBody>
                  <a:tcPr marL="6480" marR="6480" marT="6480" marB="6480" anchor="b" horzOverflow="overflow">
                    <a:solidFill>
                      <a:srgbClr val="E8EBF5"/>
                    </a:solidFill>
                  </a:tcPr>
                </a:tc>
                <a:tc>
                  <a:txBody>
                    <a:bodyPr/>
                    <a:lstStyle/>
                    <a:p>
                      <a:pPr algn="ctr">
                        <a:defRPr sz="1800"/>
                      </a:pPr>
                      <a:r>
                        <a:rPr sz="2000"/>
                        <a:t>Dr. Ron Leonard V. Dy</a:t>
                      </a:r>
                    </a:p>
                  </a:txBody>
                  <a:tcPr marL="6480" marR="6480" marT="6480" marB="6480" anchor="b" horzOverflow="overflow">
                    <a:solidFill>
                      <a:srgbClr val="E8EBF5"/>
                    </a:solidFill>
                  </a:tcPr>
                </a:tc>
                <a:tc>
                  <a:txBody>
                    <a:bodyPr/>
                    <a:lstStyle/>
                    <a:p>
                      <a:pPr algn="ctr">
                        <a:defRPr sz="1800"/>
                      </a:pPr>
                      <a:r>
                        <a:rPr sz="2000"/>
                        <a:t>Development of diagnostic kits that can detect relevant infectious diseases. </a:t>
                      </a:r>
                    </a:p>
                  </a:txBody>
                  <a:tcPr marL="6480" marR="6480" marT="6480" marB="6480" anchor="b" horzOverflow="overflow">
                    <a:solidFill>
                      <a:srgbClr val="E8EBF5"/>
                    </a:solidFill>
                  </a:tcPr>
                </a:tc>
                <a:extLst>
                  <a:ext uri="{0D108BD9-81ED-4DB2-BD59-A6C34878D82A}">
                    <a16:rowId xmlns:a16="http://schemas.microsoft.com/office/drawing/2014/main" val="10001"/>
                  </a:ext>
                </a:extLst>
              </a:tr>
              <a:tr h="793367">
                <a:tc>
                  <a:txBody>
                    <a:bodyPr/>
                    <a:lstStyle/>
                    <a:p>
                      <a:pPr algn="ctr">
                        <a:defRPr sz="1800"/>
                      </a:pPr>
                      <a:r>
                        <a:rPr sz="2000"/>
                        <a:t>CHERISH Study</a:t>
                      </a:r>
                    </a:p>
                  </a:txBody>
                  <a:tcPr marL="6480" marR="6480" marT="6480" marB="6480" anchor="b" horzOverflow="overflow">
                    <a:solidFill>
                      <a:srgbClr val="E8EBF5"/>
                    </a:solidFill>
                  </a:tcPr>
                </a:tc>
                <a:tc>
                  <a:txBody>
                    <a:bodyPr/>
                    <a:lstStyle/>
                    <a:p>
                      <a:pPr algn="ctr">
                        <a:defRPr sz="1800"/>
                      </a:pPr>
                      <a:r>
                        <a:rPr lang="en-GB" sz="2000" dirty="0"/>
                        <a:t>The Medical City</a:t>
                      </a:r>
                      <a:endParaRPr sz="2000" dirty="0"/>
                    </a:p>
                  </a:txBody>
                  <a:tcPr marL="6480" marR="6480" marT="6480" marB="6480" anchor="b" horzOverflow="overflow">
                    <a:solidFill>
                      <a:srgbClr val="E8EBF5"/>
                    </a:solidFill>
                  </a:tcPr>
                </a:tc>
                <a:tc>
                  <a:txBody>
                    <a:bodyPr/>
                    <a:lstStyle/>
                    <a:p>
                      <a:pPr algn="ctr">
                        <a:defRPr sz="1800"/>
                      </a:pPr>
                      <a:r>
                        <a:rPr sz="2000"/>
                        <a:t>Dr. Beatrice Tiangco</a:t>
                      </a:r>
                    </a:p>
                  </a:txBody>
                  <a:tcPr marL="6480" marR="6480" marT="6480" marB="6480" anchor="b" horzOverflow="overflow">
                    <a:solidFill>
                      <a:srgbClr val="E8EBF5"/>
                    </a:solidFill>
                  </a:tcPr>
                </a:tc>
                <a:tc>
                  <a:txBody>
                    <a:bodyPr/>
                    <a:lstStyle/>
                    <a:p>
                      <a:pPr algn="ctr">
                        <a:defRPr sz="1800"/>
                      </a:pPr>
                      <a:r>
                        <a:rPr sz="2000"/>
                        <a:t>AI-Powered Reading of Chest X-rays in Diagnosis of COVID-19 Pneumonia in Tertiary Hospital</a:t>
                      </a:r>
                    </a:p>
                  </a:txBody>
                  <a:tcPr marL="6480" marR="6480" marT="6480" marB="6480" anchor="b" horzOverflow="overflow">
                    <a:solidFill>
                      <a:srgbClr val="E8EBF5"/>
                    </a:solidFill>
                  </a:tcPr>
                </a:tc>
                <a:extLst>
                  <a:ext uri="{0D108BD9-81ED-4DB2-BD59-A6C34878D82A}">
                    <a16:rowId xmlns:a16="http://schemas.microsoft.com/office/drawing/2014/main" val="10002"/>
                  </a:ext>
                </a:extLst>
              </a:tr>
              <a:tr h="1056354">
                <a:tc gridSpan="2">
                  <a:txBody>
                    <a:bodyPr/>
                    <a:lstStyle/>
                    <a:p>
                      <a:pPr algn="ctr">
                        <a:defRPr sz="1800"/>
                      </a:pPr>
                      <a:r>
                        <a:rPr sz="2000" dirty="0" err="1"/>
                        <a:t>Sanipod</a:t>
                      </a:r>
                      <a:r>
                        <a:rPr sz="2000" dirty="0"/>
                        <a:t>: Self-contained disinfecting Cubicle</a:t>
                      </a:r>
                    </a:p>
                  </a:txBody>
                  <a:tcPr marL="6480" marR="6480" marT="6480" marB="6480" anchor="b" horzOverflow="overflow">
                    <a:solidFill>
                      <a:srgbClr val="E8EBF5"/>
                    </a:solidFill>
                  </a:tcPr>
                </a:tc>
                <a:tc hMerge="1">
                  <a:txBody>
                    <a:bodyPr/>
                    <a:lstStyle/>
                    <a:p>
                      <a:pPr algn="l">
                        <a:defRPr sz="1800"/>
                      </a:pPr>
                      <a:endParaRPr sz="1800" dirty="0"/>
                    </a:p>
                  </a:txBody>
                  <a:tcPr marL="6480" marR="6480" marT="6480" marB="6480" anchor="b" horzOverflow="overflow">
                    <a:solidFill>
                      <a:srgbClr val="E8EBF5"/>
                    </a:solidFill>
                  </a:tcPr>
                </a:tc>
                <a:tc>
                  <a:txBody>
                    <a:bodyPr/>
                    <a:lstStyle/>
                    <a:p>
                      <a:pPr algn="ctr">
                        <a:defRPr sz="1800"/>
                      </a:pPr>
                      <a:r>
                        <a:rPr sz="2000" dirty="0"/>
                        <a:t>Dr. Edward Wang</a:t>
                      </a:r>
                    </a:p>
                  </a:txBody>
                  <a:tcPr marL="6480" marR="6480" marT="6480" marB="6480" anchor="b" horzOverflow="overflow">
                    <a:solidFill>
                      <a:srgbClr val="E8EBF5"/>
                    </a:solidFill>
                  </a:tcPr>
                </a:tc>
                <a:tc>
                  <a:txBody>
                    <a:bodyPr/>
                    <a:lstStyle/>
                    <a:p>
                      <a:pPr algn="ctr">
                        <a:defRPr sz="1800"/>
                      </a:pPr>
                      <a:r>
                        <a:rPr sz="2000"/>
                        <a:t>Disinfection for healthcare workers</a:t>
                      </a:r>
                    </a:p>
                  </a:txBody>
                  <a:tcPr marL="6480" marR="6480" marT="6480" marB="6480" anchor="b" horzOverflow="overflow">
                    <a:solidFill>
                      <a:srgbClr val="E8EBF5"/>
                    </a:solidFill>
                  </a:tcPr>
                </a:tc>
                <a:extLst>
                  <a:ext uri="{0D108BD9-81ED-4DB2-BD59-A6C34878D82A}">
                    <a16:rowId xmlns:a16="http://schemas.microsoft.com/office/drawing/2014/main" val="10003"/>
                  </a:ext>
                </a:extLst>
              </a:tr>
              <a:tr h="793367">
                <a:tc>
                  <a:txBody>
                    <a:bodyPr/>
                    <a:lstStyle/>
                    <a:p>
                      <a:pPr algn="ctr">
                        <a:defRPr sz="1800"/>
                      </a:pPr>
                      <a:r>
                        <a:rPr sz="2000"/>
                        <a:t>Cleanintubate</a:t>
                      </a:r>
                    </a:p>
                  </a:txBody>
                  <a:tcPr marL="6480" marR="6480" marT="6480" marB="6480" anchor="b" horzOverflow="overflow">
                    <a:solidFill>
                      <a:srgbClr val="E8EBF5"/>
                    </a:solidFill>
                  </a:tcPr>
                </a:tc>
                <a:tc>
                  <a:txBody>
                    <a:bodyPr/>
                    <a:lstStyle/>
                    <a:p>
                      <a:pPr algn="ctr">
                        <a:defRPr sz="700"/>
                      </a:pPr>
                      <a:endParaRPr sz="2000" dirty="0"/>
                    </a:p>
                  </a:txBody>
                  <a:tcPr marL="6480" marR="6480" marT="6480" marB="6480" anchor="b" horzOverflow="overflow">
                    <a:solidFill>
                      <a:srgbClr val="E8EBF5"/>
                    </a:solidFill>
                  </a:tcPr>
                </a:tc>
                <a:tc>
                  <a:txBody>
                    <a:bodyPr/>
                    <a:lstStyle/>
                    <a:p>
                      <a:pPr algn="ctr">
                        <a:defRPr sz="1800"/>
                      </a:pPr>
                      <a:r>
                        <a:rPr sz="2000" dirty="0"/>
                        <a:t>Dr. Catherine Co. </a:t>
                      </a:r>
                    </a:p>
                  </a:txBody>
                  <a:tcPr marL="6480" marR="6480" marT="6480" marB="6480" anchor="b" horzOverflow="overflow">
                    <a:solidFill>
                      <a:srgbClr val="E8EBF5"/>
                    </a:solidFill>
                  </a:tcPr>
                </a:tc>
                <a:tc>
                  <a:txBody>
                    <a:bodyPr/>
                    <a:lstStyle/>
                    <a:p>
                      <a:pPr algn="ctr">
                        <a:defRPr sz="1800"/>
                      </a:pPr>
                      <a:r>
                        <a:rPr sz="2000" dirty="0"/>
                        <a:t>Laryngoscope Blades Disinfection Machine</a:t>
                      </a:r>
                    </a:p>
                  </a:txBody>
                  <a:tcPr marL="6480" marR="6480" marT="6480" marB="6480" anchor="b" horzOverflow="overflow">
                    <a:solidFill>
                      <a:srgbClr val="E8EBF5"/>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 name="Title 3"/>
          <p:cNvSpPr txBox="1">
            <a:spLocks noGrp="1"/>
          </p:cNvSpPr>
          <p:nvPr>
            <p:ph type="title"/>
          </p:nvPr>
        </p:nvSpPr>
        <p:spPr>
          <a:prstGeom prst="rect">
            <a:avLst/>
          </a:prstGeom>
        </p:spPr>
        <p:txBody>
          <a:bodyPr/>
          <a:lstStyle/>
          <a:p>
            <a:r>
              <a:rPr lang="en-GB" dirty="0"/>
              <a:t>BME Projects in the Philippines</a:t>
            </a:r>
            <a:endParaRPr dirty="0"/>
          </a:p>
        </p:txBody>
      </p:sp>
      <p:graphicFrame>
        <p:nvGraphicFramePr>
          <p:cNvPr id="2167" name="Content Placeholder 8"/>
          <p:cNvGraphicFramePr/>
          <p:nvPr>
            <p:extLst>
              <p:ext uri="{D42A27DB-BD31-4B8C-83A1-F6EECF244321}">
                <p14:modId xmlns:p14="http://schemas.microsoft.com/office/powerpoint/2010/main" val="3889862599"/>
              </p:ext>
            </p:extLst>
          </p:nvPr>
        </p:nvGraphicFramePr>
        <p:xfrm>
          <a:off x="428336" y="1562965"/>
          <a:ext cx="11335328" cy="4440960"/>
        </p:xfrm>
        <a:graphic>
          <a:graphicData uri="http://schemas.openxmlformats.org/drawingml/2006/table">
            <a:tbl>
              <a:tblPr>
                <a:tableStyleId>{4C3C2611-4C71-4FC5-86AE-919BDF0F9419}</a:tableStyleId>
              </a:tblPr>
              <a:tblGrid>
                <a:gridCol w="1844418">
                  <a:extLst>
                    <a:ext uri="{9D8B030D-6E8A-4147-A177-3AD203B41FA5}">
                      <a16:colId xmlns:a16="http://schemas.microsoft.com/office/drawing/2014/main" val="20000"/>
                    </a:ext>
                  </a:extLst>
                </a:gridCol>
                <a:gridCol w="3093399">
                  <a:extLst>
                    <a:ext uri="{9D8B030D-6E8A-4147-A177-3AD203B41FA5}">
                      <a16:colId xmlns:a16="http://schemas.microsoft.com/office/drawing/2014/main" val="1686107458"/>
                    </a:ext>
                  </a:extLst>
                </a:gridCol>
                <a:gridCol w="1527208">
                  <a:extLst>
                    <a:ext uri="{9D8B030D-6E8A-4147-A177-3AD203B41FA5}">
                      <a16:colId xmlns:a16="http://schemas.microsoft.com/office/drawing/2014/main" val="20002"/>
                    </a:ext>
                  </a:extLst>
                </a:gridCol>
                <a:gridCol w="4870303">
                  <a:extLst>
                    <a:ext uri="{9D8B030D-6E8A-4147-A177-3AD203B41FA5}">
                      <a16:colId xmlns:a16="http://schemas.microsoft.com/office/drawing/2014/main" val="20003"/>
                    </a:ext>
                  </a:extLst>
                </a:gridCol>
              </a:tblGrid>
              <a:tr h="129609">
                <a:tc>
                  <a:txBody>
                    <a:bodyPr/>
                    <a:lstStyle/>
                    <a:p>
                      <a:pPr algn="ctr">
                        <a:defRPr sz="1800"/>
                      </a:pPr>
                      <a:r>
                        <a:rPr sz="2400"/>
                        <a:t>RxBox</a:t>
                      </a:r>
                    </a:p>
                  </a:txBody>
                  <a:tcPr marL="6480" marR="6480" marT="6480" marB="6480" anchor="b" horzOverflow="overflow">
                    <a:solidFill>
                      <a:srgbClr val="E8EBF5"/>
                    </a:solidFill>
                  </a:tcPr>
                </a:tc>
                <a:tc>
                  <a:txBody>
                    <a:bodyPr/>
                    <a:lstStyle/>
                    <a:p>
                      <a:pPr algn="ctr">
                        <a:defRPr sz="700"/>
                      </a:pPr>
                      <a:endParaRPr sz="2400" dirty="0"/>
                    </a:p>
                  </a:txBody>
                  <a:tcPr marL="6480" marR="6480" marT="6480" marB="6480" anchor="b" horzOverflow="overflow">
                    <a:solidFill>
                      <a:srgbClr val="E8EBF5"/>
                    </a:solidFill>
                  </a:tcPr>
                </a:tc>
                <a:tc>
                  <a:txBody>
                    <a:bodyPr/>
                    <a:lstStyle/>
                    <a:p>
                      <a:pPr algn="ctr">
                        <a:defRPr sz="1800"/>
                      </a:pPr>
                      <a:r>
                        <a:rPr sz="2400" dirty="0"/>
                        <a:t>Dr. </a:t>
                      </a:r>
                      <a:r>
                        <a:rPr sz="2400" dirty="0" err="1"/>
                        <a:t>Geohari</a:t>
                      </a:r>
                      <a:r>
                        <a:rPr sz="2400" dirty="0"/>
                        <a:t> </a:t>
                      </a:r>
                      <a:r>
                        <a:rPr sz="2400" dirty="0" err="1"/>
                        <a:t>Hamoy</a:t>
                      </a:r>
                      <a:endParaRPr sz="2400" dirty="0"/>
                    </a:p>
                  </a:txBody>
                  <a:tcPr marL="6480" marR="6480" marT="6480" marB="6480" anchor="b" horzOverflow="overflow">
                    <a:solidFill>
                      <a:srgbClr val="E8EBF5"/>
                    </a:solidFill>
                  </a:tcPr>
                </a:tc>
                <a:tc>
                  <a:txBody>
                    <a:bodyPr/>
                    <a:lstStyle/>
                    <a:p>
                      <a:pPr algn="ctr">
                        <a:defRPr sz="1800"/>
                      </a:pPr>
                      <a:r>
                        <a:rPr sz="2400" dirty="0"/>
                        <a:t>Telemetry system for COVID-19</a:t>
                      </a:r>
                    </a:p>
                  </a:txBody>
                  <a:tcPr marL="6480" marR="6480" marT="6480" marB="6480" anchor="b" horzOverflow="overflow">
                    <a:solidFill>
                      <a:srgbClr val="E8EBF5"/>
                    </a:solidFill>
                  </a:tcPr>
                </a:tc>
                <a:extLst>
                  <a:ext uri="{0D108BD9-81ED-4DB2-BD59-A6C34878D82A}">
                    <a16:rowId xmlns:a16="http://schemas.microsoft.com/office/drawing/2014/main" val="10005"/>
                  </a:ext>
                </a:extLst>
              </a:tr>
              <a:tr h="129609">
                <a:tc gridSpan="2">
                  <a:txBody>
                    <a:bodyPr/>
                    <a:lstStyle/>
                    <a:p>
                      <a:pPr algn="ctr">
                        <a:defRPr sz="1800"/>
                      </a:pPr>
                      <a:r>
                        <a:rPr sz="2400"/>
                        <a:t>MyBeshie: Bot Ensuring Safety and Health in Isolated Environment</a:t>
                      </a:r>
                    </a:p>
                  </a:txBody>
                  <a:tcPr marL="6480" marR="6480" marT="6480" marB="6480" anchor="b" horzOverflow="overflow">
                    <a:solidFill>
                      <a:srgbClr val="E8EBF5"/>
                    </a:solidFill>
                  </a:tcPr>
                </a:tc>
                <a:tc hMerge="1">
                  <a:txBody>
                    <a:bodyPr/>
                    <a:lstStyle/>
                    <a:p>
                      <a:pPr algn="l">
                        <a:defRPr sz="1800"/>
                      </a:pPr>
                      <a:endParaRPr sz="2400"/>
                    </a:p>
                  </a:txBody>
                  <a:tcPr marL="6480" marR="6480" marT="6480" marB="6480" anchor="b" horzOverflow="overflow">
                    <a:solidFill>
                      <a:srgbClr val="E8EBF5"/>
                    </a:solidFill>
                  </a:tcPr>
                </a:tc>
                <a:tc>
                  <a:txBody>
                    <a:bodyPr/>
                    <a:lstStyle/>
                    <a:p>
                      <a:pPr algn="ctr">
                        <a:defRPr sz="1800"/>
                      </a:pPr>
                      <a:r>
                        <a:rPr sz="2400"/>
                        <a:t>Dr. Nathaniel Orillaza</a:t>
                      </a:r>
                    </a:p>
                  </a:txBody>
                  <a:tcPr marL="6480" marR="6480" marT="6480" marB="6480" anchor="b" horzOverflow="overflow">
                    <a:solidFill>
                      <a:srgbClr val="E8EBF5"/>
                    </a:solidFill>
                  </a:tcPr>
                </a:tc>
                <a:tc>
                  <a:txBody>
                    <a:bodyPr/>
                    <a:lstStyle/>
                    <a:p>
                      <a:pPr algn="ctr">
                        <a:defRPr sz="1800"/>
                      </a:pPr>
                      <a:r>
                        <a:rPr sz="2400"/>
                        <a:t>Telepresence Terminals to aid in COVID-19 Response</a:t>
                      </a:r>
                    </a:p>
                  </a:txBody>
                  <a:tcPr marL="6480" marR="6480" marT="6480" marB="6480" anchor="b" horzOverflow="overflow">
                    <a:solidFill>
                      <a:srgbClr val="E8EBF5"/>
                    </a:solidFill>
                  </a:tcPr>
                </a:tc>
                <a:extLst>
                  <a:ext uri="{0D108BD9-81ED-4DB2-BD59-A6C34878D82A}">
                    <a16:rowId xmlns:a16="http://schemas.microsoft.com/office/drawing/2014/main" val="10006"/>
                  </a:ext>
                </a:extLst>
              </a:tr>
              <a:tr h="234592">
                <a:tc>
                  <a:txBody>
                    <a:bodyPr/>
                    <a:lstStyle/>
                    <a:p>
                      <a:pPr algn="ctr">
                        <a:defRPr sz="1800"/>
                      </a:pPr>
                      <a:r>
                        <a:rPr sz="2400"/>
                        <a:t>LISA Robot</a:t>
                      </a:r>
                    </a:p>
                  </a:txBody>
                  <a:tcPr marL="6480" marR="6480" marT="6480" marB="6480" anchor="b" horzOverflow="overflow">
                    <a:solidFill>
                      <a:srgbClr val="E8EBF5"/>
                    </a:solidFill>
                  </a:tcPr>
                </a:tc>
                <a:tc>
                  <a:txBody>
                    <a:bodyPr/>
                    <a:lstStyle/>
                    <a:p>
                      <a:pPr algn="ctr">
                        <a:defRPr sz="1800"/>
                      </a:pPr>
                      <a:r>
                        <a:rPr lang="en-GB" sz="2400"/>
                        <a:t>University of Santo Tomas</a:t>
                      </a:r>
                      <a:endParaRPr sz="2400"/>
                    </a:p>
                  </a:txBody>
                  <a:tcPr marL="6480" marR="6480" marT="6480" marB="6480" anchor="b" horzOverflow="overflow">
                    <a:solidFill>
                      <a:srgbClr val="E8EBF5"/>
                    </a:solidFill>
                  </a:tcPr>
                </a:tc>
                <a:tc>
                  <a:txBody>
                    <a:bodyPr/>
                    <a:lstStyle/>
                    <a:p>
                      <a:pPr algn="ctr">
                        <a:defRPr sz="1800"/>
                      </a:pPr>
                      <a:r>
                        <a:rPr sz="2400" dirty="0"/>
                        <a:t>Dr. Anthony James Bautista</a:t>
                      </a:r>
                    </a:p>
                  </a:txBody>
                  <a:tcPr marL="6480" marR="6480" marT="6480" marB="6480" anchor="b" horzOverflow="overflow">
                    <a:solidFill>
                      <a:srgbClr val="E8EBF5"/>
                    </a:solidFill>
                  </a:tcPr>
                </a:tc>
                <a:tc>
                  <a:txBody>
                    <a:bodyPr/>
                    <a:lstStyle/>
                    <a:p>
                      <a:pPr algn="ctr">
                        <a:defRPr sz="1800"/>
                      </a:pPr>
                      <a:r>
                        <a:rPr sz="2400" dirty="0"/>
                        <a:t>Remote controlled Robot employed to operate mundane but important </a:t>
                      </a:r>
                      <a:r>
                        <a:rPr sz="2400" dirty="0" err="1"/>
                        <a:t>taks</a:t>
                      </a:r>
                      <a:r>
                        <a:rPr sz="2400" dirty="0"/>
                        <a:t> lessening exposure of health care workers in a hospital setting.</a:t>
                      </a:r>
                    </a:p>
                  </a:txBody>
                  <a:tcPr marL="6480" marR="6480" marT="6480" marB="6480" anchor="b" horzOverflow="overflow">
                    <a:solidFill>
                      <a:srgbClr val="E8EBF5"/>
                    </a:solidFill>
                  </a:tcPr>
                </a:tc>
                <a:extLst>
                  <a:ext uri="{0D108BD9-81ED-4DB2-BD59-A6C34878D82A}">
                    <a16:rowId xmlns:a16="http://schemas.microsoft.com/office/drawing/2014/main" val="10007"/>
                  </a:ext>
                </a:extLst>
              </a:tr>
              <a:tr h="129609">
                <a:tc>
                  <a:txBody>
                    <a:bodyPr/>
                    <a:lstStyle/>
                    <a:p>
                      <a:pPr algn="ctr">
                        <a:defRPr sz="1800"/>
                      </a:pPr>
                      <a:r>
                        <a:rPr sz="2400"/>
                        <a:t>E-steth</a:t>
                      </a:r>
                    </a:p>
                  </a:txBody>
                  <a:tcPr marL="6480" marR="6480" marT="6480" marB="6480" anchor="b" horzOverflow="overflow">
                    <a:solidFill>
                      <a:srgbClr val="E8EBF5"/>
                    </a:solidFill>
                  </a:tcPr>
                </a:tc>
                <a:tc>
                  <a:txBody>
                    <a:bodyPr/>
                    <a:lstStyle/>
                    <a:p>
                      <a:pPr algn="ctr">
                        <a:defRPr sz="700"/>
                      </a:pPr>
                      <a:endParaRPr sz="2400" dirty="0"/>
                    </a:p>
                  </a:txBody>
                  <a:tcPr marL="6480" marR="6480" marT="6480" marB="6480" anchor="b" horzOverflow="overflow">
                    <a:solidFill>
                      <a:srgbClr val="E8EBF5"/>
                    </a:solidFill>
                  </a:tcPr>
                </a:tc>
                <a:tc>
                  <a:txBody>
                    <a:bodyPr/>
                    <a:lstStyle/>
                    <a:p>
                      <a:pPr algn="ctr">
                        <a:defRPr sz="1800"/>
                      </a:pPr>
                      <a:r>
                        <a:rPr sz="2400"/>
                        <a:t>Dr. Michelle Cristine Miranda</a:t>
                      </a:r>
                    </a:p>
                  </a:txBody>
                  <a:tcPr marL="6480" marR="6480" marT="6480" marB="6480" anchor="b" horzOverflow="overflow">
                    <a:solidFill>
                      <a:srgbClr val="E8EBF5"/>
                    </a:solidFill>
                  </a:tcPr>
                </a:tc>
                <a:tc>
                  <a:txBody>
                    <a:bodyPr/>
                    <a:lstStyle/>
                    <a:p>
                      <a:pPr algn="ctr">
                        <a:defRPr sz="1800"/>
                      </a:pPr>
                      <a:r>
                        <a:rPr sz="2400" dirty="0"/>
                        <a:t>Acoustic - Electronic Stethoscope that allows health workers to listen at a safe distance to breathing sounds </a:t>
                      </a:r>
                    </a:p>
                  </a:txBody>
                  <a:tcPr marL="6480" marR="6480" marT="6480" marB="6480" anchor="b" horzOverflow="overflow">
                    <a:solidFill>
                      <a:srgbClr val="E8EBF5"/>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8522540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 name="Title 3"/>
          <p:cNvSpPr txBox="1">
            <a:spLocks noGrp="1"/>
          </p:cNvSpPr>
          <p:nvPr>
            <p:ph type="title"/>
          </p:nvPr>
        </p:nvSpPr>
        <p:spPr>
          <a:prstGeom prst="rect">
            <a:avLst/>
          </a:prstGeom>
        </p:spPr>
        <p:txBody>
          <a:bodyPr/>
          <a:lstStyle/>
          <a:p>
            <a:r>
              <a:rPr lang="en-GB" dirty="0"/>
              <a:t>BME Projects in the Philippines</a:t>
            </a:r>
            <a:endParaRPr dirty="0"/>
          </a:p>
        </p:txBody>
      </p:sp>
      <p:graphicFrame>
        <p:nvGraphicFramePr>
          <p:cNvPr id="2167" name="Content Placeholder 8"/>
          <p:cNvGraphicFramePr/>
          <p:nvPr>
            <p:extLst>
              <p:ext uri="{D42A27DB-BD31-4B8C-83A1-F6EECF244321}">
                <p14:modId xmlns:p14="http://schemas.microsoft.com/office/powerpoint/2010/main" val="2425135537"/>
              </p:ext>
            </p:extLst>
          </p:nvPr>
        </p:nvGraphicFramePr>
        <p:xfrm>
          <a:off x="838200" y="1479838"/>
          <a:ext cx="10515600" cy="4014240"/>
        </p:xfrm>
        <a:graphic>
          <a:graphicData uri="http://schemas.openxmlformats.org/drawingml/2006/table">
            <a:tbl>
              <a:tblPr>
                <a:tableStyleId>{4C3C2611-4C71-4FC5-86AE-919BDF0F9419}</a:tableStyleId>
              </a:tblPr>
              <a:tblGrid>
                <a:gridCol w="1443182">
                  <a:extLst>
                    <a:ext uri="{9D8B030D-6E8A-4147-A177-3AD203B41FA5}">
                      <a16:colId xmlns:a16="http://schemas.microsoft.com/office/drawing/2014/main" val="20000"/>
                    </a:ext>
                  </a:extLst>
                </a:gridCol>
                <a:gridCol w="3137551">
                  <a:extLst>
                    <a:ext uri="{9D8B030D-6E8A-4147-A177-3AD203B41FA5}">
                      <a16:colId xmlns:a16="http://schemas.microsoft.com/office/drawing/2014/main" val="20001"/>
                    </a:ext>
                  </a:extLst>
                </a:gridCol>
                <a:gridCol w="1416766">
                  <a:extLst>
                    <a:ext uri="{9D8B030D-6E8A-4147-A177-3AD203B41FA5}">
                      <a16:colId xmlns:a16="http://schemas.microsoft.com/office/drawing/2014/main" val="20002"/>
                    </a:ext>
                  </a:extLst>
                </a:gridCol>
                <a:gridCol w="4518101">
                  <a:extLst>
                    <a:ext uri="{9D8B030D-6E8A-4147-A177-3AD203B41FA5}">
                      <a16:colId xmlns:a16="http://schemas.microsoft.com/office/drawing/2014/main" val="20003"/>
                    </a:ext>
                  </a:extLst>
                </a:gridCol>
              </a:tblGrid>
              <a:tr h="129609">
                <a:tc>
                  <a:txBody>
                    <a:bodyPr/>
                    <a:lstStyle/>
                    <a:p>
                      <a:pPr algn="l">
                        <a:defRPr sz="1800"/>
                      </a:pPr>
                      <a:r>
                        <a:rPr sz="2000" dirty="0" err="1"/>
                        <a:t>SiglaVent</a:t>
                      </a:r>
                      <a:r>
                        <a:rPr lang="en-GB" sz="2000" dirty="0"/>
                        <a:t>.</a:t>
                      </a:r>
                      <a:endParaRPr sz="2000" dirty="0"/>
                    </a:p>
                  </a:txBody>
                  <a:tcPr marL="6480" marR="6480" marT="6480" marB="6480" anchor="b" horzOverflow="overflow">
                    <a:solidFill>
                      <a:srgbClr val="E8EBF5"/>
                    </a:solidFill>
                  </a:tcPr>
                </a:tc>
                <a:tc>
                  <a:txBody>
                    <a:bodyPr/>
                    <a:lstStyle/>
                    <a:p>
                      <a:pPr algn="l">
                        <a:defRPr sz="1800"/>
                      </a:pPr>
                      <a:r>
                        <a:rPr sz="2000"/>
                        <a:t>Technological Institute of the Philippines</a:t>
                      </a:r>
                    </a:p>
                  </a:txBody>
                  <a:tcPr marL="6480" marR="6480" marT="6480" marB="6480" anchor="b" horzOverflow="overflow">
                    <a:solidFill>
                      <a:srgbClr val="E8EBF5"/>
                    </a:solidFill>
                  </a:tcPr>
                </a:tc>
                <a:tc>
                  <a:txBody>
                    <a:bodyPr/>
                    <a:lstStyle/>
                    <a:p>
                      <a:pPr algn="l">
                        <a:defRPr sz="1800"/>
                      </a:pPr>
                      <a:r>
                        <a:rPr sz="2000"/>
                        <a:t>Engr. Joel John Martinez</a:t>
                      </a:r>
                    </a:p>
                  </a:txBody>
                  <a:tcPr marL="6480" marR="6480" marT="6480" marB="6480" anchor="b" horzOverflow="overflow">
                    <a:solidFill>
                      <a:srgbClr val="E8EBF5"/>
                    </a:solidFill>
                  </a:tcPr>
                </a:tc>
                <a:tc>
                  <a:txBody>
                    <a:bodyPr/>
                    <a:lstStyle/>
                    <a:p>
                      <a:pPr algn="l">
                        <a:defRPr sz="1800"/>
                      </a:pPr>
                      <a:r>
                        <a:rPr sz="2000" dirty="0"/>
                        <a:t>Automated </a:t>
                      </a:r>
                      <a:r>
                        <a:rPr sz="2000" dirty="0" err="1"/>
                        <a:t>Ambu</a:t>
                      </a:r>
                      <a:r>
                        <a:rPr sz="2000" dirty="0"/>
                        <a:t>-bag  with ventilator features  for emergency use</a:t>
                      </a:r>
                    </a:p>
                  </a:txBody>
                  <a:tcPr marL="6480" marR="6480" marT="6480" marB="6480" anchor="b" horzOverflow="overflow">
                    <a:solidFill>
                      <a:srgbClr val="E8EBF5"/>
                    </a:solidFill>
                  </a:tcPr>
                </a:tc>
                <a:extLst>
                  <a:ext uri="{0D108BD9-81ED-4DB2-BD59-A6C34878D82A}">
                    <a16:rowId xmlns:a16="http://schemas.microsoft.com/office/drawing/2014/main" val="10009"/>
                  </a:ext>
                </a:extLst>
              </a:tr>
              <a:tr h="129609">
                <a:tc>
                  <a:txBody>
                    <a:bodyPr/>
                    <a:lstStyle/>
                    <a:p>
                      <a:pPr algn="l">
                        <a:defRPr sz="700"/>
                      </a:pPr>
                      <a:endParaRPr sz="2000"/>
                    </a:p>
                  </a:txBody>
                  <a:tcPr marL="6480" marR="6480" marT="6480" marB="6480" anchor="b" horzOverflow="overflow">
                    <a:solidFill>
                      <a:srgbClr val="E8EBF5"/>
                    </a:solidFill>
                  </a:tcPr>
                </a:tc>
                <a:tc>
                  <a:txBody>
                    <a:bodyPr/>
                    <a:lstStyle/>
                    <a:p>
                      <a:pPr algn="l">
                        <a:defRPr sz="1800"/>
                      </a:pPr>
                      <a:r>
                        <a:rPr sz="2000"/>
                        <a:t>University of San Carlos Cebu</a:t>
                      </a:r>
                    </a:p>
                  </a:txBody>
                  <a:tcPr marL="6480" marR="6480" marT="6480" marB="6480" anchor="b" horzOverflow="overflow">
                    <a:solidFill>
                      <a:srgbClr val="E8EBF5"/>
                    </a:solidFill>
                  </a:tcPr>
                </a:tc>
                <a:tc>
                  <a:txBody>
                    <a:bodyPr/>
                    <a:lstStyle/>
                    <a:p>
                      <a:pPr algn="l">
                        <a:defRPr sz="1800"/>
                      </a:pPr>
                      <a:r>
                        <a:rPr sz="2000"/>
                        <a:t>Dr. Edward Querikiol</a:t>
                      </a:r>
                    </a:p>
                  </a:txBody>
                  <a:tcPr marL="6480" marR="6480" marT="6480" marB="6480" anchor="b" horzOverflow="overflow">
                    <a:solidFill>
                      <a:srgbClr val="E8EBF5"/>
                    </a:solidFill>
                  </a:tcPr>
                </a:tc>
                <a:tc>
                  <a:txBody>
                    <a:bodyPr/>
                    <a:lstStyle/>
                    <a:p>
                      <a:pPr algn="l">
                        <a:defRPr sz="1800"/>
                      </a:pPr>
                      <a:r>
                        <a:rPr sz="2000"/>
                        <a:t>Low Cost Ventilation system in tropical regions for risk reduction of infectious aerosol and virus transmission</a:t>
                      </a:r>
                    </a:p>
                  </a:txBody>
                  <a:tcPr marL="6480" marR="6480" marT="6480" marB="6480" anchor="b" horzOverflow="overflow">
                    <a:solidFill>
                      <a:srgbClr val="E8EBF5"/>
                    </a:solidFill>
                  </a:tcPr>
                </a:tc>
                <a:extLst>
                  <a:ext uri="{0D108BD9-81ED-4DB2-BD59-A6C34878D82A}">
                    <a16:rowId xmlns:a16="http://schemas.microsoft.com/office/drawing/2014/main" val="10010"/>
                  </a:ext>
                </a:extLst>
              </a:tr>
              <a:tr h="129609">
                <a:tc>
                  <a:txBody>
                    <a:bodyPr/>
                    <a:lstStyle/>
                    <a:p>
                      <a:pPr algn="l">
                        <a:defRPr sz="1800"/>
                      </a:pPr>
                      <a:r>
                        <a:rPr sz="2000"/>
                        <a:t>Lapara Project</a:t>
                      </a:r>
                    </a:p>
                  </a:txBody>
                  <a:tcPr marL="6480" marR="6480" marT="6480" marB="6480" anchor="b" horzOverflow="overflow">
                    <a:solidFill>
                      <a:srgbClr val="E8EBF5"/>
                    </a:solidFill>
                  </a:tcPr>
                </a:tc>
                <a:tc>
                  <a:txBody>
                    <a:bodyPr/>
                    <a:lstStyle/>
                    <a:p>
                      <a:pPr algn="l">
                        <a:defRPr sz="1800"/>
                      </a:pPr>
                      <a:r>
                        <a:rPr sz="2000"/>
                        <a:t>Institute of Biomedical Engineering and Health Technologies - DLSU</a:t>
                      </a:r>
                    </a:p>
                  </a:txBody>
                  <a:tcPr marL="6480" marR="6480" marT="6480" marB="6480" anchor="b" horzOverflow="overflow">
                    <a:solidFill>
                      <a:srgbClr val="E8EBF5"/>
                    </a:solidFill>
                  </a:tcPr>
                </a:tc>
                <a:tc>
                  <a:txBody>
                    <a:bodyPr/>
                    <a:lstStyle/>
                    <a:p>
                      <a:pPr algn="l">
                        <a:defRPr sz="1800"/>
                      </a:pPr>
                      <a:r>
                        <a:rPr sz="2000"/>
                        <a:t>Dr. Nilo Bugtai</a:t>
                      </a:r>
                    </a:p>
                  </a:txBody>
                  <a:tcPr marL="6480" marR="6480" marT="6480" marB="6480" anchor="b" horzOverflow="overflow">
                    <a:solidFill>
                      <a:srgbClr val="E8EBF5"/>
                    </a:solidFill>
                  </a:tcPr>
                </a:tc>
                <a:tc>
                  <a:txBody>
                    <a:bodyPr/>
                    <a:lstStyle/>
                    <a:p>
                      <a:pPr algn="l">
                        <a:defRPr sz="1800"/>
                      </a:pPr>
                      <a:r>
                        <a:rPr sz="2000"/>
                        <a:t>Robotic and Articulating Laparascope instrument for surgeons that is easy to use and maneuver.</a:t>
                      </a:r>
                    </a:p>
                  </a:txBody>
                  <a:tcPr marL="6480" marR="6480" marT="6480" marB="6480" anchor="b" horzOverflow="overflow">
                    <a:solidFill>
                      <a:srgbClr val="E8EBF5"/>
                    </a:solidFill>
                  </a:tcPr>
                </a:tc>
                <a:extLst>
                  <a:ext uri="{0D108BD9-81ED-4DB2-BD59-A6C34878D82A}">
                    <a16:rowId xmlns:a16="http://schemas.microsoft.com/office/drawing/2014/main" val="10011"/>
                  </a:ext>
                </a:extLst>
              </a:tr>
              <a:tr h="234592">
                <a:tc>
                  <a:txBody>
                    <a:bodyPr/>
                    <a:lstStyle/>
                    <a:p>
                      <a:pPr algn="l">
                        <a:defRPr sz="1800"/>
                      </a:pPr>
                      <a:r>
                        <a:rPr sz="2000"/>
                        <a:t>Agapay Project</a:t>
                      </a:r>
                    </a:p>
                  </a:txBody>
                  <a:tcPr marL="6480" marR="6480" marT="6480" marB="6480" anchor="b" horzOverflow="overflow">
                    <a:solidFill>
                      <a:srgbClr val="E8EBF5"/>
                    </a:solidFill>
                  </a:tcPr>
                </a:tc>
                <a:tc>
                  <a:txBody>
                    <a:bodyPr/>
                    <a:lstStyle/>
                    <a:p>
                      <a:pPr algn="l">
                        <a:defRPr sz="1800"/>
                      </a:pPr>
                      <a:r>
                        <a:rPr sz="2000" dirty="0"/>
                        <a:t>Institute of Biomedical Engineering and Health Technologies - DLSU</a:t>
                      </a:r>
                    </a:p>
                  </a:txBody>
                  <a:tcPr marL="6480" marR="6480" marT="6480" marB="6480" anchor="b" horzOverflow="overflow">
                    <a:solidFill>
                      <a:srgbClr val="E8EBF5"/>
                    </a:solidFill>
                  </a:tcPr>
                </a:tc>
                <a:tc>
                  <a:txBody>
                    <a:bodyPr/>
                    <a:lstStyle/>
                    <a:p>
                      <a:pPr algn="l">
                        <a:defRPr sz="1800"/>
                      </a:pPr>
                      <a:r>
                        <a:rPr sz="2000"/>
                        <a:t>Dr. Renann Baldovino</a:t>
                      </a:r>
                    </a:p>
                  </a:txBody>
                  <a:tcPr marL="6480" marR="6480" marT="6480" marB="6480" anchor="b" horzOverflow="overflow">
                    <a:solidFill>
                      <a:srgbClr val="E8EBF5"/>
                    </a:solidFill>
                  </a:tcPr>
                </a:tc>
                <a:tc>
                  <a:txBody>
                    <a:bodyPr/>
                    <a:lstStyle/>
                    <a:p>
                      <a:pPr algn="l">
                        <a:defRPr sz="1800"/>
                      </a:pPr>
                      <a:r>
                        <a:rPr sz="2000" dirty="0"/>
                        <a:t>Wearable Robotic Exoskeleton that provides motor rehabilitation and physical therapy for post stroke and injured patients</a:t>
                      </a:r>
                    </a:p>
                  </a:txBody>
                  <a:tcPr marL="6480" marR="6480" marT="6480" marB="6480" anchor="b" horzOverflow="overflow">
                    <a:solidFill>
                      <a:srgbClr val="E8EBF5"/>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7983866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 name="Title 3"/>
          <p:cNvSpPr txBox="1">
            <a:spLocks noGrp="1"/>
          </p:cNvSpPr>
          <p:nvPr>
            <p:ph type="title"/>
          </p:nvPr>
        </p:nvSpPr>
        <p:spPr>
          <a:prstGeom prst="rect">
            <a:avLst/>
          </a:prstGeom>
        </p:spPr>
        <p:txBody>
          <a:bodyPr/>
          <a:lstStyle/>
          <a:p>
            <a:r>
              <a:rPr lang="en-GB" dirty="0"/>
              <a:t>BME Projects in the Philippines</a:t>
            </a:r>
            <a:endParaRPr dirty="0"/>
          </a:p>
        </p:txBody>
      </p:sp>
      <p:graphicFrame>
        <p:nvGraphicFramePr>
          <p:cNvPr id="2167" name="Content Placeholder 8"/>
          <p:cNvGraphicFramePr/>
          <p:nvPr>
            <p:extLst>
              <p:ext uri="{D42A27DB-BD31-4B8C-83A1-F6EECF244321}">
                <p14:modId xmlns:p14="http://schemas.microsoft.com/office/powerpoint/2010/main" val="2602589628"/>
              </p:ext>
            </p:extLst>
          </p:nvPr>
        </p:nvGraphicFramePr>
        <p:xfrm>
          <a:off x="838200" y="1479838"/>
          <a:ext cx="10515600" cy="4915680"/>
        </p:xfrm>
        <a:graphic>
          <a:graphicData uri="http://schemas.openxmlformats.org/drawingml/2006/table">
            <a:tbl>
              <a:tblPr>
                <a:tableStyleId>{4C3C2611-4C71-4FC5-86AE-919BDF0F9419}</a:tableStyleId>
              </a:tblPr>
              <a:tblGrid>
                <a:gridCol w="1803400">
                  <a:extLst>
                    <a:ext uri="{9D8B030D-6E8A-4147-A177-3AD203B41FA5}">
                      <a16:colId xmlns:a16="http://schemas.microsoft.com/office/drawing/2014/main" val="20000"/>
                    </a:ext>
                  </a:extLst>
                </a:gridCol>
                <a:gridCol w="2777333">
                  <a:extLst>
                    <a:ext uri="{9D8B030D-6E8A-4147-A177-3AD203B41FA5}">
                      <a16:colId xmlns:a16="http://schemas.microsoft.com/office/drawing/2014/main" val="20001"/>
                    </a:ext>
                  </a:extLst>
                </a:gridCol>
                <a:gridCol w="2385794">
                  <a:extLst>
                    <a:ext uri="{9D8B030D-6E8A-4147-A177-3AD203B41FA5}">
                      <a16:colId xmlns:a16="http://schemas.microsoft.com/office/drawing/2014/main" val="20002"/>
                    </a:ext>
                  </a:extLst>
                </a:gridCol>
                <a:gridCol w="3549073">
                  <a:extLst>
                    <a:ext uri="{9D8B030D-6E8A-4147-A177-3AD203B41FA5}">
                      <a16:colId xmlns:a16="http://schemas.microsoft.com/office/drawing/2014/main" val="20003"/>
                    </a:ext>
                  </a:extLst>
                </a:gridCol>
              </a:tblGrid>
              <a:tr h="129609">
                <a:tc>
                  <a:txBody>
                    <a:bodyPr/>
                    <a:lstStyle/>
                    <a:p>
                      <a:pPr algn="ctr">
                        <a:defRPr sz="1800"/>
                      </a:pPr>
                      <a:r>
                        <a:rPr sz="2000"/>
                        <a:t>TAYO Project</a:t>
                      </a:r>
                    </a:p>
                  </a:txBody>
                  <a:tcPr marL="6480" marR="6480" marT="6480" marB="6480" anchor="b" horzOverflow="overflow">
                    <a:solidFill>
                      <a:srgbClr val="E8EBF5"/>
                    </a:solidFill>
                  </a:tcPr>
                </a:tc>
                <a:tc>
                  <a:txBody>
                    <a:bodyPr/>
                    <a:lstStyle/>
                    <a:p>
                      <a:pPr algn="ctr">
                        <a:defRPr sz="1800"/>
                      </a:pPr>
                      <a:r>
                        <a:rPr sz="2000" dirty="0"/>
                        <a:t>Institute of Biomedical Engineering and Health Technologies - DLSU</a:t>
                      </a:r>
                    </a:p>
                  </a:txBody>
                  <a:tcPr marL="6480" marR="6480" marT="6480" marB="6480" anchor="b" horzOverflow="overflow">
                    <a:solidFill>
                      <a:srgbClr val="E8EBF5"/>
                    </a:solidFill>
                  </a:tcPr>
                </a:tc>
                <a:tc>
                  <a:txBody>
                    <a:bodyPr/>
                    <a:lstStyle/>
                    <a:p>
                      <a:pPr algn="ctr">
                        <a:defRPr sz="1800"/>
                      </a:pPr>
                      <a:r>
                        <a:rPr sz="2000" dirty="0"/>
                        <a:t>Dr. </a:t>
                      </a:r>
                      <a:r>
                        <a:rPr sz="2000" dirty="0" err="1"/>
                        <a:t>Armyn</a:t>
                      </a:r>
                      <a:r>
                        <a:rPr sz="2000" dirty="0"/>
                        <a:t> Sy</a:t>
                      </a:r>
                    </a:p>
                  </a:txBody>
                  <a:tcPr marL="6480" marR="6480" marT="6480" marB="6480" anchor="b" horzOverflow="overflow">
                    <a:solidFill>
                      <a:srgbClr val="E8EBF5"/>
                    </a:solidFill>
                  </a:tcPr>
                </a:tc>
                <a:tc>
                  <a:txBody>
                    <a:bodyPr/>
                    <a:lstStyle/>
                    <a:p>
                      <a:pPr algn="ctr">
                        <a:defRPr sz="1800"/>
                      </a:pPr>
                      <a:r>
                        <a:rPr sz="2000" dirty="0"/>
                        <a:t>Multi-functional rehabilitation device for early mobilization initially designed to rehabilitate stroke patients.</a:t>
                      </a:r>
                    </a:p>
                  </a:txBody>
                  <a:tcPr marL="6480" marR="6480" marT="6480" marB="6480" anchor="b" horzOverflow="overflow">
                    <a:solidFill>
                      <a:srgbClr val="E8EBF5"/>
                    </a:solidFill>
                  </a:tcPr>
                </a:tc>
                <a:extLst>
                  <a:ext uri="{0D108BD9-81ED-4DB2-BD59-A6C34878D82A}">
                    <a16:rowId xmlns:a16="http://schemas.microsoft.com/office/drawing/2014/main" val="10013"/>
                  </a:ext>
                </a:extLst>
              </a:tr>
              <a:tr h="234592">
                <a:tc>
                  <a:txBody>
                    <a:bodyPr/>
                    <a:lstStyle/>
                    <a:p>
                      <a:pPr algn="ctr">
                        <a:defRPr sz="1800"/>
                      </a:pPr>
                      <a:r>
                        <a:rPr sz="2000"/>
                        <a:t>Kandili</a:t>
                      </a:r>
                    </a:p>
                  </a:txBody>
                  <a:tcPr marL="6480" marR="6480" marT="6480" marB="6480" anchor="b" horzOverflow="overflow">
                    <a:solidFill>
                      <a:srgbClr val="E8EBF5"/>
                    </a:solidFill>
                  </a:tcPr>
                </a:tc>
                <a:tc>
                  <a:txBody>
                    <a:bodyPr/>
                    <a:lstStyle/>
                    <a:p>
                      <a:pPr algn="ctr">
                        <a:defRPr sz="1800"/>
                      </a:pPr>
                      <a:r>
                        <a:rPr sz="2000"/>
                        <a:t>Institute of Biomedical Engineering and Health Technologies - DLSU</a:t>
                      </a:r>
                    </a:p>
                  </a:txBody>
                  <a:tcPr marL="6480" marR="6480" marT="6480" marB="6480" anchor="b" horzOverflow="overflow">
                    <a:solidFill>
                      <a:srgbClr val="E8EBF5"/>
                    </a:solidFill>
                  </a:tcPr>
                </a:tc>
                <a:tc>
                  <a:txBody>
                    <a:bodyPr/>
                    <a:lstStyle/>
                    <a:p>
                      <a:pPr algn="ctr">
                        <a:defRPr sz="1800"/>
                      </a:pPr>
                      <a:r>
                        <a:rPr sz="2000" dirty="0"/>
                        <a:t>Atty. Christopher Cruz</a:t>
                      </a:r>
                    </a:p>
                  </a:txBody>
                  <a:tcPr marL="6480" marR="6480" marT="6480" marB="6480" anchor="b" horzOverflow="overflow">
                    <a:solidFill>
                      <a:srgbClr val="E8EBF5"/>
                    </a:solidFill>
                  </a:tcPr>
                </a:tc>
                <a:tc>
                  <a:txBody>
                    <a:bodyPr/>
                    <a:lstStyle/>
                    <a:p>
                      <a:pPr algn="ctr">
                        <a:defRPr sz="1800"/>
                      </a:pPr>
                      <a:r>
                        <a:rPr sz="2000" dirty="0"/>
                        <a:t>Development of a Competitive Intellectual Property Management System to Effectivity and efficiently facilitate commercialization of biomedical devices and health technologies</a:t>
                      </a:r>
                    </a:p>
                  </a:txBody>
                  <a:tcPr marL="6480" marR="6480" marT="6480" marB="6480" anchor="b" horzOverflow="overflow">
                    <a:solidFill>
                      <a:srgbClr val="E8EBF5"/>
                    </a:solidFill>
                  </a:tcPr>
                </a:tc>
                <a:extLst>
                  <a:ext uri="{0D108BD9-81ED-4DB2-BD59-A6C34878D82A}">
                    <a16:rowId xmlns:a16="http://schemas.microsoft.com/office/drawing/2014/main" val="10014"/>
                  </a:ext>
                </a:extLst>
              </a:tr>
              <a:tr h="234592">
                <a:tc>
                  <a:txBody>
                    <a:bodyPr/>
                    <a:lstStyle/>
                    <a:p>
                      <a:pPr algn="ctr">
                        <a:defRPr sz="1800"/>
                      </a:pPr>
                      <a:r>
                        <a:rPr sz="2000"/>
                        <a:t>Capacita</a:t>
                      </a:r>
                    </a:p>
                  </a:txBody>
                  <a:tcPr marL="6480" marR="6480" marT="6480" marB="6480" anchor="b" horzOverflow="overflow">
                    <a:solidFill>
                      <a:srgbClr val="E8EBF5"/>
                    </a:solidFill>
                  </a:tcPr>
                </a:tc>
                <a:tc>
                  <a:txBody>
                    <a:bodyPr/>
                    <a:lstStyle/>
                    <a:p>
                      <a:pPr algn="ctr">
                        <a:defRPr sz="1800"/>
                      </a:pPr>
                      <a:r>
                        <a:rPr sz="2000"/>
                        <a:t>Institute of Biomedical Engineering and Health Technologies - DLSU</a:t>
                      </a:r>
                    </a:p>
                  </a:txBody>
                  <a:tcPr marL="6480" marR="6480" marT="6480" marB="6480" anchor="b" horzOverflow="overflow">
                    <a:solidFill>
                      <a:srgbClr val="E8EBF5"/>
                    </a:solidFill>
                  </a:tcPr>
                </a:tc>
                <a:tc>
                  <a:txBody>
                    <a:bodyPr/>
                    <a:lstStyle/>
                    <a:p>
                      <a:pPr algn="ctr">
                        <a:defRPr sz="1800"/>
                      </a:pPr>
                      <a:r>
                        <a:rPr sz="2000"/>
                        <a:t>Atty. Christopher Cruz</a:t>
                      </a:r>
                    </a:p>
                  </a:txBody>
                  <a:tcPr marL="6480" marR="6480" marT="6480" marB="6480" anchor="b" horzOverflow="overflow">
                    <a:solidFill>
                      <a:srgbClr val="E8EBF5"/>
                    </a:solidFill>
                  </a:tcPr>
                </a:tc>
                <a:tc>
                  <a:txBody>
                    <a:bodyPr/>
                    <a:lstStyle/>
                    <a:p>
                      <a:pPr algn="ctr">
                        <a:defRPr sz="1800"/>
                      </a:pPr>
                      <a:r>
                        <a:rPr sz="2000" dirty="0"/>
                        <a:t>Equip Researchers, Inventors, Technology Transfer Officers and related personnel with the skills and knowledge to commercialize biomedical engineering and health technologies.</a:t>
                      </a:r>
                    </a:p>
                  </a:txBody>
                  <a:tcPr marL="6480" marR="6480" marT="6480" marB="6480" anchor="b" horzOverflow="overflow">
                    <a:solidFill>
                      <a:srgbClr val="E8EBF5"/>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759789592"/>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6384</Words>
  <Application>Microsoft Office PowerPoint</Application>
  <PresentationFormat>Widescreen</PresentationFormat>
  <Paragraphs>1093</Paragraphs>
  <Slides>103</Slides>
  <Notes>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103</vt:i4>
      </vt:variant>
    </vt:vector>
  </HeadingPairs>
  <TitlesOfParts>
    <vt:vector size="114" baseType="lpstr">
      <vt:lpstr>-apple-system</vt:lpstr>
      <vt:lpstr>Arial</vt:lpstr>
      <vt:lpstr>Calibri</vt:lpstr>
      <vt:lpstr>Calibri Light</vt:lpstr>
      <vt:lpstr>Helvetica</vt:lpstr>
      <vt:lpstr>Proxima Nova</vt:lpstr>
      <vt:lpstr>Roboto</vt:lpstr>
      <vt:lpstr>Segoe UI Historic</vt:lpstr>
      <vt:lpstr>Source Sans Pro</vt:lpstr>
      <vt:lpstr>Wingdings</vt:lpstr>
      <vt:lpstr>Office Theme</vt:lpstr>
      <vt:lpstr>State of Research and Development in Biomedical Engineering in the Philippines</vt:lpstr>
      <vt:lpstr>Notes and Disclaimers</vt:lpstr>
      <vt:lpstr>Objectives</vt:lpstr>
      <vt:lpstr>Sections</vt:lpstr>
      <vt:lpstr>Biomedical Engineering and the education received to prepare to work in it.</vt:lpstr>
      <vt:lpstr>What is Biomedical Engineering?</vt:lpstr>
      <vt:lpstr>What is Biomedical Engineering?</vt:lpstr>
      <vt:lpstr>Sample Biomedical Engineering Program</vt:lpstr>
      <vt:lpstr>Sample Biomedical Engineering Program</vt:lpstr>
      <vt:lpstr>Sample Biomedical Engineering Program</vt:lpstr>
      <vt:lpstr>ECE Curriculum Overlayed on Sample BME Curriculum</vt:lpstr>
      <vt:lpstr>Clinical Engineering Pathway</vt:lpstr>
      <vt:lpstr>Medical Imaging Pathway</vt:lpstr>
      <vt:lpstr>Vital Signs Monitoring Pathway</vt:lpstr>
      <vt:lpstr>Research and Development Pathway</vt:lpstr>
      <vt:lpstr>Review of the Design Process</vt:lpstr>
      <vt:lpstr>Basic Design Process</vt:lpstr>
      <vt:lpstr>Modified Design Process</vt:lpstr>
      <vt:lpstr>Team Members for Typical Engineering Project</vt:lpstr>
      <vt:lpstr>Understanding the Issues with Existing Devices</vt:lpstr>
      <vt:lpstr>Example Non Medical Application</vt:lpstr>
      <vt:lpstr>Questions for Non Medical Application</vt:lpstr>
      <vt:lpstr>Outline of  Product Specifications </vt:lpstr>
      <vt:lpstr>Consumer Evaluation</vt:lpstr>
      <vt:lpstr>Two Possible Directions in Biomedical Design Engineering</vt:lpstr>
      <vt:lpstr>Modified Design Process</vt:lpstr>
      <vt:lpstr>Biomedical Engineering Design Process Full Product </vt:lpstr>
      <vt:lpstr>Biomedical Engineering Design Process  Science Side </vt:lpstr>
      <vt:lpstr>Biomedical Engineering Design Process</vt:lpstr>
      <vt:lpstr>PowerPoint Presentation</vt:lpstr>
      <vt:lpstr>PowerPoint Presentation</vt:lpstr>
      <vt:lpstr>Alternative approach to the Design Process</vt:lpstr>
      <vt:lpstr>Example Investigation</vt:lpstr>
      <vt:lpstr>Items of Consideration for the Design</vt:lpstr>
      <vt:lpstr>Example Investigation</vt:lpstr>
      <vt:lpstr>Items of Consideration for the Design</vt:lpstr>
      <vt:lpstr>Example Investigation</vt:lpstr>
      <vt:lpstr>Item Considerations when dealing with Oxygen Rich Environments</vt:lpstr>
      <vt:lpstr>Example Investigation</vt:lpstr>
      <vt:lpstr>Item Considerations when dealing with EMI Noise Compliant Device Requirement</vt:lpstr>
      <vt:lpstr>Performance and Compliance</vt:lpstr>
      <vt:lpstr>What if the solution developed is software?</vt:lpstr>
      <vt:lpstr>Contracted Manufacturing</vt:lpstr>
      <vt:lpstr>IP Protection</vt:lpstr>
      <vt:lpstr>Patent Filing Costs</vt:lpstr>
      <vt:lpstr>Patent Filing Costs</vt:lpstr>
      <vt:lpstr>Software Medical Device</vt:lpstr>
      <vt:lpstr>To Publish or Not to Publish in Conferences?  That is the Question</vt:lpstr>
      <vt:lpstr>Defending Patents and Copyright Claims</vt:lpstr>
      <vt:lpstr>Biomedical Engineering Design Process</vt:lpstr>
      <vt:lpstr>Biomedical Engineering Design Process</vt:lpstr>
      <vt:lpstr>Biomedical Engineering Design Process</vt:lpstr>
      <vt:lpstr>Administration Coverage</vt:lpstr>
      <vt:lpstr>Biomedical Engineering Design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PowerPoint Presentation</vt:lpstr>
      <vt:lpstr>PowerPoint Presentation</vt:lpstr>
      <vt:lpstr>PowerPoint Presentation</vt:lpstr>
      <vt:lpstr>`</vt:lpstr>
      <vt:lpstr>PowerPoint Presentation</vt:lpstr>
      <vt:lpstr>Human Experiments conducted in the Past </vt:lpstr>
      <vt:lpstr>Human Experiments conducted in the Past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PowerPoint Presentation</vt:lpstr>
      <vt:lpstr>Value Engineering</vt:lpstr>
      <vt:lpstr>Value Engineering</vt:lpstr>
      <vt:lpstr>Value Engineering</vt:lpstr>
      <vt:lpstr>Added Engineering if Left Undone during Design Phase</vt:lpstr>
      <vt:lpstr>PowerPoint Presentation</vt:lpstr>
      <vt:lpstr>PowerPoint Presentation</vt:lpstr>
      <vt:lpstr>My own experience on this activity</vt:lpstr>
      <vt:lpstr>Support System for Biomedical Research</vt:lpstr>
      <vt:lpstr>This Section III contains names of companies that are important for the projects that I worked on. But there possibly more companies that cater to it.</vt:lpstr>
      <vt:lpstr>`</vt:lpstr>
      <vt:lpstr>`</vt:lpstr>
      <vt:lpstr>`</vt:lpstr>
      <vt:lpstr>`</vt:lpstr>
      <vt:lpstr>`</vt:lpstr>
      <vt:lpstr>BME Projects in the Philippines</vt:lpstr>
      <vt:lpstr>BME Projects in the Philippines</vt:lpstr>
      <vt:lpstr>BME Projects in the Philippines</vt:lpstr>
      <vt:lpstr>BME Projects in the Philippines</vt:lpstr>
      <vt:lpstr>BME Projects in the Philippines</vt:lpstr>
      <vt:lpstr>Commercialized Projects</vt:lpstr>
      <vt:lpstr>Summary – Based on my own professional opinion</vt:lpstr>
      <vt:lpstr>Summary - What we have on hand to support Biomedical Research in the Philippines?</vt:lpstr>
      <vt:lpstr>Summary – What we currently lack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of Research and Development in Biomedical Engineering in the Philippines</dc:title>
  <cp:lastModifiedBy>Voltaire Dupo</cp:lastModifiedBy>
  <cp:revision>4</cp:revision>
  <dcterms:modified xsi:type="dcterms:W3CDTF">2022-11-16T20:27:25Z</dcterms:modified>
</cp:coreProperties>
</file>